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6" r:id="rId2"/>
    <p:sldId id="275" r:id="rId3"/>
    <p:sldId id="258" r:id="rId4"/>
    <p:sldId id="274" r:id="rId5"/>
    <p:sldId id="270" r:id="rId6"/>
    <p:sldId id="261" r:id="rId7"/>
    <p:sldId id="269" r:id="rId8"/>
    <p:sldId id="260" r:id="rId9"/>
    <p:sldId id="267" r:id="rId10"/>
    <p:sldId id="263" r:id="rId11"/>
    <p:sldId id="264" r:id="rId12"/>
    <p:sldId id="271" r:id="rId13"/>
    <p:sldId id="266" r:id="rId14"/>
    <p:sldId id="265" r:id="rId15"/>
    <p:sldId id="268" r:id="rId16"/>
    <p:sldId id="272" r:id="rId1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442" autoAdjust="0"/>
    <p:restoredTop sz="94660"/>
  </p:normalViewPr>
  <p:slideViewPr>
    <p:cSldViewPr>
      <p:cViewPr varScale="1">
        <p:scale>
          <a:sx n="71" d="100"/>
          <a:sy n="71" d="100"/>
        </p:scale>
        <p:origin x="-1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DEAF436-E0D9-4365-AC24-A6DD5D3B42CE}" type="datetimeFigureOut">
              <a:rPr lang="cs-CZ"/>
              <a:pPr>
                <a:defRPr/>
              </a:pPr>
              <a:t>18.4.2012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03F58DC-E5D6-40E5-8239-FA096DB7E4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5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A9AF7-F3A7-42BC-A533-843C00E28A2B}" type="datetimeFigureOut">
              <a:rPr lang="cs-CZ"/>
              <a:pPr>
                <a:defRPr/>
              </a:pPr>
              <a:t>18.4.2012</a:t>
            </a:fld>
            <a:endParaRPr lang="cs-CZ"/>
          </a:p>
        </p:txBody>
      </p:sp>
      <p:sp>
        <p:nvSpPr>
          <p:cNvPr id="6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44C34-C284-459E-9F90-98ADA8044D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15E95-E7DA-4C90-B0C6-656B4675523A}" type="datetimeFigureOut">
              <a:rPr lang="cs-CZ"/>
              <a:pPr>
                <a:defRPr/>
              </a:pPr>
              <a:t>18.4.2012</a:t>
            </a:fld>
            <a:endParaRPr lang="cs-CZ"/>
          </a:p>
        </p:txBody>
      </p:sp>
      <p:sp>
        <p:nvSpPr>
          <p:cNvPr id="5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669B7-4325-4B5C-8FE9-90EFD46148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FF1BF-1CAA-4624-982D-ACEF52333627}" type="datetimeFigureOut">
              <a:rPr lang="cs-CZ"/>
              <a:pPr>
                <a:defRPr/>
              </a:pPr>
              <a:t>18.4.2012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B7F4E-D77D-4609-8CCE-DFA074C27D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94AD0-0475-4E9B-8A46-BCB71F38E0B9}" type="datetimeFigureOut">
              <a:rPr lang="cs-CZ"/>
              <a:pPr>
                <a:defRPr/>
              </a:pPr>
              <a:t>18.4.2012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E2CC8-1D52-4425-B340-6D1B69A030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DC420-749D-4EF5-93F5-BBE2C82FA38E}" type="datetimeFigureOut">
              <a:rPr lang="cs-CZ"/>
              <a:pPr>
                <a:defRPr/>
              </a:pPr>
              <a:t>18.4.2012</a:t>
            </a:fld>
            <a:endParaRPr lang="cs-CZ"/>
          </a:p>
        </p:txBody>
      </p:sp>
      <p:sp>
        <p:nvSpPr>
          <p:cNvPr id="7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E11D7-ED84-4D2F-B984-D114AE94C3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C8B647-6DC8-4A4F-9F22-70F78B46DEEA}" type="datetimeFigureOut">
              <a:rPr lang="cs-CZ"/>
              <a:pPr>
                <a:defRPr/>
              </a:pPr>
              <a:t>18.4.2012</a:t>
            </a:fld>
            <a:endParaRPr lang="cs-CZ"/>
          </a:p>
        </p:txBody>
      </p:sp>
      <p:sp>
        <p:nvSpPr>
          <p:cNvPr id="6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7913D-B7F0-4B41-BFF6-A4CF9D1749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F14B6-D915-45A2-9CC8-F7836D7F7FE2}" type="datetimeFigureOut">
              <a:rPr lang="cs-CZ"/>
              <a:pPr>
                <a:defRPr/>
              </a:pPr>
              <a:t>18.4.2012</a:t>
            </a:fld>
            <a:endParaRPr lang="cs-CZ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4B5BF9-D966-4D34-9E97-8CC8167113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25E7BF-35E9-4225-A18F-9E80D27FAD4D}" type="datetimeFigureOut">
              <a:rPr lang="cs-CZ"/>
              <a:pPr>
                <a:defRPr/>
              </a:pPr>
              <a:t>18.4.2012</a:t>
            </a:fld>
            <a:endParaRPr lang="cs-CZ"/>
          </a:p>
        </p:txBody>
      </p:sp>
      <p:sp>
        <p:nvSpPr>
          <p:cNvPr id="4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22F2B-B7F8-4E65-9563-4F01C70B61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F28FD-EAE6-4DA9-8615-A94599F621F8}" type="datetimeFigureOut">
              <a:rPr lang="cs-CZ"/>
              <a:pPr>
                <a:defRPr/>
              </a:pPr>
              <a:t>18.4.2012</a:t>
            </a:fld>
            <a:endParaRPr lang="cs-CZ"/>
          </a:p>
        </p:txBody>
      </p:sp>
      <p:sp>
        <p:nvSpPr>
          <p:cNvPr id="3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50F5E-53B0-4220-B7CA-4494EEC17C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ED318-6E81-4BFB-9054-BE5AB68A5A56}" type="datetimeFigureOut">
              <a:rPr lang="cs-CZ"/>
              <a:pPr>
                <a:defRPr/>
              </a:pPr>
              <a:t>18.4.2012</a:t>
            </a:fld>
            <a:endParaRPr lang="cs-CZ"/>
          </a:p>
        </p:txBody>
      </p:sp>
      <p:sp>
        <p:nvSpPr>
          <p:cNvPr id="7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A74E3-7CBF-4E47-A9CA-BB157B409E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67925-CE9C-4551-ABD8-32B45B1258CB}" type="datetimeFigureOut">
              <a:rPr lang="cs-CZ"/>
              <a:pPr>
                <a:defRPr/>
              </a:pPr>
              <a:t>18.4.2012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7019F-276F-4D43-837D-8DD91D817B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Zástupný symbol pro text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7705E-CC95-4008-BD59-98937A8A7CCD}" type="datetimeFigureOut">
              <a:rPr lang="cs-CZ"/>
              <a:pPr>
                <a:defRPr/>
              </a:pPr>
              <a:t>18.4.2012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A578D73-B983-4844-8F39-1A1F825226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3" r:id="rId4"/>
    <p:sldLayoutId id="2147483687" r:id="rId5"/>
    <p:sldLayoutId id="2147483682" r:id="rId6"/>
    <p:sldLayoutId id="2147483688" r:id="rId7"/>
    <p:sldLayoutId id="2147483689" r:id="rId8"/>
    <p:sldLayoutId id="2147483690" r:id="rId9"/>
    <p:sldLayoutId id="2147483681" r:id="rId10"/>
    <p:sldLayoutId id="214748369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drnespor.eu/addictcz.html" TargetMode="External"/><Relationship Id="rId3" Type="http://schemas.openxmlformats.org/officeDocument/2006/relationships/hyperlink" Target="http://anonymnigambleri.cz/" TargetMode="External"/><Relationship Id="rId7" Type="http://schemas.openxmlformats.org/officeDocument/2006/relationships/hyperlink" Target="http://www.youtube.com/watch?v=DUeznDNpXLI" TargetMode="External"/><Relationship Id="rId2" Type="http://schemas.openxmlformats.org/officeDocument/2006/relationships/hyperlink" Target="http://www.stripky.cz/567-automaty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Mn3b2HAIZAk" TargetMode="External"/><Relationship Id="rId5" Type="http://schemas.openxmlformats.org/officeDocument/2006/relationships/hyperlink" Target="http://gamblerhelp.webnode.cz/f63-0-patologicke-hracstvi/" TargetMode="External"/><Relationship Id="rId4" Type="http://schemas.openxmlformats.org/officeDocument/2006/relationships/hyperlink" Target="http://www.gambling.wbs.cz/" TargetMode="External"/><Relationship Id="rId9" Type="http://schemas.openxmlformats.org/officeDocument/2006/relationships/hyperlink" Target="http://www.prvnikrok.cz/detail-clanek.php?clanek=1813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17513" y="606849"/>
            <a:ext cx="8458200" cy="12223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7200" dirty="0" smtClean="0">
                <a:latin typeface="Bookman Old Style" pitchFamily="18" charset="0"/>
                <a:cs typeface="Times New Roman" pitchFamily="18" charset="0"/>
              </a:rPr>
              <a:t>Patologické hráčství</a:t>
            </a:r>
            <a:endParaRPr lang="cs-CZ" sz="7200" dirty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14338" name="Podnadpis 2"/>
          <p:cNvSpPr>
            <a:spLocks noGrp="1"/>
          </p:cNvSpPr>
          <p:nvPr>
            <p:ph type="subTitle" idx="1"/>
          </p:nvPr>
        </p:nvSpPr>
        <p:spPr>
          <a:xfrm>
            <a:off x="381000" y="5445125"/>
            <a:ext cx="8458200" cy="1412875"/>
          </a:xfrm>
        </p:spPr>
        <p:txBody>
          <a:bodyPr/>
          <a:lstStyle/>
          <a:p>
            <a:pPr eaLnBrk="1" hangingPunct="1"/>
            <a:r>
              <a:rPr lang="cs-CZ" smtClean="0">
                <a:solidFill>
                  <a:srgbClr val="443329"/>
                </a:solidFill>
                <a:latin typeface="Bookman Old Style" pitchFamily="18" charset="0"/>
                <a:cs typeface="Times New Roman" pitchFamily="18" charset="0"/>
              </a:rPr>
              <a:t>					       </a:t>
            </a:r>
            <a:r>
              <a:rPr lang="cs-CZ" sz="1600" smtClean="0">
                <a:solidFill>
                  <a:srgbClr val="443329"/>
                </a:solidFill>
                <a:latin typeface="Bookman Old Style" pitchFamily="18" charset="0"/>
                <a:cs typeface="Times New Roman" pitchFamily="18" charset="0"/>
              </a:rPr>
              <a:t>Klára Fidriková, Radim Slaný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Důsledky hráčské závislosti</a:t>
            </a:r>
            <a:endParaRPr lang="cs-CZ" dirty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Rodinný život – působí nepříznivě na vývoj dětí, vztah mezi manželi (dluhy, lhaní, ztráta důvěry,…)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endParaRPr lang="cs-CZ" dirty="0" smtClean="0">
              <a:latin typeface="Bookman Old Style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Sociální oblast – narušování mezilidských vztahů, snížená výkonnost v práci, nesoustředěnost, špatné pracovní výkony – nezaměstnanost – finanční obtíže – kriminalita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Bookman Old Style" pitchFamily="18" charset="0"/>
              </a:rPr>
              <a:t>Prevence</a:t>
            </a:r>
            <a:endParaRPr lang="cs-CZ" dirty="0">
              <a:latin typeface="Bookman Old Style" pitchFamily="18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b="1" dirty="0" smtClean="0">
                <a:latin typeface="Bookman Old Style" pitchFamily="18" charset="0"/>
                <a:cs typeface="Times New Roman" pitchFamily="18" charset="0"/>
              </a:rPr>
              <a:t>Co mohou udělat rodiče?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Komunikace s dítětem – naslouchat, řešit problémy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Rozvoj zdravého sebevědomí, láskyplného vztahu mezi rodiči a dětmi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Učit dítě hospodařit s penězi a vážit si jich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Být pro své děti vzorem v dobrém slova smyslu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Vytvořit si důvěru dětí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Podporovat kvalitní trávení volného času, snažit se předejít nudě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Nedávat dítěti větší finanční obnosy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Prevence</a:t>
            </a:r>
            <a:endParaRPr lang="cs-CZ" dirty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2560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b="1" smtClean="0">
                <a:latin typeface="Bookman Old Style" pitchFamily="18" charset="0"/>
                <a:cs typeface="Times New Roman" pitchFamily="18" charset="0"/>
              </a:rPr>
              <a:t>Co mohou udělat učitelé?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cs-CZ" smtClean="0">
                <a:latin typeface="Bookman Old Style" pitchFamily="18" charset="0"/>
                <a:cs typeface="Times New Roman" pitchFamily="18" charset="0"/>
              </a:rPr>
              <a:t>Prosazovat zákaz hazardních her ve škole a blízkém okolí, upozorňovat na nebezpečí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cs-CZ" smtClean="0">
                <a:latin typeface="Bookman Old Style" pitchFamily="18" charset="0"/>
                <a:cs typeface="Times New Roman" pitchFamily="18" charset="0"/>
              </a:rPr>
              <a:t>Preventivní programy (peer program)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cs-CZ" smtClean="0">
                <a:latin typeface="Bookman Old Style" pitchFamily="18" charset="0"/>
                <a:cs typeface="Times New Roman" pitchFamily="18" charset="0"/>
              </a:rPr>
              <a:t>Zahrnout tuto problematiku do výuky předmětu Výchovy ke zdraví</a:t>
            </a:r>
          </a:p>
          <a:p>
            <a:pPr eaLnBrk="1" hangingPunct="1"/>
            <a:endParaRPr lang="cs-CZ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cs-CZ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Bookman Old Style" pitchFamily="18" charset="0"/>
              </a:rPr>
              <a:t>Pár zajímavostí</a:t>
            </a:r>
            <a:endParaRPr lang="cs-CZ" dirty="0">
              <a:latin typeface="Bookman Old Style" pitchFamily="18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V ČR kolem 190 kasin, 3500 elektronických kasin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V Rakousku 18 kasin, Belgie 9, v některých státech je jejich provoz zcela zakázán (Čína, Jižní Korea)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Častěji postihuje muže než ženy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Počet gamblerů v roce 2010:asi 1400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Odhadovaný počet podle psychiatrů: asi 50 tisíc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Bookman Old Style" pitchFamily="18" charset="0"/>
              </a:rPr>
              <a:t>Léčba</a:t>
            </a:r>
            <a:endParaRPr lang="cs-CZ" dirty="0">
              <a:latin typeface="Bookman Old Style" pitchFamily="18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Jedinec se musí chtít léčit !!!!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Nutné, aby si uvědomil, že je patologický hráč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Jedná se o zdlouhavý a náročný proces, který může trvat několik měsíců až let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Je nutná hospitalizace v psychiatrické léčebně  na oddělení pro léčbu závislostí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Probíhá formou psychoterapie a podáváním medikamentózní léčby (antidepresiva)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Nutná podpora rodiny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Cíl: úplná abstinence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Organizace </a:t>
            </a:r>
            <a:r>
              <a:rPr lang="cs-CZ" b="1" dirty="0" smtClean="0">
                <a:latin typeface="Bookman Old Style" pitchFamily="18" charset="0"/>
                <a:cs typeface="Times New Roman" pitchFamily="18" charset="0"/>
              </a:rPr>
              <a:t>„Anonymní  Gambleři Česko“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Bookman Old Style" pitchFamily="18" charset="0"/>
              </a:rPr>
              <a:t>Internetové zdroje</a:t>
            </a:r>
            <a:endParaRPr lang="cs-CZ" dirty="0">
              <a:latin typeface="Bookman Old Style" pitchFamily="18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  <a:hlinkClick r:id="rId2"/>
              </a:rPr>
              <a:t>http://www.</a:t>
            </a:r>
            <a:r>
              <a:rPr lang="cs-CZ" dirty="0" err="1" smtClean="0">
                <a:latin typeface="Bookman Old Style" pitchFamily="18" charset="0"/>
                <a:cs typeface="Times New Roman" pitchFamily="18" charset="0"/>
                <a:hlinkClick r:id="rId2"/>
              </a:rPr>
              <a:t>stripky.cz</a:t>
            </a:r>
            <a:r>
              <a:rPr lang="cs-CZ" dirty="0" smtClean="0">
                <a:latin typeface="Bookman Old Style" pitchFamily="18" charset="0"/>
                <a:cs typeface="Times New Roman" pitchFamily="18" charset="0"/>
                <a:hlinkClick r:id="rId2"/>
              </a:rPr>
              <a:t>/567-automaty.</a:t>
            </a:r>
            <a:r>
              <a:rPr lang="cs-CZ" dirty="0" err="1" smtClean="0">
                <a:latin typeface="Bookman Old Style" pitchFamily="18" charset="0"/>
                <a:cs typeface="Times New Roman" pitchFamily="18" charset="0"/>
                <a:hlinkClick r:id="rId2"/>
              </a:rPr>
              <a:t>html</a:t>
            </a: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 (dotazník)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  <a:hlinkClick r:id="rId3"/>
              </a:rPr>
              <a:t>http://anonymnigambleri.cz/</a:t>
            </a:r>
            <a:endParaRPr lang="cs-CZ" dirty="0" smtClean="0">
              <a:latin typeface="Bookman Old Style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  <a:hlinkClick r:id="rId4"/>
              </a:rPr>
              <a:t>http://www.</a:t>
            </a:r>
            <a:r>
              <a:rPr lang="cs-CZ" dirty="0" err="1" smtClean="0">
                <a:latin typeface="Bookman Old Style" pitchFamily="18" charset="0"/>
                <a:cs typeface="Times New Roman" pitchFamily="18" charset="0"/>
                <a:hlinkClick r:id="rId4"/>
              </a:rPr>
              <a:t>gambling.wbs.cz</a:t>
            </a:r>
            <a:endParaRPr lang="cs-CZ" dirty="0" smtClean="0">
              <a:latin typeface="Bookman Old Style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  <a:hlinkClick r:id="rId5"/>
              </a:rPr>
              <a:t>http://gamblerhelp.webnode.cz/f63-0-patologicke-hracstvi/</a:t>
            </a:r>
            <a:endParaRPr lang="cs-CZ" dirty="0" smtClean="0">
              <a:latin typeface="Bookman Old Style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  <a:hlinkClick r:id="rId6"/>
              </a:rPr>
              <a:t>http://www.</a:t>
            </a:r>
            <a:r>
              <a:rPr lang="cs-CZ" dirty="0" err="1" smtClean="0">
                <a:latin typeface="Bookman Old Style" pitchFamily="18" charset="0"/>
                <a:cs typeface="Times New Roman" pitchFamily="18" charset="0"/>
                <a:hlinkClick r:id="rId6"/>
              </a:rPr>
              <a:t>youtube.com</a:t>
            </a:r>
            <a:r>
              <a:rPr lang="cs-CZ" dirty="0" smtClean="0">
                <a:latin typeface="Bookman Old Style" pitchFamily="18" charset="0"/>
                <a:cs typeface="Times New Roman" pitchFamily="18" charset="0"/>
                <a:hlinkClick r:id="rId6"/>
              </a:rPr>
              <a:t>/</a:t>
            </a:r>
            <a:r>
              <a:rPr lang="cs-CZ" dirty="0" err="1" smtClean="0">
                <a:latin typeface="Bookman Old Style" pitchFamily="18" charset="0"/>
                <a:cs typeface="Times New Roman" pitchFamily="18" charset="0"/>
                <a:hlinkClick r:id="rId6"/>
              </a:rPr>
              <a:t>watch</a:t>
            </a:r>
            <a:r>
              <a:rPr lang="cs-CZ" dirty="0" smtClean="0">
                <a:latin typeface="Bookman Old Style" pitchFamily="18" charset="0"/>
                <a:cs typeface="Times New Roman" pitchFamily="18" charset="0"/>
                <a:hlinkClick r:id="rId6"/>
              </a:rPr>
              <a:t>?v=Mn3b2HAIZAk</a:t>
            </a: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 (osud peněz)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  <a:hlinkClick r:id="rId7"/>
              </a:rPr>
              <a:t>http://www.</a:t>
            </a:r>
            <a:r>
              <a:rPr lang="cs-CZ" dirty="0" err="1" smtClean="0">
                <a:latin typeface="Bookman Old Style" pitchFamily="18" charset="0"/>
                <a:cs typeface="Times New Roman" pitchFamily="18" charset="0"/>
                <a:hlinkClick r:id="rId7"/>
              </a:rPr>
              <a:t>youtube.com</a:t>
            </a:r>
            <a:r>
              <a:rPr lang="cs-CZ" dirty="0" smtClean="0">
                <a:latin typeface="Bookman Old Style" pitchFamily="18" charset="0"/>
                <a:cs typeface="Times New Roman" pitchFamily="18" charset="0"/>
                <a:hlinkClick r:id="rId7"/>
              </a:rPr>
              <a:t>/</a:t>
            </a:r>
            <a:r>
              <a:rPr lang="cs-CZ" dirty="0" err="1" smtClean="0">
                <a:latin typeface="Bookman Old Style" pitchFamily="18" charset="0"/>
                <a:cs typeface="Times New Roman" pitchFamily="18" charset="0"/>
                <a:hlinkClick r:id="rId7"/>
              </a:rPr>
              <a:t>watch</a:t>
            </a:r>
            <a:r>
              <a:rPr lang="cs-CZ" dirty="0" smtClean="0">
                <a:latin typeface="Bookman Old Style" pitchFamily="18" charset="0"/>
                <a:cs typeface="Times New Roman" pitchFamily="18" charset="0"/>
                <a:hlinkClick r:id="rId7"/>
              </a:rPr>
              <a:t>?v=</a:t>
            </a:r>
            <a:r>
              <a:rPr lang="cs-CZ" dirty="0" err="1" smtClean="0">
                <a:latin typeface="Bookman Old Style" pitchFamily="18" charset="0"/>
                <a:cs typeface="Times New Roman" pitchFamily="18" charset="0"/>
                <a:hlinkClick r:id="rId7"/>
              </a:rPr>
              <a:t>DUeznDNpXLI</a:t>
            </a:r>
            <a:endParaRPr lang="cs-CZ" dirty="0" smtClean="0">
              <a:latin typeface="Bookman Old Style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  <a:hlinkClick r:id="rId8"/>
              </a:rPr>
              <a:t>http://www.</a:t>
            </a:r>
            <a:r>
              <a:rPr lang="cs-CZ" dirty="0" err="1" smtClean="0">
                <a:latin typeface="Bookman Old Style" pitchFamily="18" charset="0"/>
                <a:cs typeface="Times New Roman" pitchFamily="18" charset="0"/>
                <a:hlinkClick r:id="rId8"/>
              </a:rPr>
              <a:t>drnespor.eu</a:t>
            </a:r>
            <a:r>
              <a:rPr lang="cs-CZ" dirty="0" smtClean="0">
                <a:latin typeface="Bookman Old Style" pitchFamily="18" charset="0"/>
                <a:cs typeface="Times New Roman" pitchFamily="18" charset="0"/>
                <a:hlinkClick r:id="rId8"/>
              </a:rPr>
              <a:t>/</a:t>
            </a:r>
            <a:r>
              <a:rPr lang="cs-CZ" dirty="0" err="1" smtClean="0">
                <a:latin typeface="Bookman Old Style" pitchFamily="18" charset="0"/>
                <a:cs typeface="Times New Roman" pitchFamily="18" charset="0"/>
                <a:hlinkClick r:id="rId8"/>
              </a:rPr>
              <a:t>addictcz.html</a:t>
            </a:r>
            <a:endParaRPr lang="cs-CZ" dirty="0" smtClean="0">
              <a:latin typeface="Bookman Old Style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hlinkClick r:id="rId9"/>
              </a:rPr>
              <a:t>http://www.</a:t>
            </a:r>
            <a:r>
              <a:rPr lang="cs-CZ" dirty="0" err="1" smtClean="0">
                <a:latin typeface="Bookman Old Style" pitchFamily="18" charset="0"/>
                <a:hlinkClick r:id="rId9"/>
              </a:rPr>
              <a:t>prvnikrok.cz</a:t>
            </a:r>
            <a:r>
              <a:rPr lang="cs-CZ" dirty="0" smtClean="0">
                <a:latin typeface="Bookman Old Style" pitchFamily="18" charset="0"/>
                <a:hlinkClick r:id="rId9"/>
              </a:rPr>
              <a:t>/detail-</a:t>
            </a:r>
            <a:r>
              <a:rPr lang="cs-CZ" dirty="0" err="1" smtClean="0">
                <a:latin typeface="Bookman Old Style" pitchFamily="18" charset="0"/>
                <a:hlinkClick r:id="rId9"/>
              </a:rPr>
              <a:t>clanek.php</a:t>
            </a:r>
            <a:r>
              <a:rPr lang="cs-CZ" dirty="0" smtClean="0">
                <a:latin typeface="Bookman Old Style" pitchFamily="18" charset="0"/>
                <a:hlinkClick r:id="rId9"/>
              </a:rPr>
              <a:t>?</a:t>
            </a:r>
            <a:r>
              <a:rPr lang="cs-CZ" dirty="0" err="1" smtClean="0">
                <a:latin typeface="Bookman Old Style" pitchFamily="18" charset="0"/>
                <a:hlinkClick r:id="rId9"/>
              </a:rPr>
              <a:t>clanek</a:t>
            </a:r>
            <a:r>
              <a:rPr lang="cs-CZ" dirty="0" smtClean="0">
                <a:latin typeface="Bookman Old Style" pitchFamily="18" charset="0"/>
                <a:hlinkClick r:id="rId9"/>
              </a:rPr>
              <a:t>=1813</a:t>
            </a:r>
            <a:endParaRPr lang="cs-CZ" dirty="0" smtClean="0">
              <a:latin typeface="Bookman Old Style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Literární zdroje</a:t>
            </a:r>
            <a:endParaRPr lang="cs-CZ" dirty="0"/>
          </a:p>
        </p:txBody>
      </p:sp>
      <p:sp>
        <p:nvSpPr>
          <p:cNvPr id="29698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Bookman Old Style" pitchFamily="18" charset="0"/>
              </a:rPr>
              <a:t>Návykové chování a závislost: současné poznatky a perspektivy léčby. Karel Nešpor</a:t>
            </a:r>
          </a:p>
          <a:p>
            <a:pPr eaLnBrk="1" hangingPunct="1"/>
            <a:r>
              <a:rPr lang="cs-CZ" smtClean="0">
                <a:latin typeface="Bookman Old Style" pitchFamily="18" charset="0"/>
              </a:rPr>
              <a:t>Výchova ke zdraví. Jitka Machová, Dagmar Kubátová a kol.</a:t>
            </a:r>
          </a:p>
          <a:p>
            <a:pPr eaLnBrk="1" hangingPunct="1"/>
            <a:endParaRPr lang="cs-CZ" smtClean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cap="none" smtClean="0">
              <a:effectLst/>
            </a:endParaRPr>
          </a:p>
        </p:txBody>
      </p:sp>
      <p:sp>
        <p:nvSpPr>
          <p:cNvPr id="1536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sz="5400" smtClean="0"/>
              <a:t>http://www.youtube.com/watch?v=fIPqvmpPhQ8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Bookman Old Style" pitchFamily="18" charset="0"/>
              </a:rPr>
              <a:t>Charakteristika</a:t>
            </a:r>
            <a:endParaRPr lang="cs-CZ" dirty="0">
              <a:latin typeface="Bookman Old Style" pitchFamily="18" charset="0"/>
            </a:endParaRPr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25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cs-CZ" sz="2500" b="1" smtClean="0">
                <a:latin typeface="Bookman Old Style" pitchFamily="18" charset="0"/>
                <a:cs typeface="Times New Roman" pitchFamily="18" charset="0"/>
              </a:rPr>
              <a:t>Gambling, gamblerství, závislost na automatech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cs-CZ" sz="2500" smtClean="0">
                <a:latin typeface="Bookman Old Style" pitchFamily="18" charset="0"/>
                <a:cs typeface="Times New Roman" pitchFamily="18" charset="0"/>
              </a:rPr>
              <a:t>Porucha spočívající v často opakovaných epizodách hráčství, které zásadně ovlivňují život jedince  a všech osob v jeho blízkém okolí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cs-CZ" sz="2500" smtClean="0">
                <a:latin typeface="Bookman Old Style" pitchFamily="18" charset="0"/>
                <a:cs typeface="Times New Roman" pitchFamily="18" charset="0"/>
              </a:rPr>
              <a:t>Patří mezi návykové a impulzivní poruchy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cs-CZ" sz="2500" smtClean="0">
                <a:latin typeface="Bookman Old Style" pitchFamily="18" charset="0"/>
                <a:cs typeface="Times New Roman" pitchFamily="18" charset="0"/>
              </a:rPr>
              <a:t>Hazardní hra – dobrovolně se jí účastní osoba, která zaplatí vklad, jehož návratnost se nezaručuje</a:t>
            </a:r>
          </a:p>
          <a:p>
            <a:pPr eaLnBrk="1" hangingPunct="1">
              <a:lnSpc>
                <a:spcPct val="80000"/>
              </a:lnSpc>
            </a:pPr>
            <a:r>
              <a:rPr lang="cs-CZ" sz="2500" smtClean="0">
                <a:latin typeface="Times New Roman" pitchFamily="18" charset="0"/>
                <a:cs typeface="Times New Roman" pitchFamily="18" charset="0"/>
              </a:rPr>
              <a:t>Herní automaty vs. výherní automaty</a:t>
            </a:r>
          </a:p>
          <a:p>
            <a:pPr eaLnBrk="1" hangingPunct="1">
              <a:lnSpc>
                <a:spcPct val="80000"/>
              </a:lnSpc>
            </a:pPr>
            <a:endParaRPr lang="cs-CZ" sz="2500" smtClean="0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72225" y="0"/>
            <a:ext cx="2771775" cy="185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Bookman Old Style" pitchFamily="18" charset="0"/>
              </a:rPr>
              <a:t>Patologické hráčství podle WHO</a:t>
            </a:r>
            <a:endParaRPr lang="cs-CZ" dirty="0">
              <a:latin typeface="Bookman Old Style" pitchFamily="18" charset="0"/>
            </a:endParaRPr>
          </a:p>
        </p:txBody>
      </p:sp>
      <p:sp>
        <p:nvSpPr>
          <p:cNvPr id="17410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Bookman Old Style" pitchFamily="18" charset="0"/>
              </a:rPr>
              <a:t>Během jednoho roku se vyskytnou dvě nebo více epizod</a:t>
            </a:r>
          </a:p>
          <a:p>
            <a:pPr eaLnBrk="1" hangingPunct="1"/>
            <a:r>
              <a:rPr lang="cs-CZ" smtClean="0">
                <a:latin typeface="Bookman Old Style" pitchFamily="18" charset="0"/>
              </a:rPr>
              <a:t>I v případě, že epizody nejsou výnosné, opakují se i přes vyvolávání neshod a narušování „normálního života“</a:t>
            </a:r>
          </a:p>
          <a:p>
            <a:pPr eaLnBrk="1" hangingPunct="1"/>
            <a:r>
              <a:rPr lang="cs-CZ" smtClean="0">
                <a:latin typeface="Bookman Old Style" pitchFamily="18" charset="0"/>
              </a:rPr>
              <a:t>Silné puzení ke hře – nelze ho ovládnout</a:t>
            </a:r>
          </a:p>
          <a:p>
            <a:pPr eaLnBrk="1" hangingPunct="1"/>
            <a:r>
              <a:rPr lang="cs-CZ" smtClean="0">
                <a:latin typeface="Bookman Old Style" pitchFamily="18" charset="0"/>
              </a:rPr>
              <a:t>Jedinec je zaujat myšlenkami a představami 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Rizikové skupiny</a:t>
            </a:r>
            <a:endParaRPr lang="cs-CZ" dirty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18434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3000" smtClean="0">
                <a:latin typeface="Bookman Old Style" pitchFamily="18" charset="0"/>
                <a:cs typeface="Times New Roman" pitchFamily="18" charset="0"/>
              </a:rPr>
              <a:t>Mladí lidé</a:t>
            </a:r>
          </a:p>
          <a:p>
            <a:pPr eaLnBrk="1" hangingPunct="1">
              <a:lnSpc>
                <a:spcPct val="90000"/>
              </a:lnSpc>
            </a:pPr>
            <a:r>
              <a:rPr lang="cs-CZ" sz="3000" smtClean="0">
                <a:latin typeface="Bookman Old Style" pitchFamily="18" charset="0"/>
                <a:cs typeface="Times New Roman" pitchFamily="18" charset="0"/>
              </a:rPr>
              <a:t>Lidé pracující v hernách, barech</a:t>
            </a:r>
          </a:p>
          <a:p>
            <a:pPr eaLnBrk="1" hangingPunct="1">
              <a:lnSpc>
                <a:spcPct val="90000"/>
              </a:lnSpc>
            </a:pPr>
            <a:r>
              <a:rPr lang="cs-CZ" sz="3000" smtClean="0">
                <a:latin typeface="Bookman Old Style" pitchFamily="18" charset="0"/>
                <a:cs typeface="Times New Roman" pitchFamily="18" charset="0"/>
              </a:rPr>
              <a:t>Muži více než ženy</a:t>
            </a:r>
          </a:p>
          <a:p>
            <a:pPr eaLnBrk="1" hangingPunct="1">
              <a:lnSpc>
                <a:spcPct val="90000"/>
              </a:lnSpc>
            </a:pPr>
            <a:r>
              <a:rPr lang="cs-CZ" sz="3000" smtClean="0">
                <a:latin typeface="Bookman Old Style" pitchFamily="18" charset="0"/>
                <a:cs typeface="Times New Roman" pitchFamily="18" charset="0"/>
              </a:rPr>
              <a:t>Profesionální hráči</a:t>
            </a:r>
          </a:p>
          <a:p>
            <a:pPr eaLnBrk="1" hangingPunct="1">
              <a:lnSpc>
                <a:spcPct val="90000"/>
              </a:lnSpc>
            </a:pPr>
            <a:r>
              <a:rPr lang="cs-CZ" sz="3000" smtClean="0">
                <a:latin typeface="Bookman Old Style" pitchFamily="18" charset="0"/>
                <a:cs typeface="Times New Roman" pitchFamily="18" charset="0"/>
              </a:rPr>
              <a:t>Nezaměstnaní</a:t>
            </a:r>
          </a:p>
          <a:p>
            <a:pPr eaLnBrk="1" hangingPunct="1">
              <a:lnSpc>
                <a:spcPct val="90000"/>
              </a:lnSpc>
            </a:pPr>
            <a:r>
              <a:rPr lang="cs-CZ" sz="3000" smtClean="0">
                <a:latin typeface="Bookman Old Style" pitchFamily="18" charset="0"/>
                <a:cs typeface="Times New Roman" pitchFamily="18" charset="0"/>
              </a:rPr>
              <a:t>Lidé závislí na jiných návykových látkách</a:t>
            </a:r>
          </a:p>
          <a:p>
            <a:pPr eaLnBrk="1" hangingPunct="1">
              <a:lnSpc>
                <a:spcPct val="90000"/>
              </a:lnSpc>
            </a:pPr>
            <a:r>
              <a:rPr lang="cs-CZ" sz="3000" smtClean="0">
                <a:latin typeface="Bookman Old Style" pitchFamily="18" charset="0"/>
                <a:cs typeface="Times New Roman" pitchFamily="18" charset="0"/>
              </a:rPr>
              <a:t>Děti z dysfunkčních rodin, děti citově strádající</a:t>
            </a:r>
          </a:p>
          <a:p>
            <a:pPr eaLnBrk="1" hangingPunct="1">
              <a:lnSpc>
                <a:spcPct val="90000"/>
              </a:lnSpc>
            </a:pPr>
            <a:r>
              <a:rPr lang="cs-CZ" sz="3000" smtClean="0">
                <a:latin typeface="Bookman Old Style" pitchFamily="18" charset="0"/>
                <a:cs typeface="Times New Roman" pitchFamily="18" charset="0"/>
              </a:rPr>
              <a:t>Lidé v obtížné životní situaci</a:t>
            </a:r>
          </a:p>
          <a:p>
            <a:pPr eaLnBrk="1" hangingPunct="1">
              <a:lnSpc>
                <a:spcPct val="90000"/>
              </a:lnSpc>
            </a:pPr>
            <a:endParaRPr lang="cs-CZ" sz="3000" smtClean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Bookman Old Style" pitchFamily="18" charset="0"/>
              </a:rPr>
              <a:t>Rizikové faktory</a:t>
            </a:r>
            <a:endParaRPr lang="cs-CZ" dirty="0">
              <a:latin typeface="Bookman Old Style" pitchFamily="18" charset="0"/>
            </a:endParaRPr>
          </a:p>
        </p:txBody>
      </p:sp>
      <p:sp>
        <p:nvSpPr>
          <p:cNvPr id="19458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3000" smtClean="0">
                <a:latin typeface="Bookman Old Style" pitchFamily="18" charset="0"/>
                <a:cs typeface="Times New Roman" pitchFamily="18" charset="0"/>
              </a:rPr>
              <a:t>Rodinné problémy (nefunkční rodina)</a:t>
            </a:r>
          </a:p>
          <a:p>
            <a:pPr eaLnBrk="1" hangingPunct="1">
              <a:lnSpc>
                <a:spcPct val="90000"/>
              </a:lnSpc>
            </a:pPr>
            <a:r>
              <a:rPr lang="cs-CZ" sz="3000" smtClean="0">
                <a:latin typeface="Bookman Old Style" pitchFamily="18" charset="0"/>
                <a:cs typeface="Times New Roman" pitchFamily="18" charset="0"/>
              </a:rPr>
              <a:t>Touha po penězích (málo peněz) x dostatek financí</a:t>
            </a:r>
          </a:p>
          <a:p>
            <a:pPr eaLnBrk="1" hangingPunct="1">
              <a:lnSpc>
                <a:spcPct val="90000"/>
              </a:lnSpc>
            </a:pPr>
            <a:r>
              <a:rPr lang="cs-CZ" sz="3000" smtClean="0">
                <a:latin typeface="Bookman Old Style" pitchFamily="18" charset="0"/>
                <a:cs typeface="Times New Roman" pitchFamily="18" charset="0"/>
              </a:rPr>
              <a:t>Špatné sociální prostředí</a:t>
            </a:r>
          </a:p>
          <a:p>
            <a:pPr eaLnBrk="1" hangingPunct="1">
              <a:lnSpc>
                <a:spcPct val="90000"/>
              </a:lnSpc>
            </a:pPr>
            <a:r>
              <a:rPr lang="cs-CZ" sz="3000" smtClean="0">
                <a:latin typeface="Bookman Old Style" pitchFamily="18" charset="0"/>
                <a:cs typeface="Times New Roman" pitchFamily="18" charset="0"/>
              </a:rPr>
              <a:t>Nedostatek citového zázemí</a:t>
            </a:r>
          </a:p>
          <a:p>
            <a:pPr eaLnBrk="1" hangingPunct="1">
              <a:lnSpc>
                <a:spcPct val="90000"/>
              </a:lnSpc>
            </a:pPr>
            <a:r>
              <a:rPr lang="cs-CZ" sz="3000" smtClean="0">
                <a:latin typeface="Bookman Old Style" pitchFamily="18" charset="0"/>
                <a:cs typeface="Times New Roman" pitchFamily="18" charset="0"/>
              </a:rPr>
              <a:t>Nuda</a:t>
            </a:r>
          </a:p>
          <a:p>
            <a:pPr eaLnBrk="1" hangingPunct="1">
              <a:lnSpc>
                <a:spcPct val="90000"/>
              </a:lnSpc>
            </a:pPr>
            <a:r>
              <a:rPr lang="cs-CZ" sz="3000" smtClean="0">
                <a:latin typeface="Bookman Old Style" pitchFamily="18" charset="0"/>
                <a:cs typeface="Times New Roman" pitchFamily="18" charset="0"/>
              </a:rPr>
              <a:t>Zneužívání jiných návykových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3000" smtClean="0">
                <a:latin typeface="Bookman Old Style" pitchFamily="18" charset="0"/>
                <a:cs typeface="Times New Roman" pitchFamily="18" charset="0"/>
              </a:rPr>
              <a:t> látek</a:t>
            </a:r>
          </a:p>
          <a:p>
            <a:pPr eaLnBrk="1" hangingPunct="1">
              <a:lnSpc>
                <a:spcPct val="90000"/>
              </a:lnSpc>
            </a:pPr>
            <a:endParaRPr lang="cs-CZ" sz="30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cs-CZ" sz="30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cs-CZ" sz="3000" smtClean="0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2997200"/>
            <a:ext cx="2627312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Bookman Old Style" pitchFamily="18" charset="0"/>
              </a:rPr>
              <a:t>Příčiny</a:t>
            </a:r>
            <a:endParaRPr lang="cs-CZ" dirty="0">
              <a:latin typeface="Bookman Old Style" pitchFamily="18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Jedinec tráví při hře více času než by měl (zanedbávání ostatních povinností)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Maximálně zaměstnán hazardní hrou (prožívá minulé zážitky, plánuje další hru, opatření prostředků)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Zvyšování částky – větší vzrušení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Po ztrátě znovu hraje, aby prohrané peníze dostal zpět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Lhaní, podvádění, vymlouvání se, krádeže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Zanedbávání rodiny, přátel, pracovních povinností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Hazardní hry spojeny s dobrým pocitem (uspokojení, radost, vzrušení)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Bookman Old Style" pitchFamily="18" charset="0"/>
              </a:rPr>
              <a:t>Fáze závislosti</a:t>
            </a:r>
            <a:endParaRPr lang="cs-CZ" dirty="0">
              <a:latin typeface="Bookman Old Style" pitchFamily="18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b="1" dirty="0" smtClean="0">
                <a:latin typeface="Bookman Old Style" pitchFamily="18" charset="0"/>
                <a:cs typeface="Times New Roman" pitchFamily="18" charset="0"/>
              </a:rPr>
              <a:t>1. Fáze výher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Občasné hraní a snění či touha po veliké výhře, zvyšování sázek, častější hraní, chlubení se výhrami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b="1" dirty="0" smtClean="0">
                <a:latin typeface="Bookman Old Style" pitchFamily="18" charset="0"/>
                <a:cs typeface="Times New Roman" pitchFamily="18" charset="0"/>
              </a:rPr>
              <a:t>2. Fáze prohrávání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Člověk není schopen ovládat svou touhu, hraním tráví čím dál více času, tyto problémy začínají značně zasahovat do života jedince a ovlivňovat jeho průběh.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Půjčování peněz, tajnosti, prapodivné chování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b="1" dirty="0" smtClean="0">
                <a:latin typeface="Bookman Old Style" pitchFamily="18" charset="0"/>
                <a:cs typeface="Times New Roman" pitchFamily="18" charset="0"/>
              </a:rPr>
              <a:t>3. Fáze zoufalství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Padnutí na samé dno, dluhy, pokusy o sebevraždu, rozpady rodin, trestná činnost, popírání vlastní zodpovědnosti a obvinování okolí za vlastní chyby</a:t>
            </a:r>
            <a:endParaRPr lang="cs-CZ" dirty="0">
              <a:latin typeface="Bookman Old Style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Bookman Old Style" pitchFamily="18" charset="0"/>
              </a:rPr>
              <a:t>Typické znaky gamblera</a:t>
            </a:r>
            <a:endParaRPr lang="cs-CZ" dirty="0">
              <a:latin typeface="Bookman Old Style" pitchFamily="18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Neklid, nesoustředěnost, podrážděnost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Uspokojení ve chvíli, kdy začne hrát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Zvýšená tolerance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Zhoršené sebeovládání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Zklamání, pokud prohrává – bohužel i přesto další hře neodolá a touha se rapidně zvyšuje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Později beznaděj, poruchy koncentrace, impulzivní jednání, častý chronický stres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Pokračování ve hře na úkor následků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esta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798</TotalTime>
  <Words>576</Words>
  <Application>Microsoft Office PowerPoint</Application>
  <PresentationFormat>Předvádění na obrazovce (4:3)</PresentationFormat>
  <Paragraphs>90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Šablona návrhu</vt:lpstr>
      </vt:variant>
      <vt:variant>
        <vt:i4>9</vt:i4>
      </vt:variant>
      <vt:variant>
        <vt:lpstr>Nadpisy snímků</vt:lpstr>
      </vt:variant>
      <vt:variant>
        <vt:i4>16</vt:i4>
      </vt:variant>
    </vt:vector>
  </HeadingPairs>
  <TitlesOfParts>
    <vt:vector size="33" baseType="lpstr">
      <vt:lpstr>Arial</vt:lpstr>
      <vt:lpstr>Franklin Gothic Medium</vt:lpstr>
      <vt:lpstr>Franklin Gothic Book</vt:lpstr>
      <vt:lpstr>Wingdings 2</vt:lpstr>
      <vt:lpstr>Calibri</vt:lpstr>
      <vt:lpstr>Bookman Old Style</vt:lpstr>
      <vt:lpstr>Times New Roman</vt:lpstr>
      <vt:lpstr>Wingdings</vt:lpstr>
      <vt:lpstr>Cesta</vt:lpstr>
      <vt:lpstr>Cesta</vt:lpstr>
      <vt:lpstr>Cesta</vt:lpstr>
      <vt:lpstr>Cesta</vt:lpstr>
      <vt:lpstr>Cesta</vt:lpstr>
      <vt:lpstr>Cesta</vt:lpstr>
      <vt:lpstr>Cesta</vt:lpstr>
      <vt:lpstr>Cesta</vt:lpstr>
      <vt:lpstr>Cesta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</vt:vector>
  </TitlesOfParts>
  <Company>Název společnosti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Gamblerství</dc:title>
  <dc:creator>Vaše jméno</dc:creator>
  <cp:lastModifiedBy>lektor</cp:lastModifiedBy>
  <cp:revision>166</cp:revision>
  <dcterms:created xsi:type="dcterms:W3CDTF">2012-03-25T15:36:58Z</dcterms:created>
  <dcterms:modified xsi:type="dcterms:W3CDTF">2012-04-18T08:46:35Z</dcterms:modified>
</cp:coreProperties>
</file>