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82" r:id="rId12"/>
    <p:sldId id="283" r:id="rId13"/>
    <p:sldId id="284" r:id="rId14"/>
    <p:sldId id="285" r:id="rId15"/>
    <p:sldId id="268" r:id="rId16"/>
    <p:sldId id="269" r:id="rId17"/>
    <p:sldId id="270" r:id="rId18"/>
    <p:sldId id="291" r:id="rId19"/>
    <p:sldId id="271" r:id="rId20"/>
    <p:sldId id="272" r:id="rId21"/>
    <p:sldId id="290" r:id="rId22"/>
    <p:sldId id="273" r:id="rId23"/>
    <p:sldId id="274" r:id="rId24"/>
    <p:sldId id="281" r:id="rId25"/>
    <p:sldId id="275" r:id="rId26"/>
    <p:sldId id="289" r:id="rId27"/>
    <p:sldId id="276" r:id="rId28"/>
    <p:sldId id="277" r:id="rId29"/>
    <p:sldId id="287" r:id="rId30"/>
    <p:sldId id="292" r:id="rId31"/>
    <p:sldId id="278" r:id="rId32"/>
    <p:sldId id="288" r:id="rId33"/>
    <p:sldId id="279" r:id="rId34"/>
    <p:sldId id="286" r:id="rId35"/>
    <p:sldId id="293" r:id="rId36"/>
    <p:sldId id="280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14" y="-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D637CB0C-B304-4338-9EA6-A827AC86B943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0696FF0B-8646-4235-942C-150BDFC169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D637CB0C-B304-4338-9EA6-A827AC86B943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0696FF0B-8646-4235-942C-150BDFC169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D637CB0C-B304-4338-9EA6-A827AC86B943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0696FF0B-8646-4235-942C-150BDFC169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D637CB0C-B304-4338-9EA6-A827AC86B943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0696FF0B-8646-4235-942C-150BDFC169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D637CB0C-B304-4338-9EA6-A827AC86B943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0696FF0B-8646-4235-942C-150BDFC169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D637CB0C-B304-4338-9EA6-A827AC86B943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0696FF0B-8646-4235-942C-150BDFC169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D637CB0C-B304-4338-9EA6-A827AC86B943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0696FF0B-8646-4235-942C-150BDFC169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D637CB0C-B304-4338-9EA6-A827AC86B943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0696FF0B-8646-4235-942C-150BDFC169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D637CB0C-B304-4338-9EA6-A827AC86B943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0696FF0B-8646-4235-942C-150BDFC169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D637CB0C-B304-4338-9EA6-A827AC86B943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0696FF0B-8646-4235-942C-150BDFC169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D637CB0C-B304-4338-9EA6-A827AC86B943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0696FF0B-8646-4235-942C-150BDFC169E1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98931"/>
              <a:ext cx="9144001" cy="6559091"/>
              <a:chOff x="-9" y="298931"/>
              <a:chExt cx="9144001" cy="6559091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173142" y="298931"/>
                <a:ext cx="1216243" cy="948378"/>
                <a:chOff x="563582" y="42914"/>
                <a:chExt cx="2240448" cy="1747013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563582" y="42914"/>
                  <a:ext cx="2240448" cy="1747013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3" y="-16"/>
              <a:ext cx="9252334" cy="6787414"/>
              <a:chOff x="3" y="-16"/>
              <a:chExt cx="9252334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3" y="1055164"/>
                <a:ext cx="1022080" cy="1139950"/>
                <a:chOff x="1447801" y="3631398"/>
                <a:chExt cx="1429792" cy="1594689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1" y="3631398"/>
                  <a:ext cx="1429792" cy="1594689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210" y="332656"/>
            <a:ext cx="8146812" cy="1077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10" y="1523987"/>
            <a:ext cx="8146812" cy="495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Terapie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PhDr. Lenka Gajzlerová</a:t>
            </a:r>
          </a:p>
          <a:p>
            <a:r>
              <a:rPr lang="cs-CZ" dirty="0" smtClean="0"/>
              <a:t>jaro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947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Ergoterapie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Cíl</a:t>
            </a:r>
          </a:p>
          <a:p>
            <a:r>
              <a:rPr lang="cs-CZ" dirty="0" smtClean="0"/>
              <a:t>je </a:t>
            </a:r>
            <a:r>
              <a:rPr lang="cs-CZ" dirty="0"/>
              <a:t>dosažení maximální možné samostatnosti klienta, jeho způsobilosti k jednání a udržení nebo pokud možno zvýšení kvality jeho života. </a:t>
            </a:r>
            <a:endParaRPr lang="cs-CZ" dirty="0" smtClean="0"/>
          </a:p>
          <a:p>
            <a:pPr marL="0" indent="0">
              <a:buNone/>
            </a:pPr>
            <a:r>
              <a:rPr lang="cs-CZ" b="1" dirty="0"/>
              <a:t>Hlavní </a:t>
            </a:r>
            <a:r>
              <a:rPr lang="cs-CZ" b="1" dirty="0" smtClean="0"/>
              <a:t>oblasti</a:t>
            </a:r>
            <a:endParaRPr lang="cs-CZ" b="1" dirty="0"/>
          </a:p>
          <a:p>
            <a:r>
              <a:rPr lang="cs-CZ" dirty="0" smtClean="0"/>
              <a:t>kondiční </a:t>
            </a:r>
            <a:r>
              <a:rPr lang="cs-CZ" dirty="0"/>
              <a:t>ergoterapie </a:t>
            </a:r>
            <a:endParaRPr lang="cs-CZ" dirty="0" smtClean="0"/>
          </a:p>
          <a:p>
            <a:r>
              <a:rPr lang="cs-CZ" dirty="0" smtClean="0"/>
              <a:t>cílená </a:t>
            </a:r>
            <a:r>
              <a:rPr lang="cs-CZ" dirty="0"/>
              <a:t>na postiženou oblast </a:t>
            </a:r>
            <a:endParaRPr lang="cs-CZ" dirty="0" smtClean="0"/>
          </a:p>
          <a:p>
            <a:r>
              <a:rPr lang="cs-CZ" dirty="0"/>
              <a:t>zaměřená na pracovní začlenění </a:t>
            </a:r>
            <a:endParaRPr lang="cs-CZ" dirty="0" smtClean="0"/>
          </a:p>
          <a:p>
            <a:r>
              <a:rPr lang="cs-CZ" dirty="0"/>
              <a:t>zaměřená na výchovu k soběstačnosti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965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fotky_zaloha_09_2011\2010\2010_09_27-10_29_neckargemund\skola\ergo\2010_09_26_10_30_Neckargemund_07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70031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fotky_zaloha_09_2011\2010\2010_09_27-10_29_neckargemund\skola\ergo\2010_09_26_10_30_Neckargemund_07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47961" y="192595"/>
            <a:ext cx="270031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fotky_zaloha_09_2011\2010\2010_09_27-10_29_neckargemund\skola\ergo\2010_09_26_10_30_Neckargemund_07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0287" y="3933056"/>
            <a:ext cx="3600000" cy="27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fotky_zaloha_09_2011\2010\2010_09_27-10_29_neckargemund\skola\ergo\2010_09_26_10_30_Neckargemund_07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3033368"/>
            <a:ext cx="270031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367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fotky_zaloha_09_2011\2010\2010_09_27-10_29_neckargemund\skola\ergo\2010_09_26_10_30_Neckargemund_07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52003" y="531337"/>
            <a:ext cx="378043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fotky_zaloha_09_2011\2010\2010_09_27-10_29_neckargemund\skola\ergo\2010_09_26_10_30_Neckargemund_07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3" y="548679"/>
            <a:ext cx="378043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886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fotky_zaloha_09_2011\2010\2010_09_27-10_29_neckargemund\skola\ergo\2010_09_26_10_30_Neckargemund_07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0127" y="476672"/>
            <a:ext cx="508797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fotky_zaloha_09_2011\2010\2010_09_27-10_29_neckargemund\skola\ergo\2010_09_26_10_30_Neckargemund_07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158955"/>
            <a:ext cx="4680000" cy="351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fotky_zaloha_09_2011\2010\2010_09_27-10_29_neckargemund\skola\ergo\2010_09_26_10_30_Neckargemund_07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2480" y="188639"/>
            <a:ext cx="4680000" cy="351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fotky_zaloha_09_2011\2010\2010_09_27-10_29_neckargemund\skola\ergo\2010_09_26_10_30_Neckargemund_07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680000" cy="351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2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fotky_zaloha_09_2011\2010\2010_09_27-10_29_neckargemund\skola\ergo\2010_09_26_10_30_Neckargemund_07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80000" cy="351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fotky_zaloha_09_2011\2010\2010_09_27-10_29_neckargemund\skola\ergo\2010_09_26_10_30_Neckargemund_07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692696"/>
            <a:ext cx="4680000" cy="351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fotky_zaloha_09_2011\2010\2010_09_27-10_29_neckargemund\skola\ergo\2010_09_26_10_30_Neckargemund_07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0072" y="2852936"/>
            <a:ext cx="4680000" cy="351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fotky_zaloha_09_2011\2010\2010_09_27-10_29_neckargemund\skola\ergo\2010_09_26_10_30_Neckargemund_07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680000" cy="351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216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Dramaterapie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skupinové dynamiky divadelních a dramatických prostředků k dosažení stavu symptomatické úlevy</a:t>
            </a:r>
          </a:p>
          <a:p>
            <a:r>
              <a:rPr lang="cs-CZ" dirty="0" smtClean="0"/>
              <a:t>pomáhá </a:t>
            </a:r>
            <a:r>
              <a:rPr lang="cs-CZ" dirty="0"/>
              <a:t>porozumět a zmírnit soc. a psychologické problémy mentálního onemocnění i postižení </a:t>
            </a:r>
            <a:endParaRPr lang="cs-CZ" dirty="0" smtClean="0"/>
          </a:p>
          <a:p>
            <a:r>
              <a:rPr lang="cs-CZ" dirty="0" smtClean="0"/>
              <a:t>stává </a:t>
            </a:r>
            <a:r>
              <a:rPr lang="cs-CZ" dirty="0"/>
              <a:t>se nástrojem zjednodušeného symbolického vyjadřování, díky němuž poznává jedinec sám sebe a to prostřednictvím tvořivosti zahrnující verbální i nonverbální složku komunikace 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Valenta, 2001, s. 91)</a:t>
            </a:r>
          </a:p>
        </p:txBody>
      </p:sp>
    </p:spTree>
    <p:extLst>
      <p:ext uri="{BB962C8B-B14F-4D97-AF65-F5344CB8AC3E}">
        <p14:creationId xmlns:p14="http://schemas.microsoft.com/office/powerpoint/2010/main" xmlns="" val="5622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Dramaterapie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Hlavní cíle</a:t>
            </a:r>
          </a:p>
          <a:p>
            <a:r>
              <a:rPr lang="cs-CZ" dirty="0"/>
              <a:t>redukce tenze, </a:t>
            </a:r>
            <a:endParaRPr lang="cs-CZ" dirty="0" smtClean="0"/>
          </a:p>
          <a:p>
            <a:r>
              <a:rPr lang="cs-CZ" dirty="0" smtClean="0"/>
              <a:t>rozvoj </a:t>
            </a:r>
            <a:r>
              <a:rPr lang="cs-CZ" dirty="0"/>
              <a:t>empatie, fantazie, kreativity, </a:t>
            </a:r>
            <a:endParaRPr lang="cs-CZ" dirty="0" smtClean="0"/>
          </a:p>
          <a:p>
            <a:r>
              <a:rPr lang="cs-CZ" dirty="0" smtClean="0"/>
              <a:t>odblokování </a:t>
            </a:r>
            <a:r>
              <a:rPr lang="cs-CZ" dirty="0"/>
              <a:t>komunikačního kanálu, </a:t>
            </a:r>
            <a:endParaRPr lang="cs-CZ" dirty="0" smtClean="0"/>
          </a:p>
          <a:p>
            <a:r>
              <a:rPr lang="cs-CZ" dirty="0" smtClean="0"/>
              <a:t>rozvoj </a:t>
            </a:r>
            <a:r>
              <a:rPr lang="cs-CZ" dirty="0"/>
              <a:t>představivosti a koncentrace integrace osobnosti, </a:t>
            </a:r>
            <a:endParaRPr lang="cs-CZ" dirty="0" smtClean="0"/>
          </a:p>
          <a:p>
            <a:r>
              <a:rPr lang="cs-CZ" dirty="0" smtClean="0"/>
              <a:t>rozvoj </a:t>
            </a:r>
            <a:r>
              <a:rPr lang="cs-CZ" dirty="0"/>
              <a:t>sebedůvěry, sebeúcty, </a:t>
            </a:r>
            <a:endParaRPr lang="cs-CZ" dirty="0" smtClean="0"/>
          </a:p>
          <a:p>
            <a:r>
              <a:rPr lang="cs-CZ" dirty="0" smtClean="0"/>
              <a:t>vytváření </a:t>
            </a:r>
            <a:r>
              <a:rPr lang="cs-CZ" dirty="0"/>
              <a:t>pocitu </a:t>
            </a:r>
            <a:r>
              <a:rPr lang="cs-CZ" dirty="0" smtClean="0"/>
              <a:t>zodpovědnosti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základním </a:t>
            </a:r>
            <a:r>
              <a:rPr lang="cs-CZ" dirty="0"/>
              <a:t>prostředkem dramaterapie je </a:t>
            </a:r>
            <a:r>
              <a:rPr lang="cs-CZ" b="1" dirty="0"/>
              <a:t>improvizace</a:t>
            </a:r>
          </a:p>
        </p:txBody>
      </p:sp>
    </p:spTree>
    <p:extLst>
      <p:ext uri="{BB962C8B-B14F-4D97-AF65-F5344CB8AC3E}">
        <p14:creationId xmlns:p14="http://schemas.microsoft.com/office/powerpoint/2010/main" xmlns="" val="1191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Vojtova metodika reflexní </a:t>
            </a:r>
            <a:r>
              <a:rPr lang="cs-CZ" dirty="0" smtClean="0"/>
              <a:t>lokomoce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jednou z nejrozšířenějších metod při rozvoji hybnosti v dětském věku. </a:t>
            </a:r>
            <a:endParaRPr lang="cs-CZ" dirty="0" smtClean="0"/>
          </a:p>
          <a:p>
            <a:r>
              <a:rPr lang="cs-CZ" dirty="0" smtClean="0"/>
              <a:t>zakladatelem </a:t>
            </a:r>
            <a:r>
              <a:rPr lang="cs-CZ" dirty="0"/>
              <a:t>je prof. MUDr. Václav </a:t>
            </a:r>
            <a:r>
              <a:rPr lang="cs-CZ" dirty="0" smtClean="0"/>
              <a:t>Vojta</a:t>
            </a:r>
          </a:p>
          <a:p>
            <a:r>
              <a:rPr lang="cs-CZ" dirty="0" smtClean="0"/>
              <a:t>základem </a:t>
            </a:r>
            <a:r>
              <a:rPr lang="cs-CZ" dirty="0"/>
              <a:t>této metody jsou dva pohybové prvky </a:t>
            </a:r>
            <a:endParaRPr lang="cs-CZ" dirty="0" smtClean="0"/>
          </a:p>
          <a:p>
            <a:pPr lvl="1"/>
            <a:r>
              <a:rPr lang="cs-CZ" b="1" dirty="0" smtClean="0"/>
              <a:t>reflexní </a:t>
            </a:r>
            <a:r>
              <a:rPr lang="cs-CZ" b="1" dirty="0"/>
              <a:t>plazení a reflexní otáčení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/>
              <a:t>cíl</a:t>
            </a:r>
          </a:p>
          <a:p>
            <a:pPr lvl="1"/>
            <a:r>
              <a:rPr lang="cs-CZ" dirty="0" smtClean="0"/>
              <a:t>vývoj </a:t>
            </a:r>
            <a:r>
              <a:rPr lang="cs-CZ" dirty="0"/>
              <a:t>napřimování až po dosažení </a:t>
            </a:r>
            <a:r>
              <a:rPr lang="cs-CZ" dirty="0" err="1"/>
              <a:t>bipedální</a:t>
            </a:r>
            <a:r>
              <a:rPr lang="cs-CZ" dirty="0"/>
              <a:t> chůze dítěte. </a:t>
            </a:r>
            <a:endParaRPr lang="cs-CZ" dirty="0" smtClean="0"/>
          </a:p>
          <a:p>
            <a:r>
              <a:rPr lang="cs-CZ" dirty="0" smtClean="0"/>
              <a:t>určitý </a:t>
            </a:r>
            <a:r>
              <a:rPr lang="cs-CZ" dirty="0"/>
              <a:t>podnět vyvolává řadu reakcí, které jsou základem pro vývoj napřimování. </a:t>
            </a:r>
            <a:endParaRPr lang="cs-CZ" dirty="0" smtClean="0"/>
          </a:p>
          <a:p>
            <a:r>
              <a:rPr lang="cs-CZ" dirty="0" smtClean="0"/>
              <a:t>využívá </a:t>
            </a:r>
            <a:r>
              <a:rPr lang="cs-CZ" dirty="0"/>
              <a:t>uvolnění </a:t>
            </a:r>
            <a:r>
              <a:rPr lang="cs-CZ" dirty="0" err="1"/>
              <a:t>spasticity</a:t>
            </a:r>
            <a:r>
              <a:rPr lang="cs-CZ" dirty="0"/>
              <a:t> či utlumení </a:t>
            </a:r>
            <a:r>
              <a:rPr lang="cs-CZ" dirty="0" err="1"/>
              <a:t>mimovolních</a:t>
            </a:r>
            <a:r>
              <a:rPr lang="cs-CZ" dirty="0"/>
              <a:t> pohybů v časovém úseku po ukončení fyzioterapeutického </a:t>
            </a:r>
            <a:r>
              <a:rPr lang="cs-CZ" dirty="0" smtClean="0"/>
              <a:t>cvičení</a:t>
            </a:r>
          </a:p>
          <a:p>
            <a:r>
              <a:rPr lang="cs-CZ" dirty="0" smtClean="0"/>
              <a:t>vhodná </a:t>
            </a:r>
            <a:r>
              <a:rPr lang="cs-CZ" dirty="0"/>
              <a:t>pro všechny osobo, nezáleží na mentální úrovni. Pro dospělé i seniory.</a:t>
            </a:r>
          </a:p>
        </p:txBody>
      </p:sp>
    </p:spTree>
    <p:extLst>
      <p:ext uri="{BB962C8B-B14F-4D97-AF65-F5344CB8AC3E}">
        <p14:creationId xmlns:p14="http://schemas.microsoft.com/office/powerpoint/2010/main" xmlns="" val="12854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honziksana.estranky.cz/img/picture/563/sdc12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7"/>
            <a:ext cx="470252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honziksana.estranky.cz/img/picture/634/sdc13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549" y="3068960"/>
            <a:ext cx="4794232" cy="35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lr-fyzioterapie.cz/fotografie/vojtova-metoda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clr-fyzioterapie.cz/fotografie/vojtova-metoda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240" y="465313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47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Petöho</a:t>
            </a:r>
            <a:r>
              <a:rPr lang="cs-CZ" dirty="0"/>
              <a:t> </a:t>
            </a:r>
            <a:r>
              <a:rPr lang="cs-CZ" dirty="0" smtClean="0"/>
              <a:t>metoda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zaměřena </a:t>
            </a:r>
            <a:r>
              <a:rPr lang="cs-CZ" dirty="0"/>
              <a:t>na komplexnost a cílenou aktivizaci a důsledné zaměření aktivit k činnostem spojeným s režimem dne. </a:t>
            </a:r>
            <a:endParaRPr lang="cs-CZ" dirty="0" smtClean="0"/>
          </a:p>
          <a:p>
            <a:r>
              <a:rPr lang="cs-CZ" dirty="0" smtClean="0"/>
              <a:t>rakousko-maďarský </a:t>
            </a:r>
            <a:r>
              <a:rPr lang="cs-CZ" dirty="0"/>
              <a:t>lékař prof. Dr. </a:t>
            </a:r>
            <a:r>
              <a:rPr lang="cs-CZ" dirty="0" err="1"/>
              <a:t>Andras</a:t>
            </a:r>
            <a:r>
              <a:rPr lang="cs-CZ" dirty="0"/>
              <a:t> </a:t>
            </a:r>
            <a:r>
              <a:rPr lang="cs-CZ" dirty="0" err="1"/>
              <a:t>Petö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terapii se využívají jednoduché pomůcky </a:t>
            </a:r>
          </a:p>
          <a:p>
            <a:pPr lvl="1"/>
            <a:r>
              <a:rPr lang="cs-CZ" dirty="0" smtClean="0"/>
              <a:t>židle</a:t>
            </a:r>
            <a:r>
              <a:rPr lang="cs-CZ" dirty="0"/>
              <a:t>, lavice, stoličky, kroužky, kolejnice aj. </a:t>
            </a:r>
            <a:endParaRPr lang="cs-CZ" dirty="0" smtClean="0"/>
          </a:p>
          <a:p>
            <a:r>
              <a:rPr lang="cs-CZ" dirty="0" smtClean="0"/>
              <a:t>S </a:t>
            </a:r>
            <a:r>
              <a:rPr lang="cs-CZ" dirty="0"/>
              <a:t>dětmi pracují terapeuti (konduktoři).</a:t>
            </a:r>
          </a:p>
        </p:txBody>
      </p:sp>
    </p:spTree>
    <p:extLst>
      <p:ext uri="{BB962C8B-B14F-4D97-AF65-F5344CB8AC3E}">
        <p14:creationId xmlns:p14="http://schemas.microsoft.com/office/powerpoint/2010/main" xmlns="" val="5467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způsoby odborného a cíleného jednání člověka s člověkem</a:t>
            </a:r>
          </a:p>
          <a:p>
            <a:r>
              <a:rPr lang="cs-CZ" dirty="0" smtClean="0"/>
              <a:t>směřují od odstranění či zmírnění nežádoucích potíží, nebo odstranění jejich příčin, k jisté prospěšné změně (O. Müller, 2007)</a:t>
            </a:r>
          </a:p>
          <a:p>
            <a:r>
              <a:rPr lang="cs-CZ" dirty="0" smtClean="0"/>
              <a:t>uplatnění </a:t>
            </a:r>
            <a:r>
              <a:rPr lang="cs-CZ" dirty="0"/>
              <a:t>terapeutických postupů, cvičení a programů </a:t>
            </a:r>
            <a:endParaRPr lang="cs-CZ" dirty="0" smtClean="0"/>
          </a:p>
          <a:p>
            <a:pPr lvl="1"/>
            <a:r>
              <a:rPr lang="cs-CZ" dirty="0" smtClean="0"/>
              <a:t>na </a:t>
            </a:r>
            <a:r>
              <a:rPr lang="cs-CZ" dirty="0"/>
              <a:t>zlepšení narušených </a:t>
            </a:r>
            <a:r>
              <a:rPr lang="cs-CZ" dirty="0" smtClean="0"/>
              <a:t>funkcí</a:t>
            </a:r>
          </a:p>
          <a:p>
            <a:pPr lvl="1"/>
            <a:r>
              <a:rPr lang="cs-CZ" dirty="0" smtClean="0"/>
              <a:t>na </a:t>
            </a:r>
            <a:r>
              <a:rPr lang="cs-CZ" dirty="0"/>
              <a:t>zprostředkování potřebných zkušeností a zážitků, </a:t>
            </a:r>
            <a:endParaRPr lang="cs-CZ" dirty="0" smtClean="0"/>
          </a:p>
          <a:p>
            <a:pPr lvl="1"/>
            <a:r>
              <a:rPr lang="cs-CZ" dirty="0" smtClean="0"/>
              <a:t>na </a:t>
            </a:r>
            <a:r>
              <a:rPr lang="cs-CZ" dirty="0"/>
              <a:t>vytváření prostoru pro formování, dozrávání a pozitivní </a:t>
            </a:r>
            <a:r>
              <a:rPr lang="cs-CZ" dirty="0" smtClean="0"/>
              <a:t>změnu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946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Bobathova</a:t>
            </a:r>
            <a:r>
              <a:rPr lang="cs-CZ" dirty="0"/>
              <a:t> </a:t>
            </a:r>
            <a:r>
              <a:rPr lang="cs-CZ" dirty="0" smtClean="0"/>
              <a:t>metoda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9210" y="1268761"/>
            <a:ext cx="8146812" cy="521368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MUDr. Karel </a:t>
            </a:r>
            <a:r>
              <a:rPr lang="cs-CZ" dirty="0" err="1" smtClean="0"/>
              <a:t>Bobath</a:t>
            </a:r>
            <a:r>
              <a:rPr lang="cs-CZ" dirty="0" smtClean="0"/>
              <a:t> a jeho žena Berta</a:t>
            </a:r>
          </a:p>
          <a:p>
            <a:pPr lvl="1"/>
            <a:r>
              <a:rPr lang="cs-CZ" dirty="0" smtClean="0"/>
              <a:t>český dětský neurolog</a:t>
            </a:r>
          </a:p>
          <a:p>
            <a:pPr lvl="1"/>
            <a:r>
              <a:rPr lang="cs-CZ" dirty="0" smtClean="0"/>
              <a:t>rehabilitační pracovnicí</a:t>
            </a:r>
          </a:p>
          <a:p>
            <a:r>
              <a:rPr lang="cs-CZ" dirty="0" smtClean="0"/>
              <a:t>obsahuje prvky fyzioterapie, ergoterapie, logopedie</a:t>
            </a:r>
          </a:p>
          <a:p>
            <a:r>
              <a:rPr lang="cs-CZ" dirty="0"/>
              <a:t>Využívá  spolupráce rodičů, ale hlavně dítěte.</a:t>
            </a:r>
          </a:p>
          <a:p>
            <a:r>
              <a:rPr lang="cs-CZ" b="1" dirty="0"/>
              <a:t>tři hlavní cíle:</a:t>
            </a:r>
          </a:p>
          <a:p>
            <a:pPr lvl="1"/>
            <a:r>
              <a:rPr lang="cs-CZ" dirty="0"/>
              <a:t>1. Normalizovat svalový tonus dítěte s MO</a:t>
            </a:r>
          </a:p>
          <a:p>
            <a:pPr lvl="1"/>
            <a:r>
              <a:rPr lang="cs-CZ" dirty="0"/>
              <a:t>2. Inhibovat primitivní reflexní vzory, které se projevují v hybnosti dítěte</a:t>
            </a:r>
          </a:p>
          <a:p>
            <a:pPr lvl="1"/>
            <a:r>
              <a:rPr lang="cs-CZ" dirty="0"/>
              <a:t>3. Připravit další krok k normálnímu motorickému vývoji.</a:t>
            </a:r>
          </a:p>
          <a:p>
            <a:r>
              <a:rPr lang="cs-CZ" dirty="0"/>
              <a:t>Vhodné pro osoby bez mentálního postižení, musí rozumět povelům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686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http://stepanvanek.webnode.cz/rehabilitace/</a:t>
            </a:r>
          </a:p>
        </p:txBody>
      </p:sp>
    </p:spTree>
    <p:extLst>
      <p:ext uri="{BB962C8B-B14F-4D97-AF65-F5344CB8AC3E}">
        <p14:creationId xmlns:p14="http://schemas.microsoft.com/office/powerpoint/2010/main" xmlns="" val="41058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Neuromotorická</a:t>
            </a:r>
            <a:r>
              <a:rPr lang="cs-CZ" dirty="0"/>
              <a:t> terapie </a:t>
            </a:r>
            <a:r>
              <a:rPr lang="cs-CZ" dirty="0" smtClean="0"/>
              <a:t>prof</a:t>
            </a:r>
            <a:r>
              <a:rPr lang="cs-CZ" dirty="0"/>
              <a:t>. </a:t>
            </a:r>
            <a:r>
              <a:rPr lang="cs-CZ" dirty="0" err="1"/>
              <a:t>Castillo</a:t>
            </a:r>
            <a:r>
              <a:rPr lang="cs-CZ" dirty="0"/>
              <a:t> </a:t>
            </a:r>
            <a:r>
              <a:rPr lang="cs-CZ" dirty="0" err="1" smtClean="0"/>
              <a:t>Moralese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specializovanou </a:t>
            </a:r>
            <a:r>
              <a:rPr lang="cs-CZ" dirty="0"/>
              <a:t>reflexní metodikou pro </a:t>
            </a:r>
            <a:r>
              <a:rPr lang="cs-CZ" dirty="0" err="1"/>
              <a:t>orofaciální</a:t>
            </a:r>
            <a:r>
              <a:rPr lang="cs-CZ" dirty="0"/>
              <a:t> </a:t>
            </a:r>
            <a:r>
              <a:rPr lang="cs-CZ" dirty="0" smtClean="0"/>
              <a:t>oblast</a:t>
            </a:r>
          </a:p>
          <a:p>
            <a:r>
              <a:rPr lang="cs-CZ" dirty="0" smtClean="0"/>
              <a:t>zaměřuje </a:t>
            </a:r>
            <a:r>
              <a:rPr lang="cs-CZ" dirty="0"/>
              <a:t>se na činnost obličejových svalů, polykání a řečový projev. </a:t>
            </a:r>
            <a:endParaRPr lang="cs-CZ" dirty="0" smtClean="0"/>
          </a:p>
          <a:p>
            <a:r>
              <a:rPr lang="cs-CZ" dirty="0" smtClean="0"/>
              <a:t>Využívá </a:t>
            </a:r>
            <a:r>
              <a:rPr lang="cs-CZ" dirty="0"/>
              <a:t>tah, tlak a vibraci v obličejové a </a:t>
            </a:r>
            <a:r>
              <a:rPr lang="cs-CZ" dirty="0" err="1"/>
              <a:t>orofaciální</a:t>
            </a:r>
            <a:r>
              <a:rPr lang="cs-CZ" dirty="0"/>
              <a:t> oblasti </a:t>
            </a:r>
            <a:endParaRPr lang="cs-CZ" dirty="0" smtClean="0"/>
          </a:p>
          <a:p>
            <a:r>
              <a:rPr lang="cs-CZ" dirty="0" smtClean="0"/>
              <a:t>zintenzivňuje </a:t>
            </a:r>
            <a:r>
              <a:rPr lang="cs-CZ" dirty="0"/>
              <a:t>již stávající metody v této oblasti. </a:t>
            </a:r>
            <a:endParaRPr lang="cs-CZ" dirty="0" smtClean="0"/>
          </a:p>
          <a:p>
            <a:r>
              <a:rPr lang="cs-CZ" dirty="0" smtClean="0"/>
              <a:t>doménou práce</a:t>
            </a:r>
          </a:p>
          <a:p>
            <a:pPr lvl="1"/>
            <a:r>
              <a:rPr lang="cs-CZ" dirty="0" smtClean="0"/>
              <a:t>především </a:t>
            </a:r>
            <a:r>
              <a:rPr lang="cs-CZ" dirty="0"/>
              <a:t>rehabilitace obrn faciálního nervu, která využívá diagnostiku mimických svalů dle svalového testu (</a:t>
            </a:r>
            <a:r>
              <a:rPr lang="cs-CZ" dirty="0" err="1"/>
              <a:t>Obrda</a:t>
            </a:r>
            <a:r>
              <a:rPr lang="cs-CZ" dirty="0"/>
              <a:t>, Karpíšek 1971, Janda 1974, 1988) a stimulační metody k obnově hybnosti.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6506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Muzikoterapie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léčení </a:t>
            </a:r>
            <a:r>
              <a:rPr lang="cs-CZ" dirty="0"/>
              <a:t>nebo pomoc člověku </a:t>
            </a:r>
            <a:r>
              <a:rPr lang="cs-CZ" dirty="0" smtClean="0"/>
              <a:t>hudbou</a:t>
            </a:r>
          </a:p>
          <a:p>
            <a:r>
              <a:rPr lang="cs-CZ" b="1" dirty="0" smtClean="0"/>
              <a:t>hlavní </a:t>
            </a:r>
            <a:r>
              <a:rPr lang="cs-CZ" b="1" dirty="0"/>
              <a:t>účinek </a:t>
            </a:r>
            <a:r>
              <a:rPr lang="cs-CZ" dirty="0"/>
              <a:t>hudby </a:t>
            </a:r>
            <a:endParaRPr lang="cs-CZ" dirty="0" smtClean="0"/>
          </a:p>
          <a:p>
            <a:pPr lvl="1"/>
            <a:r>
              <a:rPr lang="cs-CZ" dirty="0" smtClean="0"/>
              <a:t>přímo </a:t>
            </a:r>
            <a:r>
              <a:rPr lang="cs-CZ" dirty="0"/>
              <a:t>ovlivňuje emocionálně aktivizující struktury lokalizované sluchovým nervem v limbickém systému a v retikulární formaci. </a:t>
            </a:r>
            <a:endParaRPr lang="cs-CZ" dirty="0" smtClean="0"/>
          </a:p>
          <a:p>
            <a:pPr lvl="1"/>
            <a:r>
              <a:rPr lang="cs-CZ" dirty="0" smtClean="0"/>
              <a:t>hudba </a:t>
            </a:r>
            <a:r>
              <a:rPr lang="cs-CZ" dirty="0"/>
              <a:t>může </a:t>
            </a:r>
            <a:r>
              <a:rPr lang="cs-CZ" dirty="0" smtClean="0"/>
              <a:t>potlačit </a:t>
            </a:r>
            <a:r>
              <a:rPr lang="cs-CZ" dirty="0"/>
              <a:t>aktivitu určitých struktur působících bolest přímo v mozkovém kmeni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poslech </a:t>
            </a:r>
            <a:r>
              <a:rPr lang="cs-CZ" dirty="0"/>
              <a:t>hudby vyvolává v člověku určité psychické i somatické procesy.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967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0319" y="260648"/>
            <a:ext cx="3579862" cy="4773149"/>
          </a:xfrm>
          <a:prstGeom prst="rect">
            <a:avLst/>
          </a:prstGeom>
        </p:spPr>
      </p:pic>
      <p:pic>
        <p:nvPicPr>
          <p:cNvPr id="1039" name="Picture 15" descr="H:\fotky_zaloha_09_2011\2010\2010_09_27-10_29_neckargemund\skola\musik terapie\2010_09_26_10_30_Neckargemund_05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40195" y="260647"/>
            <a:ext cx="3580277" cy="47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:\fotky_zaloha_09_2011\2010\2010_09_27-10_29_neckargemund\skola\musik terapie\2010_09_26_10_30_Neckargemund_05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2331740"/>
            <a:ext cx="5792868" cy="434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:\fotky_zaloha_09_2011\2010\2010_09_27-10_29_neckargemund\skola\musik terapie\2010_09_26_10_30_Neckargemund_07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8086" y="2884024"/>
            <a:ext cx="5156002" cy="38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3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Arteterapie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širší </a:t>
            </a:r>
            <a:r>
              <a:rPr lang="cs-CZ" dirty="0"/>
              <a:t>smysl - léčba uměním za využití hudby, poezie, prózy, divadla, tance, výtvarného </a:t>
            </a:r>
            <a:r>
              <a:rPr lang="cs-CZ" dirty="0" smtClean="0"/>
              <a:t>uměn</a:t>
            </a:r>
          </a:p>
          <a:p>
            <a:r>
              <a:rPr lang="cs-CZ" dirty="0" smtClean="0"/>
              <a:t>užší </a:t>
            </a:r>
            <a:r>
              <a:rPr lang="cs-CZ" dirty="0"/>
              <a:t>smysl – léčba výtvarným </a:t>
            </a:r>
            <a:r>
              <a:rPr lang="cs-CZ" dirty="0" smtClean="0"/>
              <a:t>uměním</a:t>
            </a:r>
          </a:p>
          <a:p>
            <a:r>
              <a:rPr lang="cs-CZ" dirty="0" smtClean="0"/>
              <a:t>léčebný </a:t>
            </a:r>
            <a:r>
              <a:rPr lang="cs-CZ" dirty="0"/>
              <a:t>postup, který využívá výtvarného projevu jako hlavního prostředku poznání a ovlivnění lidské psychiky a mezilidských vztahů. </a:t>
            </a:r>
            <a:endParaRPr lang="cs-CZ" dirty="0" smtClean="0"/>
          </a:p>
          <a:p>
            <a:r>
              <a:rPr lang="cs-CZ" dirty="0" smtClean="0"/>
              <a:t>výtvarných prostředků</a:t>
            </a:r>
          </a:p>
          <a:p>
            <a:pPr lvl="1"/>
            <a:r>
              <a:rPr lang="cs-CZ" dirty="0" smtClean="0"/>
              <a:t>např</a:t>
            </a:r>
            <a:r>
              <a:rPr lang="cs-CZ" dirty="0"/>
              <a:t>. kresba, malba, ale také výtvarná práce s jinými materiály, zejména pak s keramickou hlínou, dřevo, kámen, kov, případně plasty atd. </a:t>
            </a:r>
            <a:endParaRPr lang="cs-CZ" dirty="0" smtClean="0"/>
          </a:p>
          <a:p>
            <a:r>
              <a:rPr lang="cs-CZ" dirty="0" smtClean="0"/>
              <a:t>vhodná </a:t>
            </a:r>
            <a:r>
              <a:rPr lang="cs-CZ" dirty="0"/>
              <a:t>především pro práci dětí trpících </a:t>
            </a:r>
            <a:r>
              <a:rPr lang="cs-CZ" dirty="0" smtClean="0"/>
              <a:t>MO </a:t>
            </a:r>
          </a:p>
          <a:p>
            <a:pPr lvl="1"/>
            <a:r>
              <a:rPr lang="cs-CZ" dirty="0" smtClean="0"/>
              <a:t>uvolňování </a:t>
            </a:r>
            <a:r>
              <a:rPr lang="cs-CZ" dirty="0" err="1"/>
              <a:t>spasticity</a:t>
            </a:r>
            <a:r>
              <a:rPr lang="cs-CZ" dirty="0"/>
              <a:t>, procvičování jemné </a:t>
            </a:r>
            <a:r>
              <a:rPr lang="cs-CZ" dirty="0" smtClean="0"/>
              <a:t>motoriky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54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kademiealternativa.cz/images/arteterapie/v/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iles.szs.webnode.cz/200000373-18de519d87/arteterapie%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20052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kosice.sk/docuStore_getById.asp?id=113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3683546" cy="32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zivotni-energie.cz/images/arteterap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874" y="4148361"/>
            <a:ext cx="23145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09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Hipoterapie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speciální forma léčebné rehabilitace</a:t>
            </a:r>
          </a:p>
          <a:p>
            <a:r>
              <a:rPr lang="cs-CZ" dirty="0" smtClean="0"/>
              <a:t>využívány </a:t>
            </a:r>
            <a:r>
              <a:rPr lang="cs-CZ" dirty="0"/>
              <a:t>podněty z koňského hřbetu, jež se přenáší na </a:t>
            </a:r>
            <a:r>
              <a:rPr lang="cs-CZ" dirty="0" smtClean="0"/>
              <a:t>jezdce</a:t>
            </a:r>
          </a:p>
          <a:p>
            <a:r>
              <a:rPr lang="cs-CZ" dirty="0" smtClean="0"/>
              <a:t>kůň </a:t>
            </a:r>
            <a:r>
              <a:rPr lang="cs-CZ" dirty="0"/>
              <a:t>slouží jako terapeutický prostředek díky trojrozměrnému pohybu svého </a:t>
            </a:r>
            <a:r>
              <a:rPr lang="cs-CZ" dirty="0" smtClean="0"/>
              <a:t>těla</a:t>
            </a:r>
          </a:p>
          <a:p>
            <a:pPr lvl="1"/>
            <a:r>
              <a:rPr lang="cs-CZ" dirty="0" smtClean="0"/>
              <a:t>při něm dochází </a:t>
            </a:r>
            <a:r>
              <a:rPr lang="cs-CZ" dirty="0"/>
              <a:t>k neustálému střídání napětí a uvolňování těla pacienta, který je tak nucen se neustále přizpůsobovat pohybové sinusoidě koňského hřbetu a to i při své naprosté pasivitě. </a:t>
            </a:r>
            <a:endParaRPr lang="cs-CZ" dirty="0" smtClean="0"/>
          </a:p>
          <a:p>
            <a:pPr lvl="1"/>
            <a:r>
              <a:rPr lang="cs-CZ" dirty="0" smtClean="0"/>
              <a:t>klient </a:t>
            </a:r>
            <a:r>
              <a:rPr lang="cs-CZ" dirty="0"/>
              <a:t>se přizpůsobuje rytmu koně a vyhledává těžiště.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875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Hipoterapie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9210" y="1340769"/>
            <a:ext cx="8146812" cy="514167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Typy</a:t>
            </a:r>
          </a:p>
          <a:p>
            <a:pPr lvl="1"/>
            <a:r>
              <a:rPr lang="cs-CZ" dirty="0" err="1" smtClean="0"/>
              <a:t>hiporehabilitace</a:t>
            </a:r>
            <a:endParaRPr lang="cs-CZ" dirty="0"/>
          </a:p>
          <a:p>
            <a:pPr lvl="1"/>
            <a:r>
              <a:rPr lang="cs-CZ" dirty="0" smtClean="0"/>
              <a:t>léčebně </a:t>
            </a:r>
            <a:r>
              <a:rPr lang="cs-CZ" dirty="0"/>
              <a:t>pedagogicko-psychologické ježdění </a:t>
            </a:r>
          </a:p>
          <a:p>
            <a:r>
              <a:rPr lang="cs-CZ" dirty="0" smtClean="0"/>
              <a:t>indikována </a:t>
            </a:r>
            <a:r>
              <a:rPr lang="cs-CZ" dirty="0"/>
              <a:t>u </a:t>
            </a:r>
            <a:r>
              <a:rPr lang="cs-CZ" dirty="0" smtClean="0"/>
              <a:t>jedinců</a:t>
            </a:r>
            <a:endParaRPr lang="cs-CZ" dirty="0"/>
          </a:p>
          <a:p>
            <a:pPr lvl="1"/>
            <a:r>
              <a:rPr lang="cs-CZ" dirty="0" smtClean="0"/>
              <a:t>s </a:t>
            </a:r>
            <a:r>
              <a:rPr lang="cs-CZ" dirty="0"/>
              <a:t>roztroušenou sklerózou</a:t>
            </a:r>
          </a:p>
          <a:p>
            <a:pPr lvl="1"/>
            <a:r>
              <a:rPr lang="cs-CZ" dirty="0" smtClean="0"/>
              <a:t>s MO</a:t>
            </a:r>
            <a:endParaRPr lang="cs-CZ" dirty="0"/>
          </a:p>
          <a:p>
            <a:pPr lvl="1"/>
            <a:r>
              <a:rPr lang="cs-CZ" dirty="0" smtClean="0"/>
              <a:t>se </a:t>
            </a:r>
            <a:r>
              <a:rPr lang="cs-CZ" dirty="0"/>
              <a:t>svalovou atrofií a dystrofií</a:t>
            </a:r>
          </a:p>
          <a:p>
            <a:pPr lvl="1"/>
            <a:r>
              <a:rPr lang="cs-CZ" dirty="0" smtClean="0"/>
              <a:t>se </a:t>
            </a:r>
            <a:r>
              <a:rPr lang="cs-CZ" dirty="0"/>
              <a:t>stavy po úrazech (poranění páteře, míchy, zlomeniny)</a:t>
            </a:r>
          </a:p>
          <a:p>
            <a:pPr lvl="1"/>
            <a:r>
              <a:rPr lang="cs-CZ" dirty="0" smtClean="0"/>
              <a:t>s </a:t>
            </a:r>
            <a:r>
              <a:rPr lang="cs-CZ" dirty="0"/>
              <a:t>vadným držením těla, skoliózou</a:t>
            </a:r>
          </a:p>
          <a:p>
            <a:pPr lvl="1"/>
            <a:r>
              <a:rPr lang="cs-CZ" dirty="0" smtClean="0"/>
              <a:t>s </a:t>
            </a:r>
            <a:r>
              <a:rPr lang="cs-CZ" dirty="0"/>
              <a:t>amputacemi</a:t>
            </a:r>
          </a:p>
          <a:p>
            <a:pPr lvl="1"/>
            <a:r>
              <a:rPr lang="cs-CZ" dirty="0" smtClean="0"/>
              <a:t>s </a:t>
            </a:r>
            <a:r>
              <a:rPr lang="cs-CZ" dirty="0"/>
              <a:t>mentálním postižením</a:t>
            </a:r>
          </a:p>
          <a:p>
            <a:pPr lvl="1"/>
            <a:r>
              <a:rPr lang="cs-CZ" dirty="0" smtClean="0"/>
              <a:t>s kardiovaskulárním </a:t>
            </a:r>
            <a:r>
              <a:rPr lang="cs-CZ" dirty="0"/>
              <a:t>a plicním onemocněním</a:t>
            </a:r>
          </a:p>
          <a:p>
            <a:pPr lvl="1"/>
            <a:r>
              <a:rPr lang="cs-CZ" dirty="0" smtClean="0"/>
              <a:t>s </a:t>
            </a:r>
            <a:r>
              <a:rPr lang="cs-CZ" dirty="0"/>
              <a:t>poruchami řeči </a:t>
            </a:r>
          </a:p>
          <a:p>
            <a:pPr lvl="1"/>
            <a:r>
              <a:rPr lang="cs-CZ" dirty="0" smtClean="0"/>
              <a:t>s </a:t>
            </a:r>
            <a:r>
              <a:rPr lang="cs-CZ" dirty="0"/>
              <a:t>Parkinsonovým syndromem, </a:t>
            </a:r>
            <a:r>
              <a:rPr lang="cs-CZ" dirty="0" err="1" smtClean="0"/>
              <a:t>LMD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351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fotky_zaloha_09_2011\2005\2005-09-29,30 - Hipoterapie\hipoterapie 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4048" y="365007"/>
            <a:ext cx="4680000" cy="31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fotky_zaloha_09_2011\2005\2005-09-29,30 - Hipoterapie\hipoterapie 0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34674" b="29667"/>
          <a:stretch/>
        </p:blipFill>
        <p:spPr bwMode="auto">
          <a:xfrm>
            <a:off x="683568" y="3212976"/>
            <a:ext cx="4680000" cy="335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fotky_zaloha_09_2011\2005\2005-09-29,30 - Hipoterapie\hipoterapie 0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683053"/>
            <a:ext cx="4680000" cy="31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fotky_zaloha_09_2011\2005\2005-09-29,30 - Hipoterapie\hipoterapie 0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3461751"/>
            <a:ext cx="4680000" cy="31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1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 určitém </a:t>
            </a:r>
            <a:r>
              <a:rPr lang="cs-CZ" b="1" dirty="0" smtClean="0"/>
              <a:t>prostředí</a:t>
            </a:r>
            <a:r>
              <a:rPr lang="cs-CZ" dirty="0" smtClean="0"/>
              <a:t> (stacionář, ambulance, …)</a:t>
            </a:r>
          </a:p>
          <a:p>
            <a:r>
              <a:rPr lang="cs-CZ" dirty="0" smtClean="0"/>
              <a:t>v určitém </a:t>
            </a:r>
            <a:r>
              <a:rPr lang="cs-CZ" b="1" dirty="0" smtClean="0"/>
              <a:t>čase</a:t>
            </a:r>
            <a:r>
              <a:rPr lang="cs-CZ" dirty="0" smtClean="0"/>
              <a:t> (pravidelně, krátkodobě, dlouhodobě,….)</a:t>
            </a:r>
          </a:p>
          <a:p>
            <a:r>
              <a:rPr lang="cs-CZ" dirty="0" smtClean="0"/>
              <a:t>určitou </a:t>
            </a:r>
            <a:r>
              <a:rPr lang="cs-CZ" b="1" dirty="0" smtClean="0"/>
              <a:t>organizační formu </a:t>
            </a:r>
            <a:r>
              <a:rPr lang="cs-CZ" dirty="0" smtClean="0"/>
              <a:t>(individuální, skupinová, rodinná, párová, …)</a:t>
            </a:r>
          </a:p>
          <a:p>
            <a:r>
              <a:rPr lang="cs-CZ" dirty="0" smtClean="0"/>
              <a:t>odpovídají určité </a:t>
            </a:r>
            <a:r>
              <a:rPr lang="cs-CZ" b="1" dirty="0" smtClean="0"/>
              <a:t>orientaci terapeuta </a:t>
            </a:r>
            <a:r>
              <a:rPr lang="cs-CZ" dirty="0" smtClean="0"/>
              <a:t>(přístup, metody práce)</a:t>
            </a:r>
          </a:p>
          <a:p>
            <a:r>
              <a:rPr lang="cs-CZ" b="1" dirty="0" smtClean="0"/>
              <a:t>závisí na</a:t>
            </a:r>
          </a:p>
          <a:p>
            <a:pPr lvl="1"/>
            <a:r>
              <a:rPr lang="cs-CZ" dirty="0" smtClean="0"/>
              <a:t>věku, příčinách, symptomech klienta</a:t>
            </a:r>
          </a:p>
          <a:p>
            <a:pPr lvl="1"/>
            <a:r>
              <a:rPr lang="cs-CZ" dirty="0" smtClean="0"/>
              <a:t>dítě x dospělý; příčinná x symptomatická</a:t>
            </a:r>
          </a:p>
          <a:p>
            <a:r>
              <a:rPr lang="cs-CZ" dirty="0" smtClean="0"/>
              <a:t>zaměření – somatické, psychické</a:t>
            </a:r>
          </a:p>
          <a:p>
            <a:r>
              <a:rPr lang="cs-CZ" b="1" dirty="0" smtClean="0"/>
              <a:t>cíl</a:t>
            </a:r>
            <a:r>
              <a:rPr lang="cs-CZ" dirty="0" smtClean="0"/>
              <a:t> léčebný, preventivní, rehabilitační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927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data.babyonline.quonia.cz/ruzne/hipoterapie/fot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929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ata.babyonline.quonia.cz/ruzne/hipoterapie/KM150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data.babyonline.quonia.cz/ruzne/hipoterapie/IMG_0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0086" y="639295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data.babyonline.quonia.cz/ruzne/hipoterapie/KM1508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6336" y="2789245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78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Canisterapie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způsobu </a:t>
            </a:r>
            <a:r>
              <a:rPr lang="cs-CZ" dirty="0"/>
              <a:t>terapie, při níž dochází k působení psa na člověka. </a:t>
            </a:r>
            <a:endParaRPr lang="cs-CZ" dirty="0" smtClean="0"/>
          </a:p>
          <a:p>
            <a:r>
              <a:rPr lang="cs-CZ" dirty="0" smtClean="0"/>
              <a:t>zabývá </a:t>
            </a:r>
            <a:r>
              <a:rPr lang="cs-CZ" dirty="0"/>
              <a:t>se uplatněním psů v psychoterapii dospělých, dětí, seniorů, </a:t>
            </a:r>
            <a:endParaRPr lang="cs-CZ" dirty="0" smtClean="0"/>
          </a:p>
          <a:p>
            <a:r>
              <a:rPr lang="cs-CZ" dirty="0" smtClean="0"/>
              <a:t>lidí </a:t>
            </a:r>
            <a:r>
              <a:rPr lang="cs-CZ" dirty="0"/>
              <a:t>tělesně i mentálně postižených, epileptiků, vězňů.</a:t>
            </a:r>
          </a:p>
          <a:p>
            <a:r>
              <a:rPr lang="cs-CZ" dirty="0" smtClean="0"/>
              <a:t>odehrává se pro </a:t>
            </a:r>
            <a:r>
              <a:rPr lang="cs-CZ" dirty="0"/>
              <a:t>dítě v přirozeném prostředí, které navozuje pocit </a:t>
            </a:r>
            <a:r>
              <a:rPr lang="cs-CZ" dirty="0" smtClean="0"/>
              <a:t>jistoty</a:t>
            </a:r>
          </a:p>
          <a:p>
            <a:r>
              <a:rPr lang="cs-CZ" dirty="0" smtClean="0"/>
              <a:t>realizuje </a:t>
            </a:r>
            <a:r>
              <a:rPr lang="cs-CZ" dirty="0"/>
              <a:t>se v prostředí školy, stacionáře nebo letního rekondičního tábora </a:t>
            </a:r>
          </a:p>
        </p:txBody>
      </p:sp>
    </p:spTree>
    <p:extLst>
      <p:ext uri="{BB962C8B-B14F-4D97-AF65-F5344CB8AC3E}">
        <p14:creationId xmlns:p14="http://schemas.microsoft.com/office/powerpoint/2010/main" xmlns="" val="22556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zssoudna-jicin.cz/foto/canis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siprozivot.cz/pic/cani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51625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kamama.estranky.cz/img/picture/21/canisterapi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777" y="941884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557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Herní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Teorií hry se zabývá věda </a:t>
            </a:r>
            <a:r>
              <a:rPr lang="cs-CZ" dirty="0" err="1" smtClean="0"/>
              <a:t>LUDOLOGIE</a:t>
            </a:r>
            <a:r>
              <a:rPr lang="cs-CZ" dirty="0" smtClean="0"/>
              <a:t>.</a:t>
            </a:r>
          </a:p>
          <a:p>
            <a:pPr lvl="0"/>
            <a:r>
              <a:rPr lang="cs-CZ" dirty="0"/>
              <a:t>Pro dítě je hra nejpřirozenější činností, neodmyslitelnou součástí dětského světa, která se odlišuje od světa dospělých. </a:t>
            </a:r>
          </a:p>
          <a:p>
            <a:r>
              <a:rPr lang="cs-CZ" dirty="0" smtClean="0"/>
              <a:t>Hra se využívá </a:t>
            </a:r>
            <a:r>
              <a:rPr lang="cs-CZ" dirty="0"/>
              <a:t>i pro diagnostické účely.</a:t>
            </a:r>
          </a:p>
          <a:p>
            <a:r>
              <a:rPr lang="cs-CZ" dirty="0"/>
              <a:t>Hra má velký význam pro děti s postižením. </a:t>
            </a:r>
            <a:endParaRPr lang="cs-CZ" dirty="0" smtClean="0"/>
          </a:p>
          <a:p>
            <a:r>
              <a:rPr lang="cs-CZ" dirty="0" smtClean="0"/>
              <a:t>Pomáhá </a:t>
            </a:r>
            <a:r>
              <a:rPr lang="cs-CZ" dirty="0"/>
              <a:t>překonávat mnohá úskalí.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hospitalizacích dítěte často funguje působení herního terapeuta.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079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Veselá nemocnice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678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404665"/>
            <a:ext cx="8352928" cy="1152128"/>
          </a:xfrm>
        </p:spPr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pic>
        <p:nvPicPr>
          <p:cNvPr id="7" name="Zástupný symbol pro obsah 6" descr="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3227471" cy="4732401"/>
          </a:xfrm>
        </p:spPr>
      </p:pic>
      <p:pic>
        <p:nvPicPr>
          <p:cNvPr id="8" name="Zástupný symbol pro obsah 7" descr="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9801" y="1484784"/>
            <a:ext cx="3300615" cy="47324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Hintnausová</a:t>
            </a:r>
            <a:r>
              <a:rPr lang="cs-CZ" dirty="0"/>
              <a:t>, M., </a:t>
            </a:r>
            <a:r>
              <a:rPr lang="cs-CZ" dirty="0" err="1"/>
              <a:t>Hintnaus</a:t>
            </a:r>
            <a:r>
              <a:rPr lang="cs-CZ" dirty="0"/>
              <a:t>, L. </a:t>
            </a:r>
            <a:r>
              <a:rPr lang="cs-CZ" i="1" dirty="0"/>
              <a:t>Účast rodičů a pedagogů při ergoterapii dětí </a:t>
            </a:r>
            <a:r>
              <a:rPr lang="cs-CZ" i="1" dirty="0" smtClean="0"/>
              <a:t>se zdravotním </a:t>
            </a:r>
            <a:r>
              <a:rPr lang="cs-CZ" i="1" dirty="0"/>
              <a:t>postižením.</a:t>
            </a:r>
            <a:r>
              <a:rPr lang="cs-CZ" dirty="0"/>
              <a:t> Praha: </a:t>
            </a:r>
            <a:r>
              <a:rPr lang="cs-CZ" dirty="0" err="1"/>
              <a:t>IPPP</a:t>
            </a:r>
            <a:r>
              <a:rPr lang="cs-CZ" dirty="0"/>
              <a:t> ČR, 1999</a:t>
            </a:r>
          </a:p>
          <a:p>
            <a:r>
              <a:rPr lang="cs-CZ" dirty="0"/>
              <a:t>Jankovský, J. </a:t>
            </a:r>
            <a:r>
              <a:rPr lang="cs-CZ" i="1" dirty="0"/>
              <a:t>Ucelená rehabilitace dětí s tělesným a kombinovaným postižením</a:t>
            </a:r>
            <a:r>
              <a:rPr lang="cs-CZ" i="1" dirty="0" smtClean="0"/>
              <a:t>.</a:t>
            </a:r>
            <a:r>
              <a:rPr lang="cs-CZ" dirty="0" smtClean="0"/>
              <a:t> </a:t>
            </a:r>
            <a:r>
              <a:rPr lang="cs-CZ" dirty="0"/>
              <a:t>Praha: Triton, 2001. ISBN 80-7254-192-7</a:t>
            </a:r>
          </a:p>
          <a:p>
            <a:r>
              <a:rPr lang="cs-CZ" dirty="0"/>
              <a:t>Klenková, J. </a:t>
            </a:r>
            <a:r>
              <a:rPr lang="cs-CZ" i="1" dirty="0"/>
              <a:t>Možnosti stimulace </a:t>
            </a:r>
            <a:r>
              <a:rPr lang="cs-CZ" i="1" dirty="0" err="1"/>
              <a:t>preverbálních</a:t>
            </a:r>
            <a:r>
              <a:rPr lang="cs-CZ" i="1" dirty="0"/>
              <a:t> a verbálních schopností </a:t>
            </a:r>
            <a:r>
              <a:rPr lang="cs-CZ" i="1" dirty="0" smtClean="0"/>
              <a:t>vývojově postižených </a:t>
            </a:r>
            <a:r>
              <a:rPr lang="cs-CZ" i="1" dirty="0"/>
              <a:t>dětí.</a:t>
            </a:r>
            <a:r>
              <a:rPr lang="cs-CZ" dirty="0"/>
              <a:t> Brno: Paido, 2000. ISBN 80-85931-91-5</a:t>
            </a:r>
          </a:p>
          <a:p>
            <a:r>
              <a:rPr lang="cs-CZ" dirty="0"/>
              <a:t>Pipeková, J., Vítková, M. (</a:t>
            </a:r>
            <a:r>
              <a:rPr lang="cs-CZ" dirty="0" err="1"/>
              <a:t>ed</a:t>
            </a:r>
            <a:r>
              <a:rPr lang="cs-CZ" dirty="0"/>
              <a:t>.) </a:t>
            </a:r>
            <a:r>
              <a:rPr lang="cs-CZ" i="1" dirty="0"/>
              <a:t>Terapie ve speciálně pedagogické péči.</a:t>
            </a:r>
            <a:r>
              <a:rPr lang="cs-CZ" dirty="0"/>
              <a:t> Brno: Paido</a:t>
            </a:r>
            <a:r>
              <a:rPr lang="cs-CZ" dirty="0" smtClean="0"/>
              <a:t>, 2001</a:t>
            </a:r>
            <a:r>
              <a:rPr lang="cs-CZ" dirty="0"/>
              <a:t>. ISBN </a:t>
            </a:r>
            <a:r>
              <a:rPr lang="cs-CZ" dirty="0" smtClean="0"/>
              <a:t>80-7315-010-7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503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ve speciální pedagogice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vychází </a:t>
            </a:r>
            <a:r>
              <a:rPr lang="cs-CZ" dirty="0" smtClean="0"/>
              <a:t>z psychoterapie</a:t>
            </a:r>
          </a:p>
          <a:p>
            <a:r>
              <a:rPr lang="cs-CZ" dirty="0" smtClean="0"/>
              <a:t>odborná, záměrná a cílevědomá aplikace psychologických prostředků použitá za účelem pomoci lidem změnit jejich chování, myšlení, emoce či osobnostní struktury společensky i individuálně přijatelným </a:t>
            </a:r>
            <a:r>
              <a:rPr lang="cs-CZ" dirty="0" smtClean="0"/>
              <a:t>směrem</a:t>
            </a:r>
          </a:p>
          <a:p>
            <a:r>
              <a:rPr lang="cs-CZ" dirty="0" smtClean="0"/>
              <a:t>O. </a:t>
            </a:r>
            <a:r>
              <a:rPr lang="cs-CZ" dirty="0" err="1" smtClean="0"/>
              <a:t>Müller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130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skupiny speciálně pedagogických terapií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9210" y="1523987"/>
            <a:ext cx="8309254" cy="4958455"/>
          </a:xfrm>
        </p:spPr>
        <p:txBody>
          <a:bodyPr/>
          <a:lstStyle/>
          <a:p>
            <a:r>
              <a:rPr lang="cs-CZ" dirty="0" smtClean="0"/>
              <a:t>Terapie hrou</a:t>
            </a:r>
          </a:p>
          <a:p>
            <a:r>
              <a:rPr lang="cs-CZ" dirty="0" smtClean="0"/>
              <a:t>Činnostní a pracovní terapie</a:t>
            </a:r>
          </a:p>
          <a:p>
            <a:r>
              <a:rPr lang="cs-CZ" dirty="0" smtClean="0"/>
              <a:t>Psychomotorické terapie</a:t>
            </a:r>
          </a:p>
          <a:p>
            <a:r>
              <a:rPr lang="cs-CZ" dirty="0" smtClean="0"/>
              <a:t>Expresivní terapie (arteterapie)</a:t>
            </a:r>
          </a:p>
          <a:p>
            <a:r>
              <a:rPr lang="cs-CZ" dirty="0" smtClean="0"/>
              <a:t>Terapie s účastí zvířete (zooterapie, </a:t>
            </a:r>
            <a:r>
              <a:rPr lang="cs-CZ" dirty="0" err="1" smtClean="0"/>
              <a:t>animoterapie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582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terapeutické přístupy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Rodinná terapie</a:t>
            </a:r>
          </a:p>
          <a:p>
            <a:r>
              <a:rPr lang="cs-CZ" dirty="0" smtClean="0"/>
              <a:t>Terapeutická komunita</a:t>
            </a:r>
          </a:p>
          <a:p>
            <a:r>
              <a:rPr lang="cs-CZ" dirty="0" smtClean="0"/>
              <a:t>Skupinová rozhovorová cvičení</a:t>
            </a:r>
          </a:p>
          <a:p>
            <a:r>
              <a:rPr lang="cs-CZ" dirty="0" smtClean="0"/>
              <a:t>Skupiny setkání </a:t>
            </a:r>
          </a:p>
          <a:p>
            <a:r>
              <a:rPr lang="cs-CZ" dirty="0" smtClean="0"/>
              <a:t>apod.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720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terapií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cs-CZ" dirty="0" smtClean="0"/>
              <a:t>Arteterapie</a:t>
            </a:r>
          </a:p>
          <a:p>
            <a:r>
              <a:rPr lang="cs-CZ" dirty="0" smtClean="0"/>
              <a:t>Psychomotorika</a:t>
            </a:r>
          </a:p>
          <a:p>
            <a:r>
              <a:rPr lang="cs-CZ" dirty="0" smtClean="0"/>
              <a:t>Dramaterapie</a:t>
            </a:r>
          </a:p>
          <a:p>
            <a:r>
              <a:rPr lang="cs-CZ" dirty="0" smtClean="0"/>
              <a:t>Herní terapie</a:t>
            </a:r>
          </a:p>
          <a:p>
            <a:r>
              <a:rPr lang="cs-CZ" dirty="0" smtClean="0"/>
              <a:t>Činnostní terapie</a:t>
            </a:r>
          </a:p>
          <a:p>
            <a:r>
              <a:rPr lang="cs-CZ" dirty="0" smtClean="0"/>
              <a:t>Rodinná terapie</a:t>
            </a:r>
          </a:p>
          <a:p>
            <a:r>
              <a:rPr lang="cs-CZ" dirty="0" smtClean="0"/>
              <a:t>Teatroterapie</a:t>
            </a:r>
          </a:p>
          <a:p>
            <a:r>
              <a:rPr lang="cs-CZ" dirty="0" err="1" smtClean="0"/>
              <a:t>Poetoterapie</a:t>
            </a:r>
            <a:endParaRPr lang="cs-CZ" dirty="0" smtClean="0"/>
          </a:p>
          <a:p>
            <a:r>
              <a:rPr lang="cs-CZ" dirty="0" smtClean="0"/>
              <a:t>Muzikoterapie</a:t>
            </a:r>
          </a:p>
          <a:p>
            <a:r>
              <a:rPr lang="cs-CZ" dirty="0" smtClean="0"/>
              <a:t>Taneční terapie</a:t>
            </a:r>
          </a:p>
          <a:p>
            <a:r>
              <a:rPr lang="cs-CZ" dirty="0" smtClean="0"/>
              <a:t>Bazální stimulace</a:t>
            </a:r>
          </a:p>
          <a:p>
            <a:r>
              <a:rPr lang="cs-CZ" dirty="0" smtClean="0"/>
              <a:t>Vojtova metodika reflexní lokomoce</a:t>
            </a:r>
          </a:p>
          <a:p>
            <a:r>
              <a:rPr lang="cs-CZ" dirty="0" err="1" smtClean="0"/>
              <a:t>Petöho</a:t>
            </a:r>
            <a:r>
              <a:rPr lang="cs-CZ" dirty="0" smtClean="0"/>
              <a:t> metoda</a:t>
            </a:r>
          </a:p>
          <a:p>
            <a:r>
              <a:rPr lang="cs-CZ" dirty="0" err="1" smtClean="0"/>
              <a:t>Bobathova</a:t>
            </a:r>
            <a:r>
              <a:rPr lang="cs-CZ" dirty="0" smtClean="0"/>
              <a:t> metoda</a:t>
            </a:r>
          </a:p>
          <a:p>
            <a:r>
              <a:rPr lang="cs-CZ" dirty="0" err="1" smtClean="0"/>
              <a:t>Neuromotorická</a:t>
            </a:r>
            <a:r>
              <a:rPr lang="cs-CZ" dirty="0"/>
              <a:t> </a:t>
            </a:r>
            <a:r>
              <a:rPr lang="cs-CZ" dirty="0" smtClean="0"/>
              <a:t>terapie  prof. </a:t>
            </a:r>
            <a:r>
              <a:rPr lang="cs-CZ" dirty="0" err="1" smtClean="0"/>
              <a:t>Castillo</a:t>
            </a:r>
            <a:r>
              <a:rPr lang="cs-CZ" dirty="0" smtClean="0"/>
              <a:t> </a:t>
            </a:r>
            <a:r>
              <a:rPr lang="cs-CZ" dirty="0" err="1" smtClean="0"/>
              <a:t>Moralese</a:t>
            </a:r>
            <a:endParaRPr lang="cs-CZ" dirty="0" smtClean="0"/>
          </a:p>
          <a:p>
            <a:r>
              <a:rPr lang="cs-CZ" dirty="0" smtClean="0"/>
              <a:t>Ergoterapie</a:t>
            </a:r>
          </a:p>
          <a:p>
            <a:r>
              <a:rPr lang="cs-CZ" dirty="0" smtClean="0"/>
              <a:t>Zooterapie (</a:t>
            </a:r>
            <a:r>
              <a:rPr lang="cs-CZ" dirty="0" err="1" smtClean="0"/>
              <a:t>anomaterapie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Hipoterapie</a:t>
            </a:r>
            <a:endParaRPr lang="cs-CZ" dirty="0" smtClean="0"/>
          </a:p>
          <a:p>
            <a:pPr lvl="1"/>
            <a:r>
              <a:rPr lang="cs-CZ" dirty="0" smtClean="0"/>
              <a:t>Canisterapie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293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terapií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Poetoterapie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užší smysl – působení prostřednictvím poezie</a:t>
            </a:r>
          </a:p>
          <a:p>
            <a:pPr lvl="1"/>
            <a:r>
              <a:rPr lang="cs-CZ" dirty="0"/>
              <a:t>vztah k </a:t>
            </a:r>
            <a:r>
              <a:rPr lang="cs-CZ" dirty="0" err="1"/>
              <a:t>bibilioterapii</a:t>
            </a:r>
            <a:r>
              <a:rPr lang="cs-CZ" dirty="0"/>
              <a:t>, </a:t>
            </a:r>
            <a:r>
              <a:rPr lang="cs-CZ" dirty="0" err="1"/>
              <a:t>arteterapeutickým</a:t>
            </a:r>
            <a:r>
              <a:rPr lang="cs-CZ" dirty="0"/>
              <a:t> disciplínám</a:t>
            </a:r>
          </a:p>
          <a:p>
            <a:r>
              <a:rPr lang="cs-CZ" dirty="0"/>
              <a:t>Teatroterapie</a:t>
            </a:r>
          </a:p>
          <a:p>
            <a:pPr lvl="1"/>
            <a:r>
              <a:rPr lang="cs-CZ" dirty="0"/>
              <a:t>využití uměleckých postupů směřující k divadelnímu tvaru, představení  a interpretaci před diváky</a:t>
            </a:r>
          </a:p>
          <a:p>
            <a:r>
              <a:rPr lang="cs-CZ" dirty="0" smtClean="0"/>
              <a:t>Taneční terapie</a:t>
            </a:r>
          </a:p>
          <a:p>
            <a:pPr lvl="1"/>
            <a:r>
              <a:rPr lang="cs-CZ" dirty="0" smtClean="0"/>
              <a:t>Terapeutické využití pohybu k dosažení emoční a fyzické integrace jedince</a:t>
            </a:r>
          </a:p>
          <a:p>
            <a:r>
              <a:rPr lang="cs-CZ" dirty="0" smtClean="0"/>
              <a:t>Psychomotorika</a:t>
            </a:r>
          </a:p>
          <a:p>
            <a:pPr lvl="1"/>
            <a:r>
              <a:rPr lang="cs-CZ" dirty="0" smtClean="0"/>
              <a:t>výchova pohybem; souhrnný pojem koncept podpory vývoje  na základě psychomotorických cvičení</a:t>
            </a:r>
          </a:p>
          <a:p>
            <a:r>
              <a:rPr lang="cs-CZ" dirty="0" smtClean="0"/>
              <a:t>Bazální stimulace</a:t>
            </a:r>
          </a:p>
          <a:p>
            <a:pPr lvl="1"/>
            <a:r>
              <a:rPr lang="cs-CZ" dirty="0" smtClean="0"/>
              <a:t>elementární základní nabídka podnětů všude tam, kde se těžce postižený člověk není schopen se sám postarat o dostatečný přísun potřebných podnětů (hlavně u MP, </a:t>
            </a:r>
            <a:r>
              <a:rPr lang="cs-CZ" dirty="0" err="1" smtClean="0"/>
              <a:t>VV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354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Ergoterapie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je </a:t>
            </a:r>
            <a:r>
              <a:rPr lang="cs-CZ" dirty="0"/>
              <a:t>lékařem předepsaná léčebná činnost </a:t>
            </a:r>
            <a:r>
              <a:rPr lang="cs-CZ" dirty="0" smtClean="0"/>
              <a:t>,</a:t>
            </a:r>
          </a:p>
          <a:p>
            <a:r>
              <a:rPr lang="cs-CZ" dirty="0" smtClean="0"/>
              <a:t>pro </a:t>
            </a:r>
            <a:r>
              <a:rPr lang="cs-CZ" dirty="0"/>
              <a:t>tělesně duševně nebo smyslově postižené osoby, </a:t>
            </a:r>
          </a:p>
          <a:p>
            <a:pPr lvl="1"/>
            <a:r>
              <a:rPr lang="cs-CZ" dirty="0" smtClean="0"/>
              <a:t>aktivní </a:t>
            </a:r>
            <a:r>
              <a:rPr lang="cs-CZ" dirty="0"/>
              <a:t>pomoc lidem každého věku, postižení</a:t>
            </a:r>
          </a:p>
          <a:p>
            <a:r>
              <a:rPr lang="cs-CZ" dirty="0" smtClean="0"/>
              <a:t>vede ergoterapeut</a:t>
            </a:r>
          </a:p>
          <a:p>
            <a:r>
              <a:rPr lang="cs-CZ" dirty="0" smtClean="0"/>
              <a:t>využití </a:t>
            </a:r>
            <a:r>
              <a:rPr lang="cs-CZ" dirty="0"/>
              <a:t>práce nebo různých jiných činností přiměřeným způsobem podle onemocnění a stavu pacienta nebo </a:t>
            </a:r>
            <a:r>
              <a:rPr lang="cs-CZ" dirty="0" err="1" smtClean="0"/>
              <a:t>rehabilitanta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pomáhá </a:t>
            </a:r>
            <a:r>
              <a:rPr lang="cs-CZ" dirty="0"/>
              <a:t>k obnově postižených </a:t>
            </a:r>
            <a:r>
              <a:rPr lang="cs-CZ" dirty="0" smtClean="0"/>
              <a:t>funkcí</a:t>
            </a:r>
          </a:p>
          <a:p>
            <a:r>
              <a:rPr lang="cs-CZ" dirty="0" smtClean="0"/>
              <a:t>nacvičuje </a:t>
            </a:r>
            <a:r>
              <a:rPr lang="cs-CZ" dirty="0"/>
              <a:t>s klienty soběstačnost v nemocničním, ústavním, ambulantním i domácím prostředí. </a:t>
            </a:r>
          </a:p>
          <a:p>
            <a:r>
              <a:rPr lang="cs-CZ" dirty="0" smtClean="0"/>
              <a:t>zacvičuje </a:t>
            </a:r>
            <a:r>
              <a:rPr lang="cs-CZ" dirty="0"/>
              <a:t>pro práci s klientem i rodinné příslušníky.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558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Jaro</Template>
  <TotalTime>212</TotalTime>
  <Words>1266</Words>
  <Application>Microsoft Office PowerPoint</Application>
  <PresentationFormat>Předvádění na obrazovce (4:3)</PresentationFormat>
  <Paragraphs>191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Spring</vt:lpstr>
      <vt:lpstr>Terapie</vt:lpstr>
      <vt:lpstr>Terapie</vt:lpstr>
      <vt:lpstr>Terapie</vt:lpstr>
      <vt:lpstr>Terapie ve speciální pedagogice</vt:lpstr>
      <vt:lpstr>Základní skupiny speciálně pedagogických terapií</vt:lpstr>
      <vt:lpstr>Další terapeutické přístupy</vt:lpstr>
      <vt:lpstr>Typy terapií</vt:lpstr>
      <vt:lpstr>Typy terapií</vt:lpstr>
      <vt:lpstr>Ergoterapie</vt:lpstr>
      <vt:lpstr>Ergoterapie</vt:lpstr>
      <vt:lpstr>Snímek 11</vt:lpstr>
      <vt:lpstr>Snímek 12</vt:lpstr>
      <vt:lpstr>Snímek 13</vt:lpstr>
      <vt:lpstr>Snímek 14</vt:lpstr>
      <vt:lpstr>Dramaterapie</vt:lpstr>
      <vt:lpstr>Dramaterapie</vt:lpstr>
      <vt:lpstr>Vojtova metodika reflexní lokomoce</vt:lpstr>
      <vt:lpstr>Snímek 18</vt:lpstr>
      <vt:lpstr>Petöho metoda</vt:lpstr>
      <vt:lpstr>Bobathova metoda</vt:lpstr>
      <vt:lpstr>Snímek 21</vt:lpstr>
      <vt:lpstr>Neuromotorická terapie prof. Castillo Moralese</vt:lpstr>
      <vt:lpstr>Muzikoterapie</vt:lpstr>
      <vt:lpstr>Snímek 24</vt:lpstr>
      <vt:lpstr>Arteterapie</vt:lpstr>
      <vt:lpstr>Snímek 26</vt:lpstr>
      <vt:lpstr>Hipoterapie</vt:lpstr>
      <vt:lpstr>Hipoterapie</vt:lpstr>
      <vt:lpstr>Snímek 29</vt:lpstr>
      <vt:lpstr>Snímek 30</vt:lpstr>
      <vt:lpstr>Canisterapie</vt:lpstr>
      <vt:lpstr>Snímek 32</vt:lpstr>
      <vt:lpstr>Herní terapie</vt:lpstr>
      <vt:lpstr>Video</vt:lpstr>
      <vt:lpstr>Literatura</vt:lpstr>
      <vt:lpstr>Literatura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Terapie</dc:title>
  <dc:creator>Gajzlerova</dc:creator>
  <cp:lastModifiedBy>Lenka Gajzlerová</cp:lastModifiedBy>
  <cp:revision>20</cp:revision>
  <dcterms:created xsi:type="dcterms:W3CDTF">2012-05-08T19:18:23Z</dcterms:created>
  <dcterms:modified xsi:type="dcterms:W3CDTF">2012-05-09T08:20:34Z</dcterms:modified>
</cp:coreProperties>
</file>