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5E1371-5E41-404F-84CC-5CCF4FD40134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Kurikulum -  obsah vzdělání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Školní pedagogika</a:t>
            </a:r>
          </a:p>
          <a:p>
            <a:r>
              <a:rPr lang="cs-CZ" sz="2400" smtClean="0"/>
              <a:t>Jaro </a:t>
            </a:r>
            <a:r>
              <a:rPr lang="cs-CZ" sz="2400" smtClean="0"/>
              <a:t>2012</a:t>
            </a:r>
            <a:endParaRPr lang="cs-CZ" sz="2400" dirty="0" smtClean="0"/>
          </a:p>
          <a:p>
            <a:r>
              <a:rPr lang="cs-CZ" sz="2400" dirty="0" smtClean="0"/>
              <a:t>H. Filová, kat. pedagogiky </a:t>
            </a:r>
            <a:r>
              <a:rPr lang="cs-CZ" sz="2400" dirty="0" err="1" smtClean="0"/>
              <a:t>PdF</a:t>
            </a:r>
            <a:r>
              <a:rPr lang="cs-CZ" sz="2400" dirty="0" smtClean="0"/>
              <a:t> MU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Současné</a:t>
            </a:r>
            <a:r>
              <a:rPr lang="en-US" b="1" dirty="0" smtClean="0"/>
              <a:t> </a:t>
            </a:r>
            <a:r>
              <a:rPr lang="en-US" b="1" dirty="0" err="1" smtClean="0"/>
              <a:t>požadavky</a:t>
            </a:r>
            <a:r>
              <a:rPr lang="en-US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 </a:t>
            </a:r>
            <a:r>
              <a:rPr lang="en-US" dirty="0" err="1" smtClean="0"/>
              <a:t>počítačová</a:t>
            </a:r>
            <a:r>
              <a:rPr lang="en-US" dirty="0" smtClean="0"/>
              <a:t> - </a:t>
            </a:r>
            <a:r>
              <a:rPr lang="en-US" dirty="0" err="1" smtClean="0"/>
              <a:t>informační</a:t>
            </a:r>
            <a:r>
              <a:rPr lang="en-US" dirty="0" smtClean="0"/>
              <a:t> - </a:t>
            </a:r>
            <a:r>
              <a:rPr lang="en-US" dirty="0" err="1" smtClean="0"/>
              <a:t>jazyková</a:t>
            </a:r>
            <a:r>
              <a:rPr lang="en-US" dirty="0" smtClean="0"/>
              <a:t> </a:t>
            </a:r>
            <a:r>
              <a:rPr lang="en-US" dirty="0" err="1" smtClean="0"/>
              <a:t>gramotnost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adaptabilitu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, </a:t>
            </a:r>
            <a:r>
              <a:rPr lang="en-US" dirty="0" err="1" smtClean="0"/>
              <a:t>priorita</a:t>
            </a:r>
            <a:r>
              <a:rPr lang="en-US" dirty="0" smtClean="0"/>
              <a:t> </a:t>
            </a:r>
            <a:r>
              <a:rPr lang="en-US" dirty="0" err="1" smtClean="0"/>
              <a:t>intelektuálních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praktických</a:t>
            </a:r>
            <a:r>
              <a:rPr lang="en-US" dirty="0" smtClean="0"/>
              <a:t> </a:t>
            </a:r>
            <a:r>
              <a:rPr lang="en-US" dirty="0" err="1" smtClean="0"/>
              <a:t>dovedností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teoretickými</a:t>
            </a:r>
            <a:r>
              <a:rPr lang="en-US" dirty="0" smtClean="0"/>
              <a:t> </a:t>
            </a:r>
            <a:r>
              <a:rPr lang="en-US" dirty="0" err="1" smtClean="0"/>
              <a:t>vědomostmi</a:t>
            </a:r>
            <a:r>
              <a:rPr lang="en-US" dirty="0" smtClean="0"/>
              <a:t>,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err="1" smtClean="0"/>
              <a:t>integrace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oblastí</a:t>
            </a:r>
            <a:r>
              <a:rPr lang="en-US" dirty="0" smtClean="0"/>
              <a:t> </a:t>
            </a:r>
            <a:r>
              <a:rPr lang="en-US" dirty="0" err="1" smtClean="0"/>
              <a:t>poznání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řešení </a:t>
            </a:r>
            <a:r>
              <a:rPr lang="en-US" dirty="0" err="1" smtClean="0"/>
              <a:t>globální</a:t>
            </a:r>
            <a:r>
              <a:rPr lang="cs-CZ" dirty="0" smtClean="0"/>
              <a:t>ch 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lidstva</a:t>
            </a:r>
            <a:r>
              <a:rPr lang="en-US" dirty="0" smtClean="0"/>
              <a:t> (</a:t>
            </a:r>
            <a:r>
              <a:rPr lang="en-US" dirty="0" err="1" smtClean="0"/>
              <a:t>válka</a:t>
            </a:r>
            <a:r>
              <a:rPr lang="en-US" dirty="0" smtClean="0"/>
              <a:t> a </a:t>
            </a:r>
            <a:r>
              <a:rPr lang="en-US" dirty="0" err="1" smtClean="0"/>
              <a:t>mír</a:t>
            </a:r>
            <a:r>
              <a:rPr lang="en-US" dirty="0" smtClean="0"/>
              <a:t>, </a:t>
            </a:r>
            <a:r>
              <a:rPr lang="en-US" dirty="0" err="1" smtClean="0"/>
              <a:t>ekologie</a:t>
            </a:r>
            <a:r>
              <a:rPr lang="en-US" dirty="0" smtClean="0"/>
              <a:t>, </a:t>
            </a:r>
            <a:r>
              <a:rPr lang="en-US" dirty="0" err="1" smtClean="0"/>
              <a:t>nerovnoměrnost</a:t>
            </a:r>
            <a:r>
              <a:rPr lang="en-US" dirty="0" smtClean="0"/>
              <a:t> </a:t>
            </a:r>
            <a:r>
              <a:rPr lang="en-US" dirty="0" err="1" smtClean="0"/>
              <a:t>ekonomického</a:t>
            </a:r>
            <a:r>
              <a:rPr lang="en-US" dirty="0" smtClean="0"/>
              <a:t> a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a </a:t>
            </a:r>
            <a:r>
              <a:rPr lang="en-US" dirty="0" err="1" smtClean="0"/>
              <a:t>prohlubování</a:t>
            </a:r>
            <a:r>
              <a:rPr lang="en-US" dirty="0" smtClean="0"/>
              <a:t> </a:t>
            </a:r>
            <a:r>
              <a:rPr lang="en-US" dirty="0" err="1" smtClean="0"/>
              <a:t>rozdílů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lidmi</a:t>
            </a:r>
            <a:r>
              <a:rPr lang="en-US" dirty="0" smtClean="0"/>
              <a:t>, </a:t>
            </a:r>
            <a:r>
              <a:rPr lang="en-US" dirty="0" err="1" smtClean="0"/>
              <a:t>zeměmi</a:t>
            </a:r>
            <a:r>
              <a:rPr lang="en-US" dirty="0" smtClean="0"/>
              <a:t>, </a:t>
            </a:r>
            <a:r>
              <a:rPr lang="en-US" dirty="0" err="1" smtClean="0"/>
              <a:t>kontinenty</a:t>
            </a:r>
            <a:r>
              <a:rPr lang="en-US" dirty="0" smtClean="0"/>
              <a:t>, </a:t>
            </a:r>
            <a:r>
              <a:rPr lang="en-US" dirty="0" err="1" smtClean="0"/>
              <a:t>extrémní</a:t>
            </a:r>
            <a:r>
              <a:rPr lang="en-US" dirty="0" smtClean="0"/>
              <a:t> </a:t>
            </a:r>
            <a:r>
              <a:rPr lang="en-US" dirty="0" err="1" smtClean="0"/>
              <a:t>nacionalismus</a:t>
            </a:r>
            <a:r>
              <a:rPr lang="en-US" dirty="0" smtClean="0"/>
              <a:t>, </a:t>
            </a:r>
            <a:r>
              <a:rPr lang="en-US" dirty="0" err="1" smtClean="0"/>
              <a:t>terorismus</a:t>
            </a:r>
            <a:r>
              <a:rPr lang="en-US" dirty="0" smtClean="0"/>
              <a:t>, </a:t>
            </a:r>
            <a:r>
              <a:rPr lang="en-US" dirty="0" err="1" smtClean="0"/>
              <a:t>kriminalita</a:t>
            </a:r>
            <a:r>
              <a:rPr lang="en-US" dirty="0" smtClean="0"/>
              <a:t>, </a:t>
            </a:r>
            <a:r>
              <a:rPr lang="en-US" dirty="0" err="1" smtClean="0"/>
              <a:t>drogy</a:t>
            </a:r>
            <a:r>
              <a:rPr lang="en-US" dirty="0" smtClean="0"/>
              <a:t>, </a:t>
            </a:r>
            <a:r>
              <a:rPr lang="en-US" dirty="0" err="1" smtClean="0"/>
              <a:t>agresivita</a:t>
            </a:r>
            <a:r>
              <a:rPr lang="en-US" dirty="0" smtClean="0"/>
              <a:t>, </a:t>
            </a:r>
            <a:r>
              <a:rPr lang="en-US" dirty="0" err="1" smtClean="0"/>
              <a:t>nemoci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K.Rogers</a:t>
            </a:r>
            <a:r>
              <a:rPr lang="en-US" dirty="0" smtClean="0"/>
              <a:t>: </a:t>
            </a:r>
            <a:r>
              <a:rPr lang="en-US" dirty="0" err="1" smtClean="0"/>
              <a:t>Jsme</a:t>
            </a:r>
            <a:r>
              <a:rPr lang="en-US" dirty="0" smtClean="0"/>
              <a:t> </a:t>
            </a:r>
            <a:r>
              <a:rPr lang="en-US" dirty="0" err="1" smtClean="0"/>
              <a:t>vzdělaní</a:t>
            </a:r>
            <a:r>
              <a:rPr lang="en-US" dirty="0" smtClean="0"/>
              <a:t>, ale </a:t>
            </a:r>
            <a:r>
              <a:rPr lang="en-US" dirty="0" err="1" smtClean="0"/>
              <a:t>jsme</a:t>
            </a:r>
            <a:r>
              <a:rPr lang="en-US" dirty="0" smtClean="0"/>
              <a:t> </a:t>
            </a:r>
            <a:r>
              <a:rPr lang="en-US" dirty="0" err="1" smtClean="0"/>
              <a:t>špatní</a:t>
            </a:r>
            <a:r>
              <a:rPr lang="en-US" dirty="0" smtClean="0"/>
              <a:t>)  proto: </a:t>
            </a:r>
            <a:r>
              <a:rPr lang="en-US" dirty="0" err="1" smtClean="0"/>
              <a:t>humanizace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a </a:t>
            </a:r>
            <a:r>
              <a:rPr lang="en-US" dirty="0" err="1" smtClean="0"/>
              <a:t>výchovy</a:t>
            </a:r>
            <a:r>
              <a:rPr lang="en-US" dirty="0" smtClean="0"/>
              <a:t>, </a:t>
            </a:r>
            <a:r>
              <a:rPr lang="en-US" dirty="0" err="1" smtClean="0"/>
              <a:t>multikulturní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r>
              <a:rPr lang="en-US" dirty="0" smtClean="0"/>
              <a:t> (</a:t>
            </a:r>
            <a:r>
              <a:rPr lang="en-US" dirty="0" err="1" smtClean="0"/>
              <a:t>odstranění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typů</a:t>
            </a:r>
            <a:r>
              <a:rPr lang="en-US" dirty="0" smtClean="0"/>
              <a:t> </a:t>
            </a:r>
            <a:r>
              <a:rPr lang="en-US" dirty="0" err="1" smtClean="0"/>
              <a:t>diskriminace</a:t>
            </a:r>
            <a:r>
              <a:rPr lang="en-US" dirty="0" smtClean="0"/>
              <a:t>), </a:t>
            </a:r>
            <a:r>
              <a:rPr lang="en-US" dirty="0" err="1" smtClean="0"/>
              <a:t>etická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r>
              <a:rPr lang="en-US" dirty="0" smtClean="0"/>
              <a:t>. </a:t>
            </a:r>
            <a:r>
              <a:rPr lang="en-US" dirty="0" err="1" smtClean="0"/>
              <a:t>Integrace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 v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disciplínách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KURIKULÁRNÍ DOKUMENTY: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Bílá kniha; Národní program rozvoje vzdělávání  v ČR </a:t>
            </a:r>
          </a:p>
          <a:p>
            <a:pPr>
              <a:buNone/>
            </a:pPr>
            <a:r>
              <a:rPr lang="cs-CZ" dirty="0" smtClean="0"/>
              <a:t>Rámcové vzdělávací programy (</a:t>
            </a:r>
            <a:r>
              <a:rPr lang="cs-CZ" dirty="0" err="1" smtClean="0"/>
              <a:t>předškol</a:t>
            </a:r>
            <a:r>
              <a:rPr lang="cs-CZ" dirty="0" smtClean="0"/>
              <a:t>. ZŠ, SŠ atd.)</a:t>
            </a:r>
          </a:p>
          <a:p>
            <a:pPr>
              <a:buNone/>
            </a:pPr>
            <a:r>
              <a:rPr lang="cs-CZ" dirty="0" smtClean="0"/>
              <a:t>Školní vzdělávací programy</a:t>
            </a:r>
          </a:p>
          <a:p>
            <a:pPr>
              <a:buNone/>
            </a:pPr>
            <a:r>
              <a:rPr lang="cs-CZ" dirty="0" smtClean="0"/>
              <a:t>Osnovy</a:t>
            </a:r>
          </a:p>
          <a:p>
            <a:pPr>
              <a:buNone/>
            </a:pPr>
            <a:r>
              <a:rPr lang="cs-CZ" dirty="0" smtClean="0"/>
              <a:t>Učební plány</a:t>
            </a:r>
          </a:p>
          <a:p>
            <a:pPr>
              <a:buNone/>
            </a:pPr>
            <a:r>
              <a:rPr lang="cs-CZ" dirty="0" smtClean="0"/>
              <a:t>Učebnice</a:t>
            </a:r>
          </a:p>
          <a:p>
            <a:pPr>
              <a:buNone/>
            </a:pPr>
            <a:r>
              <a:rPr lang="cs-CZ" dirty="0" smtClean="0"/>
              <a:t>Přípravy na vyučování</a:t>
            </a:r>
          </a:p>
          <a:p>
            <a:pPr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kurikula: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7467600" cy="4873752"/>
          </a:xfrm>
        </p:spPr>
        <p:txBody>
          <a:bodyPr/>
          <a:lstStyle/>
          <a:p>
            <a:r>
              <a:rPr lang="cs-CZ" dirty="0" smtClean="0"/>
              <a:t>FAKTA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POJMY   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GENERALIZACE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PASCH, M. a kol. </a:t>
            </a:r>
            <a:r>
              <a:rPr lang="cs-CZ" i="1" dirty="0" smtClean="0"/>
              <a:t>Od vzdělávacího programu k vyučovací hodině. Jak pracovat s kurikulem.</a:t>
            </a:r>
            <a:r>
              <a:rPr lang="cs-CZ" dirty="0" smtClean="0"/>
              <a:t>Praha . Portál, 1997.</a:t>
            </a:r>
          </a:p>
          <a:p>
            <a:pPr>
              <a:buNone/>
            </a:pPr>
            <a:r>
              <a:rPr lang="cs-CZ" dirty="0" smtClean="0"/>
              <a:t>Rámcový vzdělávací program pro </a:t>
            </a:r>
            <a:r>
              <a:rPr lang="cs-CZ" smtClean="0"/>
              <a:t>základní vzdělávání.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v</a:t>
            </a:r>
            <a:r>
              <a:rPr lang="en-US" dirty="0" err="1" smtClean="0"/>
              <a:t>zdělávací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endParaRPr lang="cs-CZ" dirty="0" smtClean="0"/>
          </a:p>
          <a:p>
            <a:r>
              <a:rPr lang="cs-CZ" dirty="0" smtClean="0"/>
              <a:t>Co ovlivňuje podobu kurikula (e</a:t>
            </a:r>
            <a:r>
              <a:rPr lang="en-US" dirty="0" err="1" smtClean="0"/>
              <a:t>dukační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obsahu</a:t>
            </a:r>
            <a:r>
              <a:rPr lang="en-US" dirty="0" smtClean="0"/>
              <a:t> </a:t>
            </a:r>
            <a:r>
              <a:rPr lang="en-US" dirty="0" err="1" smtClean="0"/>
              <a:t>vzdělání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Kde najdeme oficiální kurikula pro jednotlivé stupně a typy škol</a:t>
            </a:r>
          </a:p>
          <a:p>
            <a:r>
              <a:rPr lang="cs-CZ" dirty="0" smtClean="0"/>
              <a:t>Může učitel ovlivnit výběr školního kurikula (</a:t>
            </a:r>
            <a:r>
              <a:rPr lang="cs-CZ" dirty="0" err="1" smtClean="0"/>
              <a:t>kurikulární</a:t>
            </a:r>
            <a:r>
              <a:rPr lang="cs-CZ" dirty="0" smtClean="0"/>
              <a:t> činnosti </a:t>
            </a:r>
            <a:r>
              <a:rPr lang="en-US" dirty="0" err="1" smtClean="0"/>
              <a:t>učitele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Pojem „KURIKULUM“ </a:t>
            </a:r>
            <a:br>
              <a:rPr lang="cs-CZ" sz="3200" dirty="0" smtClean="0"/>
            </a:br>
            <a:r>
              <a:rPr lang="cs-CZ" sz="3200" dirty="0" smtClean="0"/>
              <a:t>(vzdělávací, školní kurikulum)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“</a:t>
            </a:r>
            <a:r>
              <a:rPr lang="en-US" i="1" dirty="0" err="1"/>
              <a:t>seznam</a:t>
            </a:r>
            <a:r>
              <a:rPr lang="en-US" i="1" dirty="0"/>
              <a:t>   </a:t>
            </a:r>
            <a:r>
              <a:rPr lang="en-US" i="1" dirty="0" err="1"/>
              <a:t>vyučovacích</a:t>
            </a:r>
            <a:r>
              <a:rPr lang="en-US" i="1" dirty="0"/>
              <a:t>  </a:t>
            </a:r>
            <a:r>
              <a:rPr lang="en-US" i="1" dirty="0" err="1"/>
              <a:t>předmětů</a:t>
            </a:r>
            <a:r>
              <a:rPr lang="en-US" i="1" dirty="0"/>
              <a:t> a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časové</a:t>
            </a:r>
            <a:r>
              <a:rPr lang="en-US" i="1" dirty="0"/>
              <a:t> </a:t>
            </a:r>
            <a:r>
              <a:rPr lang="en-US" i="1" dirty="0" err="1"/>
              <a:t>dotace</a:t>
            </a:r>
            <a:r>
              <a:rPr lang="en-US" i="1" dirty="0"/>
              <a:t> pro </a:t>
            </a:r>
            <a:r>
              <a:rPr lang="en-US" i="1" dirty="0" err="1"/>
              <a:t>pravidelné</a:t>
            </a:r>
            <a:r>
              <a:rPr lang="en-US" i="1" dirty="0"/>
              <a:t> </a:t>
            </a:r>
            <a:r>
              <a:rPr lang="en-US" i="1" dirty="0" err="1"/>
              <a:t>vyučování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daném</a:t>
            </a:r>
            <a:r>
              <a:rPr lang="en-US" i="1" dirty="0"/>
              <a:t> </a:t>
            </a:r>
            <a:r>
              <a:rPr lang="en-US" i="1" dirty="0" err="1"/>
              <a:t>typu</a:t>
            </a:r>
            <a:r>
              <a:rPr lang="en-US" i="1" dirty="0"/>
              <a:t> </a:t>
            </a:r>
            <a:r>
              <a:rPr lang="en-US" i="1" dirty="0" err="1"/>
              <a:t>vzdělávací</a:t>
            </a:r>
            <a:r>
              <a:rPr lang="en-US" i="1" dirty="0"/>
              <a:t> </a:t>
            </a:r>
            <a:r>
              <a:rPr lang="en-US" i="1" dirty="0" err="1"/>
              <a:t>instituce</a:t>
            </a:r>
            <a:r>
              <a:rPr lang="en-US" i="1" dirty="0"/>
              <a:t>” </a:t>
            </a:r>
            <a:r>
              <a:rPr lang="en-US" dirty="0"/>
              <a:t> (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pedagogický</a:t>
            </a:r>
            <a:r>
              <a:rPr lang="en-US" dirty="0"/>
              <a:t> </a:t>
            </a:r>
            <a:r>
              <a:rPr lang="en-US" dirty="0" err="1"/>
              <a:t>tezaurus</a:t>
            </a:r>
            <a:r>
              <a:rPr lang="en-US" dirty="0"/>
              <a:t>, 1993, s. 71</a:t>
            </a:r>
            <a:r>
              <a:rPr lang="en-US" dirty="0" smtClean="0"/>
              <a:t>).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i="1" dirty="0" smtClean="0"/>
              <a:t>“</a:t>
            </a:r>
            <a:r>
              <a:rPr lang="en-US" i="1" dirty="0" err="1"/>
              <a:t>Kurikulum</a:t>
            </a:r>
            <a:r>
              <a:rPr lang="en-US" i="1" dirty="0"/>
              <a:t> v </a:t>
            </a:r>
            <a:r>
              <a:rPr lang="en-US" i="1" dirty="0" err="1"/>
              <a:t>užším</a:t>
            </a:r>
            <a:r>
              <a:rPr lang="en-US" i="1" dirty="0"/>
              <a:t> </a:t>
            </a:r>
            <a:r>
              <a:rPr lang="en-US" i="1" dirty="0" err="1"/>
              <a:t>vymezení</a:t>
            </a:r>
            <a:r>
              <a:rPr lang="en-US" i="1" dirty="0"/>
              <a:t> </a:t>
            </a:r>
            <a:r>
              <a:rPr lang="en-US" i="1" dirty="0" err="1"/>
              <a:t>znamená</a:t>
            </a:r>
            <a:r>
              <a:rPr lang="en-US" i="1" dirty="0"/>
              <a:t> program </a:t>
            </a:r>
            <a:r>
              <a:rPr lang="en-US" i="1" dirty="0" err="1"/>
              <a:t>výuky</a:t>
            </a:r>
            <a:r>
              <a:rPr lang="en-US" i="1" dirty="0"/>
              <a:t>. V </a:t>
            </a:r>
            <a:r>
              <a:rPr lang="en-US" i="1" dirty="0" err="1"/>
              <a:t>širším</a:t>
            </a:r>
            <a:r>
              <a:rPr lang="en-US" i="1" dirty="0"/>
              <a:t> </a:t>
            </a:r>
            <a:r>
              <a:rPr lang="en-US" i="1" dirty="0" err="1"/>
              <a:t>vymezení</a:t>
            </a:r>
            <a:r>
              <a:rPr lang="en-US" i="1" dirty="0"/>
              <a:t> </a:t>
            </a:r>
            <a:r>
              <a:rPr lang="en-US" i="1" dirty="0" err="1"/>
              <a:t>znamená</a:t>
            </a:r>
            <a:r>
              <a:rPr lang="en-US" i="1" dirty="0"/>
              <a:t> </a:t>
            </a:r>
            <a:r>
              <a:rPr lang="en-US" i="1" dirty="0" err="1"/>
              <a:t>veškeré</a:t>
            </a:r>
            <a:r>
              <a:rPr lang="en-US" i="1" dirty="0"/>
              <a:t> </a:t>
            </a:r>
            <a:r>
              <a:rPr lang="en-US" i="1" dirty="0" err="1"/>
              <a:t>učení</a:t>
            </a:r>
            <a:r>
              <a:rPr lang="en-US" i="1" dirty="0"/>
              <a:t>, </a:t>
            </a:r>
            <a:r>
              <a:rPr lang="en-US" i="1" dirty="0" err="1"/>
              <a:t>jež</a:t>
            </a:r>
            <a:r>
              <a:rPr lang="en-US" i="1" dirty="0"/>
              <a:t> </a:t>
            </a:r>
            <a:r>
              <a:rPr lang="en-US" i="1" dirty="0" err="1"/>
              <a:t>probíhá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škole</a:t>
            </a:r>
            <a:r>
              <a:rPr lang="en-US" i="1" dirty="0"/>
              <a:t>, a to </a:t>
            </a:r>
            <a:r>
              <a:rPr lang="en-US" i="1" dirty="0" err="1"/>
              <a:t>jak</a:t>
            </a:r>
            <a:r>
              <a:rPr lang="en-US" i="1" dirty="0"/>
              <a:t>  </a:t>
            </a:r>
            <a:r>
              <a:rPr lang="en-US" i="1" dirty="0" err="1"/>
              <a:t>plánované</a:t>
            </a:r>
            <a:r>
              <a:rPr lang="en-US" i="1" dirty="0"/>
              <a:t>, </a:t>
            </a:r>
            <a:r>
              <a:rPr lang="en-US" i="1" dirty="0" err="1"/>
              <a:t>tak</a:t>
            </a:r>
            <a:r>
              <a:rPr lang="en-US" i="1" dirty="0"/>
              <a:t> </a:t>
            </a:r>
            <a:r>
              <a:rPr lang="en-US" i="1" dirty="0" err="1"/>
              <a:t>neplánované</a:t>
            </a:r>
            <a:r>
              <a:rPr lang="en-US" i="1" dirty="0"/>
              <a:t> </a:t>
            </a:r>
            <a:r>
              <a:rPr lang="en-US" i="1" dirty="0" err="1"/>
              <a:t>učení</a:t>
            </a:r>
            <a:r>
              <a:rPr lang="en-US" i="1" dirty="0"/>
              <a:t>. V </a:t>
            </a:r>
            <a:r>
              <a:rPr lang="en-US" i="1" dirty="0" err="1"/>
              <a:t>posledních</a:t>
            </a:r>
            <a:r>
              <a:rPr lang="en-US" i="1" dirty="0"/>
              <a:t> </a:t>
            </a:r>
            <a:r>
              <a:rPr lang="en-US" i="1" dirty="0" err="1"/>
              <a:t>letech</a:t>
            </a:r>
            <a:r>
              <a:rPr lang="en-US" i="1" dirty="0"/>
              <a:t> je </a:t>
            </a:r>
            <a:r>
              <a:rPr lang="en-US" i="1" dirty="0" err="1"/>
              <a:t>kurikulum</a:t>
            </a:r>
            <a:r>
              <a:rPr lang="en-US" i="1" dirty="0"/>
              <a:t> (</a:t>
            </a:r>
            <a:r>
              <a:rPr lang="en-US" i="1" dirty="0" err="1"/>
              <a:t>dokonce</a:t>
            </a:r>
            <a:r>
              <a:rPr lang="en-US" i="1" dirty="0"/>
              <a:t> </a:t>
            </a:r>
            <a:r>
              <a:rPr lang="en-US" i="1" dirty="0" err="1"/>
              <a:t>velmi</a:t>
            </a:r>
            <a:r>
              <a:rPr lang="en-US" i="1" dirty="0"/>
              <a:t> </a:t>
            </a:r>
            <a:r>
              <a:rPr lang="en-US" i="1" dirty="0" err="1"/>
              <a:t>široce</a:t>
            </a:r>
            <a:r>
              <a:rPr lang="en-US" i="1" dirty="0"/>
              <a:t>) </a:t>
            </a:r>
            <a:r>
              <a:rPr lang="en-US" i="1" dirty="0" err="1"/>
              <a:t>vymezováno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výběr</a:t>
            </a:r>
            <a:r>
              <a:rPr lang="en-US" i="1" dirty="0"/>
              <a:t> z </a:t>
            </a:r>
            <a:r>
              <a:rPr lang="en-US" i="1" dirty="0" err="1"/>
              <a:t>kultury</a:t>
            </a:r>
            <a:r>
              <a:rPr lang="en-US" i="1" dirty="0"/>
              <a:t> </a:t>
            </a:r>
            <a:r>
              <a:rPr lang="en-US" i="1" dirty="0" err="1"/>
              <a:t>společnosti</a:t>
            </a:r>
            <a:r>
              <a:rPr lang="en-US" i="1" dirty="0"/>
              <a:t> a je </a:t>
            </a:r>
            <a:r>
              <a:rPr lang="en-US" i="1" dirty="0" err="1"/>
              <a:t>tvořeno</a:t>
            </a:r>
            <a:r>
              <a:rPr lang="en-US" i="1" dirty="0"/>
              <a:t> v </a:t>
            </a:r>
            <a:r>
              <a:rPr lang="en-US" i="1" dirty="0" err="1"/>
              <a:t>procesu</a:t>
            </a:r>
            <a:r>
              <a:rPr lang="en-US" i="1" dirty="0"/>
              <a:t> </a:t>
            </a:r>
            <a:r>
              <a:rPr lang="en-US" i="1" dirty="0" err="1"/>
              <a:t>kulturní</a:t>
            </a:r>
            <a:r>
              <a:rPr lang="en-US" i="1" dirty="0"/>
              <a:t> </a:t>
            </a:r>
            <a:r>
              <a:rPr lang="en-US" i="1" dirty="0" err="1"/>
              <a:t>analýzy</a:t>
            </a:r>
            <a:r>
              <a:rPr lang="en-US" i="1" dirty="0" smtClean="0"/>
              <a:t>”</a:t>
            </a:r>
            <a:r>
              <a:rPr lang="cs-CZ" i="1" dirty="0" smtClean="0"/>
              <a:t> (</a:t>
            </a:r>
            <a:r>
              <a:rPr lang="en-US" dirty="0" smtClean="0"/>
              <a:t>Dictionary of Education </a:t>
            </a:r>
            <a:r>
              <a:rPr lang="cs-CZ" dirty="0" smtClean="0"/>
              <a:t>, </a:t>
            </a:r>
            <a:r>
              <a:rPr lang="en-US" dirty="0" smtClean="0"/>
              <a:t>1993, s. 66)</a:t>
            </a:r>
            <a:r>
              <a:rPr lang="cs-CZ" dirty="0" smtClean="0"/>
              <a:t> – britská verze, in </a:t>
            </a:r>
            <a:r>
              <a:rPr lang="en-US" dirty="0" smtClean="0"/>
              <a:t>J. </a:t>
            </a:r>
            <a:r>
              <a:rPr lang="en-US" dirty="0" err="1" smtClean="0"/>
              <a:t>Průcha</a:t>
            </a:r>
            <a:r>
              <a:rPr lang="cs-CZ" dirty="0" smtClean="0"/>
              <a:t>, </a:t>
            </a:r>
            <a:r>
              <a:rPr lang="en-US" dirty="0" smtClean="0"/>
              <a:t>1997, s. 235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 pedagogické prostředí: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Pedagogick</a:t>
            </a:r>
            <a:r>
              <a:rPr lang="cs-CZ" dirty="0" smtClean="0"/>
              <a:t>ý </a:t>
            </a:r>
            <a:r>
              <a:rPr lang="en-US" dirty="0" smtClean="0"/>
              <a:t> </a:t>
            </a:r>
            <a:r>
              <a:rPr lang="en-US" dirty="0" err="1" smtClean="0"/>
              <a:t>slovník</a:t>
            </a:r>
            <a:r>
              <a:rPr lang="en-US" dirty="0" smtClean="0"/>
              <a:t> (</a:t>
            </a:r>
            <a:r>
              <a:rPr lang="en-US" dirty="0" err="1" smtClean="0"/>
              <a:t>Průcha</a:t>
            </a:r>
            <a:r>
              <a:rPr lang="en-US" dirty="0" smtClean="0"/>
              <a:t>, </a:t>
            </a:r>
            <a:r>
              <a:rPr lang="en-US" dirty="0" err="1" smtClean="0"/>
              <a:t>Walterová</a:t>
            </a:r>
            <a:r>
              <a:rPr lang="en-US" dirty="0" smtClean="0"/>
              <a:t>, </a:t>
            </a:r>
            <a:r>
              <a:rPr lang="en-US" dirty="0" err="1" smtClean="0"/>
              <a:t>Mareš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. 1995, s. 106;  1998)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Kuri</a:t>
            </a:r>
            <a:r>
              <a:rPr lang="en-US" dirty="0" err="1" smtClean="0"/>
              <a:t>kulum</a:t>
            </a:r>
            <a:r>
              <a:rPr lang="en-US" dirty="0" smtClean="0"/>
              <a:t> j</a:t>
            </a:r>
            <a:r>
              <a:rPr lang="cs-CZ" dirty="0" smtClean="0"/>
              <a:t>e </a:t>
            </a:r>
            <a:r>
              <a:rPr lang="en-US" i="1" dirty="0" smtClean="0"/>
              <a:t>“</a:t>
            </a:r>
            <a:r>
              <a:rPr lang="en-US" i="1" dirty="0" err="1" smtClean="0"/>
              <a:t>obsah</a:t>
            </a:r>
            <a:r>
              <a:rPr lang="en-US" i="1" dirty="0" smtClean="0"/>
              <a:t> </a:t>
            </a:r>
            <a:r>
              <a:rPr lang="en-US" i="1" dirty="0" err="1" smtClean="0"/>
              <a:t>veškeré</a:t>
            </a:r>
            <a:r>
              <a:rPr lang="en-US" i="1" dirty="0" smtClean="0"/>
              <a:t> </a:t>
            </a:r>
            <a:r>
              <a:rPr lang="en-US" i="1" dirty="0" err="1" smtClean="0"/>
              <a:t>zkušenosti</a:t>
            </a:r>
            <a:r>
              <a:rPr lang="en-US" i="1" dirty="0" smtClean="0"/>
              <a:t>, </a:t>
            </a:r>
            <a:r>
              <a:rPr lang="en-US" i="1" dirty="0" err="1" smtClean="0"/>
              <a:t>kterou</a:t>
            </a:r>
            <a:r>
              <a:rPr lang="en-US" i="1" dirty="0" smtClean="0"/>
              <a:t> </a:t>
            </a:r>
            <a:r>
              <a:rPr lang="en-US" i="1" dirty="0" err="1" smtClean="0"/>
              <a:t>žáci</a:t>
            </a:r>
            <a:r>
              <a:rPr lang="en-US" i="1" dirty="0" smtClean="0"/>
              <a:t> </a:t>
            </a:r>
            <a:r>
              <a:rPr lang="en-US" i="1" dirty="0" err="1" smtClean="0"/>
              <a:t>získávají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škole</a:t>
            </a:r>
            <a:r>
              <a:rPr lang="en-US" i="1" dirty="0" smtClean="0"/>
              <a:t> a v </a:t>
            </a:r>
            <a:r>
              <a:rPr lang="en-US" i="1" dirty="0" err="1" smtClean="0"/>
              <a:t>činnostech</a:t>
            </a:r>
            <a:r>
              <a:rPr lang="en-US" i="1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škole</a:t>
            </a:r>
            <a:r>
              <a:rPr lang="en-US" i="1" dirty="0" smtClean="0"/>
              <a:t> se </a:t>
            </a:r>
            <a:r>
              <a:rPr lang="en-US" i="1" dirty="0" err="1" smtClean="0"/>
              <a:t>vztahujících</a:t>
            </a:r>
            <a:r>
              <a:rPr lang="en-US" i="1" dirty="0" smtClean="0"/>
              <a:t>,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plánování</a:t>
            </a:r>
            <a:r>
              <a:rPr lang="en-US" i="1" dirty="0" smtClean="0"/>
              <a:t> a </a:t>
            </a:r>
            <a:r>
              <a:rPr lang="en-US" i="1" dirty="0" err="1" smtClean="0"/>
              <a:t>hodnocení</a:t>
            </a:r>
            <a:r>
              <a:rPr lang="en-US" i="1" dirty="0" smtClean="0"/>
              <a:t>”. 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Maňákovo</a:t>
            </a:r>
            <a:r>
              <a:rPr lang="en-US" dirty="0" smtClean="0"/>
              <a:t> (1996, s. 10) </a:t>
            </a:r>
            <a:r>
              <a:rPr lang="en-US" dirty="0" err="1" smtClean="0"/>
              <a:t>pojetí</a:t>
            </a:r>
            <a:r>
              <a:rPr lang="en-US" dirty="0" smtClean="0"/>
              <a:t>: </a:t>
            </a:r>
            <a:endParaRPr lang="cs-CZ" dirty="0" smtClean="0"/>
          </a:p>
          <a:p>
            <a:pPr>
              <a:buNone/>
            </a:pPr>
            <a:r>
              <a:rPr lang="en-US" i="1" dirty="0" smtClean="0"/>
              <a:t>“</a:t>
            </a:r>
            <a:r>
              <a:rPr lang="en-US" i="1" dirty="0" err="1" smtClean="0"/>
              <a:t>Širší</a:t>
            </a:r>
            <a:r>
              <a:rPr lang="en-US" i="1" dirty="0" smtClean="0"/>
              <a:t> </a:t>
            </a:r>
            <a:r>
              <a:rPr lang="en-US" i="1" dirty="0" err="1" smtClean="0"/>
              <a:t>význam</a:t>
            </a:r>
            <a:r>
              <a:rPr lang="en-US" i="1" dirty="0" smtClean="0"/>
              <a:t> </a:t>
            </a:r>
            <a:r>
              <a:rPr lang="en-US" i="1" dirty="0" err="1" smtClean="0"/>
              <a:t>kurikula</a:t>
            </a:r>
            <a:r>
              <a:rPr lang="en-US" i="1" dirty="0" smtClean="0"/>
              <a:t>, </a:t>
            </a:r>
            <a:r>
              <a:rPr lang="en-US" i="1" dirty="0" err="1" smtClean="0"/>
              <a:t>než</a:t>
            </a:r>
            <a:r>
              <a:rPr lang="en-US" i="1" dirty="0" smtClean="0"/>
              <a:t> </a:t>
            </a:r>
            <a:r>
              <a:rPr lang="en-US" i="1" dirty="0" err="1" smtClean="0"/>
              <a:t>jen</a:t>
            </a:r>
            <a:r>
              <a:rPr lang="en-US" i="1" dirty="0" smtClean="0"/>
              <a:t> </a:t>
            </a:r>
            <a:r>
              <a:rPr lang="en-US" i="1" dirty="0" err="1" smtClean="0"/>
              <a:t>učivo</a:t>
            </a:r>
            <a:r>
              <a:rPr lang="en-US" i="1" dirty="0" smtClean="0"/>
              <a:t>, je </a:t>
            </a:r>
            <a:r>
              <a:rPr lang="en-US" i="1" dirty="0" err="1" smtClean="0"/>
              <a:t>výhodný</a:t>
            </a:r>
            <a:r>
              <a:rPr lang="en-US" i="1" dirty="0" smtClean="0"/>
              <a:t>, </a:t>
            </a:r>
            <a:r>
              <a:rPr lang="en-US" i="1" dirty="0" err="1" smtClean="0"/>
              <a:t>neboť</a:t>
            </a:r>
            <a:r>
              <a:rPr lang="en-US" i="1" dirty="0" smtClean="0"/>
              <a:t> </a:t>
            </a:r>
            <a:r>
              <a:rPr lang="en-US" i="1" dirty="0" err="1" smtClean="0"/>
              <a:t>kromě</a:t>
            </a:r>
            <a:r>
              <a:rPr lang="en-US" i="1" dirty="0" smtClean="0"/>
              <a:t> </a:t>
            </a:r>
            <a:r>
              <a:rPr lang="en-US" i="1" dirty="0" err="1" smtClean="0"/>
              <a:t>učiva</a:t>
            </a:r>
            <a:r>
              <a:rPr lang="en-US" i="1" dirty="0" smtClean="0"/>
              <a:t> </a:t>
            </a:r>
            <a:r>
              <a:rPr lang="en-US" i="1" dirty="0" err="1" smtClean="0"/>
              <a:t>označuje</a:t>
            </a:r>
            <a:r>
              <a:rPr lang="en-US" i="1" dirty="0" smtClean="0"/>
              <a:t> </a:t>
            </a:r>
            <a:r>
              <a:rPr lang="en-US" i="1" dirty="0" err="1" smtClean="0"/>
              <a:t>též</a:t>
            </a:r>
            <a:r>
              <a:rPr lang="en-US" i="1" dirty="0" smtClean="0"/>
              <a:t> </a:t>
            </a:r>
            <a:r>
              <a:rPr lang="en-US" i="1" dirty="0" err="1" smtClean="0"/>
              <a:t>celkový</a:t>
            </a:r>
            <a:r>
              <a:rPr lang="en-US" i="1" dirty="0" smtClean="0"/>
              <a:t> </a:t>
            </a:r>
            <a:r>
              <a:rPr lang="en-US" i="1" dirty="0" err="1" smtClean="0"/>
              <a:t>projekt</a:t>
            </a:r>
            <a:r>
              <a:rPr lang="en-US" i="1" dirty="0" smtClean="0"/>
              <a:t> </a:t>
            </a:r>
            <a:r>
              <a:rPr lang="en-US" i="1" dirty="0" err="1" smtClean="0"/>
              <a:t>výuky</a:t>
            </a:r>
            <a:r>
              <a:rPr lang="en-US" i="1" dirty="0" smtClean="0"/>
              <a:t> (</a:t>
            </a:r>
            <a:r>
              <a:rPr lang="en-US" i="1" dirty="0" err="1" smtClean="0"/>
              <a:t>včetně</a:t>
            </a:r>
            <a:r>
              <a:rPr lang="en-US" i="1" dirty="0" smtClean="0"/>
              <a:t> </a:t>
            </a:r>
            <a:r>
              <a:rPr lang="en-US" i="1" dirty="0" err="1" smtClean="0"/>
              <a:t>jejích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)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průběh</a:t>
            </a:r>
            <a:r>
              <a:rPr lang="en-US" i="1" dirty="0" smtClean="0"/>
              <a:t>. </a:t>
            </a:r>
            <a:r>
              <a:rPr lang="en-US" i="1" dirty="0" err="1" smtClean="0"/>
              <a:t>Kurikulum</a:t>
            </a:r>
            <a:r>
              <a:rPr lang="en-US" i="1" dirty="0" smtClean="0"/>
              <a:t> </a:t>
            </a:r>
            <a:r>
              <a:rPr lang="en-US" i="1" dirty="0" err="1" smtClean="0"/>
              <a:t>lze</a:t>
            </a:r>
            <a:r>
              <a:rPr lang="en-US" i="1" dirty="0" smtClean="0"/>
              <a:t> </a:t>
            </a:r>
            <a:r>
              <a:rPr lang="en-US" i="1" dirty="0" err="1" smtClean="0"/>
              <a:t>vymezit</a:t>
            </a:r>
            <a:r>
              <a:rPr lang="en-US" i="1" dirty="0" smtClean="0"/>
              <a:t> </a:t>
            </a:r>
            <a:r>
              <a:rPr lang="en-US" i="1" dirty="0" err="1" smtClean="0"/>
              <a:t>jako</a:t>
            </a:r>
            <a:r>
              <a:rPr lang="en-US" i="1" dirty="0" smtClean="0"/>
              <a:t> </a:t>
            </a:r>
            <a:r>
              <a:rPr lang="en-US" i="1" dirty="0" err="1" smtClean="0"/>
              <a:t>komplexní</a:t>
            </a:r>
            <a:r>
              <a:rPr lang="en-US" i="1" dirty="0" smtClean="0"/>
              <a:t> </a:t>
            </a:r>
            <a:r>
              <a:rPr lang="en-US" i="1" dirty="0" err="1" smtClean="0"/>
              <a:t>plán</a:t>
            </a:r>
            <a:r>
              <a:rPr lang="en-US" i="1" dirty="0" smtClean="0"/>
              <a:t> </a:t>
            </a:r>
            <a:r>
              <a:rPr lang="en-US" i="1" dirty="0" err="1" smtClean="0"/>
              <a:t>výuky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třídě</a:t>
            </a:r>
            <a:r>
              <a:rPr lang="en-US" i="1" dirty="0" smtClean="0"/>
              <a:t>, </a:t>
            </a:r>
            <a:r>
              <a:rPr lang="en-US" i="1" dirty="0" err="1" smtClean="0"/>
              <a:t>zaměřený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řízení</a:t>
            </a:r>
            <a:r>
              <a:rPr lang="en-US" i="1" dirty="0" smtClean="0"/>
              <a:t> </a:t>
            </a:r>
            <a:r>
              <a:rPr lang="en-US" i="1" dirty="0" err="1" smtClean="0"/>
              <a:t>učení</a:t>
            </a:r>
            <a:r>
              <a:rPr lang="en-US" i="1" dirty="0" smtClean="0"/>
              <a:t>,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výběr</a:t>
            </a:r>
            <a:r>
              <a:rPr lang="en-US" i="1" dirty="0" smtClean="0"/>
              <a:t> </a:t>
            </a:r>
            <a:r>
              <a:rPr lang="en-US" i="1" dirty="0" err="1" smtClean="0"/>
              <a:t>učiva</a:t>
            </a:r>
            <a:r>
              <a:rPr lang="en-US" i="1" dirty="0" smtClean="0"/>
              <a:t>,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volbu</a:t>
            </a:r>
            <a:r>
              <a:rPr lang="en-US" i="1" dirty="0" smtClean="0"/>
              <a:t> </a:t>
            </a:r>
            <a:r>
              <a:rPr lang="en-US" i="1" dirty="0" err="1" smtClean="0"/>
              <a:t>vhodných</a:t>
            </a:r>
            <a:r>
              <a:rPr lang="en-US" i="1" dirty="0" smtClean="0"/>
              <a:t> </a:t>
            </a:r>
            <a:r>
              <a:rPr lang="en-US" i="1" dirty="0" err="1" smtClean="0"/>
              <a:t>výukových</a:t>
            </a:r>
            <a:r>
              <a:rPr lang="en-US" i="1" dirty="0" smtClean="0"/>
              <a:t> </a:t>
            </a:r>
            <a:r>
              <a:rPr lang="en-US" i="1" dirty="0" err="1" smtClean="0"/>
              <a:t>prostředků</a:t>
            </a:r>
            <a:r>
              <a:rPr lang="en-US" i="1" dirty="0" smtClean="0"/>
              <a:t> a </a:t>
            </a:r>
            <a:r>
              <a:rPr lang="en-US" i="1" dirty="0" err="1" smtClean="0"/>
              <a:t>materiálů</a:t>
            </a:r>
            <a:r>
              <a:rPr lang="en-US" i="1" dirty="0" smtClean="0"/>
              <a:t>, </a:t>
            </a:r>
            <a:r>
              <a:rPr lang="en-US" i="1" dirty="0" err="1" smtClean="0"/>
              <a:t>vyhodnocování</a:t>
            </a:r>
            <a:r>
              <a:rPr lang="en-US" i="1" dirty="0" smtClean="0"/>
              <a:t> </a:t>
            </a:r>
            <a:r>
              <a:rPr lang="en-US" i="1" dirty="0" err="1" smtClean="0"/>
              <a:t>výsledků</a:t>
            </a:r>
            <a:r>
              <a:rPr lang="en-US" i="1" dirty="0" smtClean="0"/>
              <a:t> a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optimalizaci</a:t>
            </a:r>
            <a:r>
              <a:rPr lang="en-US" i="1" dirty="0" smtClean="0"/>
              <a:t> </a:t>
            </a:r>
            <a:r>
              <a:rPr lang="en-US" i="1" dirty="0" err="1" smtClean="0"/>
              <a:t>výchovně-vzdělávacího</a:t>
            </a:r>
            <a:r>
              <a:rPr lang="en-US" i="1" dirty="0" smtClean="0"/>
              <a:t> </a:t>
            </a:r>
            <a:r>
              <a:rPr lang="en-US" i="1" dirty="0" err="1" smtClean="0"/>
              <a:t>prostředí</a:t>
            </a:r>
            <a:r>
              <a:rPr lang="en-US" i="1" dirty="0" smtClean="0"/>
              <a:t>”</a:t>
            </a:r>
            <a:endParaRPr lang="cs-CZ" i="1" dirty="0" smtClean="0"/>
          </a:p>
          <a:p>
            <a:pPr>
              <a:buNone/>
            </a:pPr>
            <a:r>
              <a:rPr lang="cs-CZ" i="1" dirty="0" smtClean="0"/>
              <a:t>Ve smyslu :  CO – PROČ – JAK – S JAKÝM CÍLEM</a:t>
            </a:r>
            <a:r>
              <a:rPr lang="en-US" i="1" dirty="0" smtClean="0"/>
              <a:t> </a:t>
            </a:r>
            <a:r>
              <a:rPr lang="cs-CZ" i="1" dirty="0" smtClean="0"/>
              <a:t> a  KDY </a:t>
            </a:r>
            <a:r>
              <a:rPr lang="en-US" i="1" dirty="0" smtClean="0"/>
              <a:t> </a:t>
            </a:r>
            <a:r>
              <a:rPr lang="cs-CZ" i="1" dirty="0" smtClean="0"/>
              <a:t>ve škole učit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Podoby kurikula: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národní</a:t>
            </a:r>
            <a:r>
              <a:rPr lang="en-US" b="1" dirty="0" smtClean="0"/>
              <a:t> a </a:t>
            </a:r>
            <a:r>
              <a:rPr lang="en-US" b="1" dirty="0" err="1" smtClean="0"/>
              <a:t>specifické</a:t>
            </a:r>
            <a:r>
              <a:rPr lang="en-US" b="1" dirty="0" smtClean="0"/>
              <a:t> </a:t>
            </a:r>
            <a:r>
              <a:rPr lang="en-US" b="1" dirty="0" err="1" smtClean="0"/>
              <a:t>kurikulum</a:t>
            </a:r>
            <a:r>
              <a:rPr lang="en-US" dirty="0" smtClean="0"/>
              <a:t> (</a:t>
            </a:r>
            <a:r>
              <a:rPr lang="en-US" dirty="0" err="1" smtClean="0"/>
              <a:t>dvojúrovňovitost</a:t>
            </a:r>
            <a:r>
              <a:rPr lang="en-US" dirty="0" smtClean="0"/>
              <a:t>). 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Národní kurikulum – dokument „</a:t>
            </a:r>
            <a:r>
              <a:rPr lang="en-US" dirty="0" err="1" smtClean="0"/>
              <a:t>Bílá</a:t>
            </a:r>
            <a:r>
              <a:rPr lang="en-US" dirty="0" smtClean="0"/>
              <a:t> </a:t>
            </a:r>
            <a:r>
              <a:rPr lang="en-US" dirty="0" err="1" smtClean="0"/>
              <a:t>kniha</a:t>
            </a:r>
            <a:r>
              <a:rPr lang="cs-CZ" dirty="0" smtClean="0"/>
              <a:t>“ - </a:t>
            </a:r>
            <a:r>
              <a:rPr lang="en-US" dirty="0" err="1" smtClean="0"/>
              <a:t>Národní</a:t>
            </a:r>
            <a:r>
              <a:rPr lang="en-US" dirty="0" smtClean="0"/>
              <a:t> program </a:t>
            </a:r>
            <a:r>
              <a:rPr lang="en-US" dirty="0" err="1" smtClean="0"/>
              <a:t>rozvoje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</a:t>
            </a:r>
            <a:r>
              <a:rPr lang="cs-CZ" dirty="0" smtClean="0"/>
              <a:t>v ČR</a:t>
            </a:r>
          </a:p>
          <a:p>
            <a:pPr lvl="0">
              <a:buNone/>
            </a:pPr>
            <a:r>
              <a:rPr lang="cs-CZ" dirty="0" smtClean="0"/>
              <a:t>Specifická kurikula – pro konkrétní typy a stupně škol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cs-CZ" dirty="0" smtClean="0"/>
              <a:t>(MŠ, ZŠ, SŠ – G a OŠ)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formální</a:t>
            </a:r>
            <a:r>
              <a:rPr lang="en-US" b="1" dirty="0" smtClean="0"/>
              <a:t> - </a:t>
            </a:r>
            <a:r>
              <a:rPr lang="en-US" b="1" dirty="0" err="1" smtClean="0"/>
              <a:t>neformální</a:t>
            </a:r>
            <a:r>
              <a:rPr lang="en-US" b="1" dirty="0" smtClean="0"/>
              <a:t> </a:t>
            </a:r>
            <a:r>
              <a:rPr lang="cs-CZ" b="1" dirty="0" smtClean="0"/>
              <a:t> (</a:t>
            </a:r>
            <a:r>
              <a:rPr lang="en-US" b="1" dirty="0" err="1" smtClean="0"/>
              <a:t>skryté</a:t>
            </a:r>
            <a:r>
              <a:rPr lang="en-US" b="1" dirty="0" smtClean="0"/>
              <a:t>  </a:t>
            </a:r>
            <a:r>
              <a:rPr lang="en-US" b="1" dirty="0" err="1" smtClean="0"/>
              <a:t>kurikulum</a:t>
            </a:r>
            <a:r>
              <a:rPr lang="cs-CZ" b="1" dirty="0" smtClean="0"/>
              <a:t>) </a:t>
            </a:r>
          </a:p>
          <a:p>
            <a:pPr lvl="0">
              <a:buNone/>
            </a:pP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např</a:t>
            </a:r>
            <a:r>
              <a:rPr lang="en-US" dirty="0" smtClean="0"/>
              <a:t>.  </a:t>
            </a:r>
            <a:r>
              <a:rPr lang="en-US" dirty="0" err="1" smtClean="0"/>
              <a:t>Prokop</a:t>
            </a:r>
            <a:r>
              <a:rPr lang="en-US" dirty="0" smtClean="0"/>
              <a:t> – In: </a:t>
            </a:r>
            <a:r>
              <a:rPr lang="en-US" dirty="0" err="1" smtClean="0"/>
              <a:t>Vašutová</a:t>
            </a:r>
            <a:r>
              <a:rPr lang="en-US" dirty="0" smtClean="0"/>
              <a:t>  s. 83-95)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</a:t>
            </a:r>
            <a:r>
              <a:rPr lang="en-US" b="1" dirty="0" err="1" smtClean="0"/>
              <a:t>bsah</a:t>
            </a:r>
            <a:r>
              <a:rPr lang="en-US" b="1" dirty="0" smtClean="0"/>
              <a:t> </a:t>
            </a:r>
            <a:r>
              <a:rPr lang="en-US" b="1" dirty="0" err="1" smtClean="0"/>
              <a:t>kurikula</a:t>
            </a:r>
            <a:r>
              <a:rPr lang="en-US" b="1" dirty="0" smtClean="0"/>
              <a:t> - u č </a:t>
            </a:r>
            <a:r>
              <a:rPr lang="en-US" b="1" dirty="0" err="1" smtClean="0"/>
              <a:t>i</a:t>
            </a:r>
            <a:r>
              <a:rPr lang="en-US" b="1" dirty="0" smtClean="0"/>
              <a:t> v o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sz="2700" b="1" dirty="0" smtClean="0"/>
              <a:t>(= to, co se </a:t>
            </a:r>
            <a:r>
              <a:rPr lang="en-US" sz="2700" b="1" dirty="0" err="1" smtClean="0"/>
              <a:t>mají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žáci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škole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naučit</a:t>
            </a:r>
            <a:r>
              <a:rPr lang="en-US" sz="2700" b="1" dirty="0" smtClean="0"/>
              <a:t>) + </a:t>
            </a:r>
            <a:r>
              <a:rPr lang="en-US" sz="2700" b="1" dirty="0" err="1" smtClean="0"/>
              <a:t>zvládnutí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učebních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postupů</a:t>
            </a:r>
            <a:r>
              <a:rPr lang="en-US" sz="2700" b="1" dirty="0" smtClean="0"/>
              <a:t> a </a:t>
            </a:r>
            <a:r>
              <a:rPr lang="en-US" sz="2700" b="1" dirty="0" err="1" smtClean="0"/>
              <a:t>technik</a:t>
            </a:r>
            <a:endParaRPr lang="cs-CZ" sz="27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UČIVO   =  </a:t>
            </a:r>
            <a:r>
              <a:rPr lang="en-US" dirty="0" err="1" smtClean="0"/>
              <a:t>soustava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 a </a:t>
            </a:r>
            <a:r>
              <a:rPr lang="en-US" dirty="0" err="1" smtClean="0"/>
              <a:t>informací</a:t>
            </a:r>
            <a:r>
              <a:rPr lang="en-US" dirty="0" smtClean="0"/>
              <a:t>, </a:t>
            </a:r>
            <a:r>
              <a:rPr lang="en-US" dirty="0" err="1" smtClean="0"/>
              <a:t>činností</a:t>
            </a:r>
            <a:r>
              <a:rPr lang="en-US" dirty="0" smtClean="0"/>
              <a:t> a </a:t>
            </a:r>
            <a:r>
              <a:rPr lang="en-US" dirty="0" err="1" smtClean="0"/>
              <a:t>operací</a:t>
            </a:r>
            <a:r>
              <a:rPr lang="en-US" dirty="0" smtClean="0"/>
              <a:t>, </a:t>
            </a:r>
            <a:r>
              <a:rPr lang="en-US" dirty="0" err="1" smtClean="0"/>
              <a:t>idejí</a:t>
            </a:r>
            <a:r>
              <a:rPr lang="en-US" dirty="0" smtClean="0"/>
              <a:t>, </a:t>
            </a:r>
            <a:r>
              <a:rPr lang="en-US" dirty="0" err="1" smtClean="0"/>
              <a:t>norem</a:t>
            </a:r>
            <a:r>
              <a:rPr lang="en-US" dirty="0" smtClean="0"/>
              <a:t> a </a:t>
            </a:r>
            <a:r>
              <a:rPr lang="en-US" dirty="0" err="1" smtClean="0"/>
              <a:t>hodnocení</a:t>
            </a:r>
            <a:r>
              <a:rPr lang="en-US" dirty="0" smtClean="0"/>
              <a:t>, z </a:t>
            </a:r>
            <a:r>
              <a:rPr lang="en-US" dirty="0" err="1" smtClean="0"/>
              <a:t>nichž</a:t>
            </a:r>
            <a:r>
              <a:rPr lang="en-US" dirty="0" smtClean="0"/>
              <a:t> se v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(</a:t>
            </a:r>
            <a:r>
              <a:rPr lang="en-US" dirty="0" err="1" smtClean="0"/>
              <a:t>vyučování</a:t>
            </a:r>
            <a:r>
              <a:rPr lang="en-US" dirty="0" smtClean="0"/>
              <a:t>) </a:t>
            </a:r>
            <a:r>
              <a:rPr lang="en-US" dirty="0" err="1" smtClean="0"/>
              <a:t>stávají</a:t>
            </a:r>
            <a:r>
              <a:rPr lang="en-US" dirty="0" smtClean="0"/>
              <a:t> </a:t>
            </a:r>
            <a:r>
              <a:rPr lang="en-US" dirty="0" err="1" smtClean="0"/>
              <a:t>vědomosti</a:t>
            </a:r>
            <a:r>
              <a:rPr lang="en-US" dirty="0" smtClean="0"/>
              <a:t>, </a:t>
            </a:r>
            <a:r>
              <a:rPr lang="en-US" dirty="0" err="1" smtClean="0"/>
              <a:t>dovednosti</a:t>
            </a:r>
            <a:r>
              <a:rPr lang="en-US" dirty="0" smtClean="0"/>
              <a:t>, </a:t>
            </a:r>
            <a:r>
              <a:rPr lang="en-US" dirty="0" err="1" smtClean="0"/>
              <a:t>návyky</a:t>
            </a:r>
            <a:r>
              <a:rPr lang="en-US" dirty="0" smtClean="0"/>
              <a:t> a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postoje</a:t>
            </a:r>
            <a:r>
              <a:rPr lang="en-US" dirty="0" smtClean="0"/>
              <a:t>, </a:t>
            </a:r>
            <a:r>
              <a:rPr lang="en-US" dirty="0" err="1" smtClean="0"/>
              <a:t>potřeby</a:t>
            </a:r>
            <a:r>
              <a:rPr lang="en-US" dirty="0" smtClean="0"/>
              <a:t>, </a:t>
            </a:r>
            <a:r>
              <a:rPr lang="en-US" dirty="0" err="1" smtClean="0"/>
              <a:t>zájmy</a:t>
            </a:r>
            <a:r>
              <a:rPr lang="en-US" dirty="0" smtClean="0"/>
              <a:t> a </a:t>
            </a:r>
            <a:r>
              <a:rPr lang="en-US" dirty="0" err="1" smtClean="0"/>
              <a:t>příslušné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. </a:t>
            </a:r>
            <a:r>
              <a:rPr lang="en-US" dirty="0" err="1" smtClean="0"/>
              <a:t>Odráží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společenského</a:t>
            </a:r>
            <a:r>
              <a:rPr lang="en-US" dirty="0" smtClean="0"/>
              <a:t> </a:t>
            </a:r>
            <a:r>
              <a:rPr lang="en-US" dirty="0" err="1" smtClean="0"/>
              <a:t>rozvoje</a:t>
            </a:r>
            <a:r>
              <a:rPr lang="en-US" dirty="0" smtClean="0"/>
              <a:t>, ale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perspektivy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kurikulu</a:t>
            </a:r>
            <a:r>
              <a:rPr lang="en-US" dirty="0" smtClean="0"/>
              <a:t> </a:t>
            </a:r>
            <a:r>
              <a:rPr lang="en-US" dirty="0" err="1" smtClean="0"/>
              <a:t>figurují</a:t>
            </a:r>
            <a:r>
              <a:rPr lang="en-US" dirty="0" smtClean="0"/>
              <a:t> 3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: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dirty="0" err="1" smtClean="0"/>
              <a:t>deklarativní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pojmy</a:t>
            </a:r>
            <a:r>
              <a:rPr lang="en-US" dirty="0" smtClean="0"/>
              <a:t>, </a:t>
            </a:r>
            <a:r>
              <a:rPr lang="en-US" dirty="0" err="1" smtClean="0"/>
              <a:t>vztahy</a:t>
            </a:r>
            <a:r>
              <a:rPr lang="en-US" dirty="0" smtClean="0"/>
              <a:t>, </a:t>
            </a:r>
            <a:r>
              <a:rPr lang="en-US" dirty="0" err="1" smtClean="0"/>
              <a:t>principy</a:t>
            </a:r>
            <a:r>
              <a:rPr lang="en-US" dirty="0" smtClean="0"/>
              <a:t>, </a:t>
            </a:r>
            <a:r>
              <a:rPr lang="en-US" dirty="0" err="1" smtClean="0"/>
              <a:t>zákony</a:t>
            </a:r>
            <a:r>
              <a:rPr lang="en-US" dirty="0" smtClean="0"/>
              <a:t>) ...... CO?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err="1" smtClean="0"/>
              <a:t>procesuální</a:t>
            </a:r>
            <a:r>
              <a:rPr lang="en-US" dirty="0" smtClean="0"/>
              <a:t> (</a:t>
            </a:r>
            <a:r>
              <a:rPr lang="en-US" dirty="0" err="1" smtClean="0"/>
              <a:t>pozorování</a:t>
            </a:r>
            <a:r>
              <a:rPr lang="en-US" dirty="0" smtClean="0"/>
              <a:t>, </a:t>
            </a:r>
            <a:r>
              <a:rPr lang="en-US" dirty="0" err="1" smtClean="0"/>
              <a:t>zkoumání</a:t>
            </a:r>
            <a:r>
              <a:rPr lang="en-US" dirty="0" smtClean="0"/>
              <a:t>, </a:t>
            </a:r>
            <a:r>
              <a:rPr lang="en-US" dirty="0" err="1" smtClean="0"/>
              <a:t>třídění</a:t>
            </a:r>
            <a:r>
              <a:rPr lang="en-US" dirty="0" smtClean="0"/>
              <a:t>, </a:t>
            </a:r>
            <a:r>
              <a:rPr lang="en-US" dirty="0" err="1" smtClean="0"/>
              <a:t>měření</a:t>
            </a:r>
            <a:r>
              <a:rPr lang="en-US" dirty="0" smtClean="0"/>
              <a:t>, </a:t>
            </a:r>
            <a:r>
              <a:rPr lang="en-US" dirty="0" err="1" smtClean="0"/>
              <a:t>ověřování</a:t>
            </a:r>
            <a:r>
              <a:rPr lang="en-US" dirty="0" smtClean="0"/>
              <a:t>, </a:t>
            </a:r>
            <a:r>
              <a:rPr lang="en-US" dirty="0" err="1" smtClean="0"/>
              <a:t>interpretace</a:t>
            </a:r>
            <a:r>
              <a:rPr lang="en-US" dirty="0" smtClean="0"/>
              <a:t> ap.)..... JAK?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err="1" smtClean="0"/>
              <a:t>kontextuální</a:t>
            </a:r>
            <a:r>
              <a:rPr lang="en-US" dirty="0" smtClean="0"/>
              <a:t> (</a:t>
            </a:r>
            <a:r>
              <a:rPr lang="en-US" dirty="0" err="1" smtClean="0"/>
              <a:t>souvislosti</a:t>
            </a:r>
            <a:r>
              <a:rPr lang="en-US" dirty="0" smtClean="0"/>
              <a:t>, </a:t>
            </a:r>
            <a:r>
              <a:rPr lang="en-US" dirty="0" err="1" smtClean="0"/>
              <a:t>integrace</a:t>
            </a:r>
            <a:r>
              <a:rPr lang="en-US" dirty="0" smtClean="0"/>
              <a:t>) ….. PROČ? KDY?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tj.</a:t>
            </a:r>
          </a:p>
          <a:p>
            <a:r>
              <a:rPr lang="cs-CZ" b="1" dirty="0" smtClean="0"/>
              <a:t>UČIVO = vědomosti + dovednosti (schopnosti) + postoje, potřeby, zájmy a hodnoty …… KOMPETENCE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 a standardy: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100" dirty="0" err="1" smtClean="0"/>
              <a:t>Pojem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vzdělávací</a:t>
            </a:r>
            <a:r>
              <a:rPr lang="en-US" sz="3100" b="1" dirty="0" smtClean="0"/>
              <a:t> standard</a:t>
            </a:r>
            <a:r>
              <a:rPr lang="cs-CZ" sz="3100" b="1" dirty="0" smtClean="0"/>
              <a:t>  </a:t>
            </a:r>
            <a:r>
              <a:rPr lang="cs-CZ" sz="3100" dirty="0" smtClean="0"/>
              <a:t>(v</a:t>
            </a:r>
            <a:r>
              <a:rPr lang="en-US" sz="3100" dirty="0" smtClean="0"/>
              <a:t> </a:t>
            </a:r>
            <a:r>
              <a:rPr lang="en-US" sz="3100" dirty="0" err="1" smtClean="0"/>
              <a:t>české</a:t>
            </a:r>
            <a:r>
              <a:rPr lang="en-US" sz="3100" b="1" dirty="0" smtClean="0"/>
              <a:t> </a:t>
            </a:r>
            <a:r>
              <a:rPr lang="en-US" sz="3100" dirty="0" err="1" smtClean="0"/>
              <a:t>pedagogice</a:t>
            </a:r>
            <a:r>
              <a:rPr lang="en-US" sz="3100" dirty="0" smtClean="0"/>
              <a:t> </a:t>
            </a:r>
            <a:r>
              <a:rPr lang="en-US" sz="3100" dirty="0" err="1" smtClean="0"/>
              <a:t>poměrně</a:t>
            </a:r>
            <a:r>
              <a:rPr lang="en-US" sz="3100" dirty="0" smtClean="0"/>
              <a:t> </a:t>
            </a:r>
            <a:r>
              <a:rPr lang="en-US" sz="3100" dirty="0" err="1" smtClean="0"/>
              <a:t>nový</a:t>
            </a:r>
            <a:r>
              <a:rPr lang="cs-CZ" sz="3100" dirty="0" smtClean="0"/>
              <a:t>)</a:t>
            </a:r>
            <a:r>
              <a:rPr lang="en-US" sz="3100" b="1" dirty="0" smtClean="0"/>
              <a:t> </a:t>
            </a:r>
            <a:r>
              <a:rPr lang="cs-CZ" sz="3100" dirty="0" smtClean="0"/>
              <a:t>je </a:t>
            </a:r>
            <a:r>
              <a:rPr lang="en-US" sz="3100" dirty="0" err="1" smtClean="0"/>
              <a:t>definován</a:t>
            </a:r>
            <a:r>
              <a:rPr lang="en-US" sz="3100" dirty="0" smtClean="0"/>
              <a:t> </a:t>
            </a:r>
            <a:r>
              <a:rPr lang="en-US" sz="3100" dirty="0" err="1" smtClean="0"/>
              <a:t>jako</a:t>
            </a:r>
            <a:r>
              <a:rPr lang="en-US" sz="3100" dirty="0" smtClean="0"/>
              <a:t> </a:t>
            </a:r>
            <a:r>
              <a:rPr lang="en-US" sz="3100" b="1" i="1" dirty="0" smtClean="0"/>
              <a:t>“</a:t>
            </a:r>
            <a:r>
              <a:rPr lang="en-US" sz="3100" b="1" i="1" dirty="0" err="1" smtClean="0"/>
              <a:t>konkrétně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vymezené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obligatorní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požadavky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které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musí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splnit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žáci</a:t>
            </a:r>
            <a:r>
              <a:rPr lang="en-US" sz="3100" b="1" i="1" dirty="0" smtClean="0"/>
              <a:t> v </a:t>
            </a:r>
            <a:r>
              <a:rPr lang="en-US" sz="3100" b="1" i="1" dirty="0" err="1" smtClean="0"/>
              <a:t>určitých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ročnících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či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stupních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školy</a:t>
            </a:r>
            <a:r>
              <a:rPr lang="en-US" sz="3100" b="1" i="1" dirty="0" smtClean="0"/>
              <a:t>.  </a:t>
            </a:r>
            <a:r>
              <a:rPr lang="en-US" sz="3100" b="1" i="1" dirty="0" err="1" smtClean="0"/>
              <a:t>Vzdělávací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standardy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jsou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formulovány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jako</a:t>
            </a:r>
            <a:r>
              <a:rPr lang="en-US" sz="3100" b="1" i="1" dirty="0" smtClean="0"/>
              <a:t> (</a:t>
            </a:r>
            <a:r>
              <a:rPr lang="en-US" sz="3100" b="1" i="1" dirty="0" err="1" smtClean="0"/>
              <a:t>cílové</a:t>
            </a:r>
            <a:r>
              <a:rPr lang="en-US" sz="3100" b="1" i="1" dirty="0" smtClean="0"/>
              <a:t>) </a:t>
            </a:r>
            <a:r>
              <a:rPr lang="en-US" sz="3100" b="1" i="1" dirty="0" err="1" smtClean="0"/>
              <a:t>vědomosti</a:t>
            </a:r>
            <a:r>
              <a:rPr lang="en-US" sz="3100" b="1" i="1" dirty="0" smtClean="0"/>
              <a:t> a </a:t>
            </a:r>
            <a:r>
              <a:rPr lang="en-US" sz="3100" b="1" i="1" dirty="0" err="1" smtClean="0"/>
              <a:t>dovednosti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aj</a:t>
            </a:r>
            <a:r>
              <a:rPr lang="en-US" sz="3100" b="1" i="1" dirty="0" smtClean="0"/>
              <a:t>. </a:t>
            </a:r>
            <a:r>
              <a:rPr lang="en-US" sz="3100" b="1" i="1" dirty="0" err="1" smtClean="0"/>
              <a:t>ve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vztahu</a:t>
            </a:r>
            <a:r>
              <a:rPr lang="en-US" sz="3100" b="1" i="1" dirty="0" smtClean="0"/>
              <a:t> k </a:t>
            </a:r>
            <a:r>
              <a:rPr lang="en-US" sz="3100" b="1" i="1" dirty="0" err="1" smtClean="0"/>
              <a:t>plánovanému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ve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vyučovacích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předmětech</a:t>
            </a:r>
            <a:r>
              <a:rPr lang="en-US" sz="3100" b="1" i="1" dirty="0" smtClean="0"/>
              <a:t>….Pro </a:t>
            </a:r>
            <a:r>
              <a:rPr lang="en-US" sz="3100" b="1" i="1" dirty="0" err="1" smtClean="0"/>
              <a:t>danou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úroveň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obsahují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standardy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souhrn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vzdělávacích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cílů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rámcový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a </a:t>
            </a:r>
            <a:r>
              <a:rPr lang="en-US" sz="3100" b="1" i="1" dirty="0" err="1" smtClean="0"/>
              <a:t>příslušné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kompetence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které</a:t>
            </a:r>
            <a:r>
              <a:rPr lang="en-US" sz="3100" b="1" i="1" dirty="0" smtClean="0"/>
              <a:t> by </a:t>
            </a:r>
            <a:r>
              <a:rPr lang="en-US" sz="3100" b="1" i="1" dirty="0" err="1" smtClean="0"/>
              <a:t>si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měli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žáci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osvojit</a:t>
            </a:r>
            <a:r>
              <a:rPr lang="en-US" sz="3100" b="1" i="1" dirty="0" smtClean="0"/>
              <a:t>.”</a:t>
            </a:r>
            <a:r>
              <a:rPr lang="en-US" sz="3100" dirty="0" smtClean="0"/>
              <a:t> </a:t>
            </a:r>
            <a:endParaRPr lang="cs-CZ" sz="3100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en-US" dirty="0" err="1" smtClean="0"/>
              <a:t>Pedagogick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slovník</a:t>
            </a:r>
            <a:r>
              <a:rPr lang="cs-CZ" dirty="0" smtClean="0"/>
              <a:t>  19</a:t>
            </a:r>
            <a:r>
              <a:rPr lang="en-US" dirty="0" smtClean="0"/>
              <a:t>98, s. 306)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sz="2900" dirty="0" err="1" smtClean="0"/>
              <a:t>Podle</a:t>
            </a:r>
            <a:r>
              <a:rPr lang="en-US" sz="2900" dirty="0" smtClean="0"/>
              <a:t> </a:t>
            </a:r>
            <a:r>
              <a:rPr lang="en-US" sz="2900" dirty="0" err="1" smtClean="0"/>
              <a:t>těchto</a:t>
            </a:r>
            <a:r>
              <a:rPr lang="en-US" sz="2900" dirty="0" smtClean="0"/>
              <a:t> </a:t>
            </a:r>
            <a:r>
              <a:rPr lang="en-US" sz="2900" dirty="0" err="1" smtClean="0"/>
              <a:t>standardů</a:t>
            </a:r>
            <a:r>
              <a:rPr lang="en-US" sz="2900" dirty="0" smtClean="0"/>
              <a:t> </a:t>
            </a:r>
            <a:r>
              <a:rPr lang="en-US" sz="2900" dirty="0" err="1" smtClean="0"/>
              <a:t>mají</a:t>
            </a:r>
            <a:r>
              <a:rPr lang="en-US" sz="2900" dirty="0" smtClean="0"/>
              <a:t> </a:t>
            </a:r>
            <a:r>
              <a:rPr lang="en-US" sz="2900" dirty="0" err="1" smtClean="0"/>
              <a:t>být</a:t>
            </a:r>
            <a:r>
              <a:rPr lang="en-US" sz="2900" dirty="0" smtClean="0"/>
              <a:t> </a:t>
            </a:r>
            <a:r>
              <a:rPr lang="en-US" sz="2900" dirty="0" err="1" smtClean="0"/>
              <a:t>hodnoceny</a:t>
            </a:r>
            <a:r>
              <a:rPr lang="en-US" sz="2900" dirty="0" smtClean="0"/>
              <a:t> </a:t>
            </a:r>
            <a:r>
              <a:rPr lang="en-US" sz="2900" dirty="0" err="1" smtClean="0"/>
              <a:t>výsledky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vzdělávání</a:t>
            </a:r>
            <a:r>
              <a:rPr lang="en-US" sz="2900" dirty="0" smtClean="0"/>
              <a:t> (</a:t>
            </a:r>
            <a:r>
              <a:rPr lang="en-US" sz="2900" dirty="0" err="1" smtClean="0"/>
              <a:t>viz</a:t>
            </a:r>
            <a:r>
              <a:rPr lang="en-US" sz="2900" dirty="0" smtClean="0"/>
              <a:t> </a:t>
            </a:r>
            <a:r>
              <a:rPr lang="en-US" sz="2900" dirty="0" err="1" smtClean="0"/>
              <a:t>kvalita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vzdělání</a:t>
            </a:r>
            <a:r>
              <a:rPr lang="en-US" sz="2900" dirty="0" smtClean="0"/>
              <a:t>). </a:t>
            </a:r>
            <a:r>
              <a:rPr lang="en-US" sz="2900" dirty="0" err="1" smtClean="0"/>
              <a:t>Takto</a:t>
            </a:r>
            <a:r>
              <a:rPr lang="en-US" sz="2900" dirty="0" smtClean="0"/>
              <a:t> </a:t>
            </a:r>
            <a:r>
              <a:rPr lang="en-US" sz="2900" dirty="0" err="1" smtClean="0"/>
              <a:t>pojatý</a:t>
            </a:r>
            <a:r>
              <a:rPr lang="en-US" sz="2900" dirty="0" smtClean="0"/>
              <a:t> standard </a:t>
            </a:r>
            <a:r>
              <a:rPr lang="en-US" sz="2900" dirty="0" err="1" smtClean="0"/>
              <a:t>pak</a:t>
            </a:r>
            <a:r>
              <a:rPr lang="en-US" sz="2900" dirty="0" smtClean="0"/>
              <a:t> </a:t>
            </a:r>
            <a:r>
              <a:rPr lang="en-US" sz="2900" dirty="0" err="1" smtClean="0"/>
              <a:t>přesahuje</a:t>
            </a:r>
            <a:r>
              <a:rPr lang="en-US" sz="2900" dirty="0" smtClean="0"/>
              <a:t> </a:t>
            </a:r>
            <a:r>
              <a:rPr lang="en-US" sz="2900" dirty="0" err="1" smtClean="0"/>
              <a:t>rámec</a:t>
            </a:r>
            <a:r>
              <a:rPr lang="en-US" sz="2900" dirty="0" smtClean="0"/>
              <a:t> </a:t>
            </a:r>
            <a:r>
              <a:rPr lang="en-US" sz="2900" b="1" dirty="0" err="1" smtClean="0"/>
              <a:t>obsahového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standardu</a:t>
            </a:r>
            <a:r>
              <a:rPr lang="en-US" sz="2900" dirty="0" smtClean="0"/>
              <a:t> a </a:t>
            </a:r>
            <a:r>
              <a:rPr lang="en-US" sz="2900" dirty="0" err="1" smtClean="0"/>
              <a:t>lze</a:t>
            </a:r>
            <a:r>
              <a:rPr lang="en-US" sz="2900" dirty="0" smtClean="0"/>
              <a:t> </a:t>
            </a:r>
            <a:r>
              <a:rPr lang="en-US" sz="2900" dirty="0" err="1" smtClean="0"/>
              <a:t>jej</a:t>
            </a:r>
            <a:r>
              <a:rPr lang="en-US" sz="2900" dirty="0" smtClean="0"/>
              <a:t> </a:t>
            </a:r>
            <a:r>
              <a:rPr lang="en-US" sz="2900" dirty="0" err="1" smtClean="0"/>
              <a:t>označit</a:t>
            </a:r>
            <a:r>
              <a:rPr lang="en-US" sz="2900" dirty="0" smtClean="0"/>
              <a:t> </a:t>
            </a:r>
            <a:r>
              <a:rPr lang="en-US" sz="2900" dirty="0" err="1" smtClean="0"/>
              <a:t>jako</a:t>
            </a:r>
            <a:r>
              <a:rPr lang="en-US" sz="2900" dirty="0" smtClean="0"/>
              <a:t> </a:t>
            </a:r>
            <a:r>
              <a:rPr lang="en-US" sz="2900" b="1" dirty="0" err="1" smtClean="0"/>
              <a:t>evaluační</a:t>
            </a:r>
            <a:r>
              <a:rPr lang="en-US" sz="2900" b="1" dirty="0" smtClean="0"/>
              <a:t> standard; </a:t>
            </a:r>
            <a:r>
              <a:rPr lang="en-US" sz="2900" dirty="0" err="1" smtClean="0"/>
              <a:t>jeho</a:t>
            </a:r>
            <a:r>
              <a:rPr lang="en-US" sz="2900" dirty="0" smtClean="0"/>
              <a:t> </a:t>
            </a:r>
            <a:r>
              <a:rPr lang="en-US" sz="2900" dirty="0" err="1" smtClean="0"/>
              <a:t>součástí</a:t>
            </a:r>
            <a:r>
              <a:rPr lang="en-US" sz="2900" dirty="0" smtClean="0"/>
              <a:t>  </a:t>
            </a:r>
            <a:r>
              <a:rPr lang="en-US" sz="2900" dirty="0" err="1" smtClean="0"/>
              <a:t>pak</a:t>
            </a:r>
            <a:r>
              <a:rPr lang="en-US" sz="2900" dirty="0" smtClean="0"/>
              <a:t> ale </a:t>
            </a:r>
            <a:r>
              <a:rPr lang="en-US" sz="2900" dirty="0" err="1" smtClean="0"/>
              <a:t>musí</a:t>
            </a:r>
            <a:r>
              <a:rPr lang="en-US" sz="2900" dirty="0" smtClean="0"/>
              <a:t> </a:t>
            </a:r>
            <a:r>
              <a:rPr lang="en-US" sz="2900" dirty="0" err="1" smtClean="0"/>
              <a:t>být</a:t>
            </a:r>
            <a:r>
              <a:rPr lang="en-US" sz="2900" dirty="0" smtClean="0"/>
              <a:t> </a:t>
            </a:r>
            <a:r>
              <a:rPr lang="en-US" sz="2900" dirty="0" err="1" smtClean="0"/>
              <a:t>přesná</a:t>
            </a:r>
            <a:r>
              <a:rPr lang="en-US" sz="2900" dirty="0" smtClean="0"/>
              <a:t> </a:t>
            </a:r>
            <a:r>
              <a:rPr lang="en-US" sz="2900" dirty="0" err="1" smtClean="0"/>
              <a:t>hodnotící</a:t>
            </a:r>
            <a:r>
              <a:rPr lang="en-US" sz="2900" dirty="0" smtClean="0"/>
              <a:t> </a:t>
            </a:r>
            <a:r>
              <a:rPr lang="en-US" sz="2900" dirty="0" err="1" smtClean="0"/>
              <a:t>kritéria</a:t>
            </a:r>
            <a:r>
              <a:rPr lang="en-US" sz="2900" dirty="0" smtClean="0"/>
              <a:t>, </a:t>
            </a:r>
            <a:r>
              <a:rPr lang="en-US" sz="2900" dirty="0" err="1" smtClean="0"/>
              <a:t>příp</a:t>
            </a:r>
            <a:r>
              <a:rPr lang="en-US" sz="2900" dirty="0" smtClean="0"/>
              <a:t>. </a:t>
            </a:r>
            <a:r>
              <a:rPr lang="en-US" sz="2900" dirty="0" err="1" smtClean="0"/>
              <a:t>nástroje</a:t>
            </a:r>
            <a:r>
              <a:rPr lang="en-US" sz="2900" dirty="0" smtClean="0"/>
              <a:t> pro </a:t>
            </a:r>
            <a:r>
              <a:rPr lang="en-US" sz="2900" dirty="0" err="1" smtClean="0"/>
              <a:t>provedení</a:t>
            </a:r>
            <a:r>
              <a:rPr lang="en-US" sz="2900" dirty="0" smtClean="0"/>
              <a:t> </a:t>
            </a:r>
            <a:r>
              <a:rPr lang="en-US" sz="2900" dirty="0" err="1" smtClean="0"/>
              <a:t>evaluace</a:t>
            </a:r>
            <a:r>
              <a:rPr lang="en-US" sz="2900" dirty="0" smtClean="0"/>
              <a:t> </a:t>
            </a:r>
            <a:r>
              <a:rPr lang="en-US" sz="2900" dirty="0" err="1" smtClean="0"/>
              <a:t>výsledků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vzdělávání</a:t>
            </a:r>
            <a:r>
              <a:rPr lang="en-US" sz="2900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 dnes: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a) </a:t>
            </a:r>
            <a:r>
              <a:rPr lang="en-US" b="1" dirty="0" err="1" smtClean="0"/>
              <a:t>členění</a:t>
            </a:r>
            <a:r>
              <a:rPr lang="en-US" b="1" dirty="0" smtClean="0"/>
              <a:t> </a:t>
            </a:r>
            <a:r>
              <a:rPr lang="en-US" b="1" dirty="0" err="1" smtClean="0"/>
              <a:t>podle</a:t>
            </a:r>
            <a:r>
              <a:rPr lang="en-US" b="1" dirty="0" smtClean="0"/>
              <a:t> </a:t>
            </a:r>
            <a:r>
              <a:rPr lang="en-US" b="1" dirty="0" err="1" smtClean="0"/>
              <a:t>předmětů</a:t>
            </a:r>
            <a:r>
              <a:rPr lang="en-US" b="1" dirty="0" smtClean="0"/>
              <a:t> (</a:t>
            </a:r>
            <a:r>
              <a:rPr lang="en-US" b="1" dirty="0" err="1" smtClean="0"/>
              <a:t>kopírují</a:t>
            </a:r>
            <a:r>
              <a:rPr lang="en-US" b="1" dirty="0" smtClean="0"/>
              <a:t> </a:t>
            </a:r>
            <a:r>
              <a:rPr lang="en-US" b="1" dirty="0" err="1" smtClean="0"/>
              <a:t>vědní</a:t>
            </a:r>
            <a:r>
              <a:rPr lang="en-US" b="1" dirty="0" smtClean="0"/>
              <a:t> </a:t>
            </a:r>
            <a:r>
              <a:rPr lang="en-US" b="1" dirty="0" err="1" smtClean="0"/>
              <a:t>obory</a:t>
            </a:r>
            <a:r>
              <a:rPr lang="en-US" b="1" dirty="0" smtClean="0"/>
              <a:t>)</a:t>
            </a:r>
            <a:endParaRPr lang="cs-CZ" dirty="0" smtClean="0"/>
          </a:p>
          <a:p>
            <a:r>
              <a:rPr lang="en-US" dirty="0" err="1" smtClean="0"/>
              <a:t>mateřský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endParaRPr lang="cs-CZ" dirty="0" smtClean="0"/>
          </a:p>
          <a:p>
            <a:r>
              <a:rPr lang="en-US" dirty="0" smtClean="0"/>
              <a:t>1-2 </a:t>
            </a:r>
            <a:r>
              <a:rPr lang="en-US" dirty="0" err="1" smtClean="0"/>
              <a:t>cizí</a:t>
            </a:r>
            <a:r>
              <a:rPr lang="en-US" dirty="0" smtClean="0"/>
              <a:t> </a:t>
            </a:r>
            <a:r>
              <a:rPr lang="en-US" dirty="0" err="1" smtClean="0"/>
              <a:t>jazyky</a:t>
            </a:r>
            <a:r>
              <a:rPr lang="en-US" dirty="0" smtClean="0"/>
              <a:t> (</a:t>
            </a:r>
            <a:r>
              <a:rPr lang="en-US" dirty="0" err="1" smtClean="0"/>
              <a:t>aktivně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matematika</a:t>
            </a:r>
            <a:r>
              <a:rPr lang="en-US" dirty="0" smtClean="0"/>
              <a:t> a </a:t>
            </a:r>
            <a:r>
              <a:rPr lang="en-US" dirty="0" err="1" smtClean="0"/>
              <a:t>informatika</a:t>
            </a:r>
            <a:endParaRPr lang="cs-CZ" dirty="0" smtClean="0"/>
          </a:p>
          <a:p>
            <a:r>
              <a:rPr lang="en-US" dirty="0" err="1" smtClean="0"/>
              <a:t>společenské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: * </a:t>
            </a:r>
            <a:r>
              <a:rPr lang="en-US" dirty="0" err="1" smtClean="0"/>
              <a:t>dějepis</a:t>
            </a:r>
            <a:r>
              <a:rPr lang="en-US" dirty="0" smtClean="0"/>
              <a:t> * </a:t>
            </a:r>
            <a:r>
              <a:rPr lang="en-US" dirty="0" err="1" smtClean="0"/>
              <a:t>zeměpis</a:t>
            </a:r>
            <a:r>
              <a:rPr lang="en-US" dirty="0" smtClean="0"/>
              <a:t> * </a:t>
            </a:r>
            <a:r>
              <a:rPr lang="en-US" dirty="0" err="1" smtClean="0"/>
              <a:t>občanská</a:t>
            </a:r>
            <a:r>
              <a:rPr lang="en-US" dirty="0" smtClean="0"/>
              <a:t> </a:t>
            </a:r>
            <a:r>
              <a:rPr lang="en-US" dirty="0" err="1" smtClean="0"/>
              <a:t>nauka</a:t>
            </a:r>
            <a:endParaRPr lang="cs-CZ" dirty="0" smtClean="0"/>
          </a:p>
          <a:p>
            <a:r>
              <a:rPr lang="en-US" dirty="0" err="1" smtClean="0"/>
              <a:t>přírodní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: * </a:t>
            </a:r>
            <a:r>
              <a:rPr lang="en-US" dirty="0" err="1" smtClean="0"/>
              <a:t>biologie</a:t>
            </a:r>
            <a:r>
              <a:rPr lang="en-US" dirty="0" smtClean="0"/>
              <a:t> * </a:t>
            </a:r>
            <a:r>
              <a:rPr lang="en-US" dirty="0" err="1" smtClean="0"/>
              <a:t>fyzika</a:t>
            </a:r>
            <a:r>
              <a:rPr lang="en-US" dirty="0" smtClean="0"/>
              <a:t> * </a:t>
            </a:r>
            <a:r>
              <a:rPr lang="en-US" dirty="0" err="1" smtClean="0"/>
              <a:t>chemie</a:t>
            </a:r>
            <a:endParaRPr lang="cs-CZ" dirty="0" smtClean="0"/>
          </a:p>
          <a:p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endParaRPr lang="cs-CZ" dirty="0" smtClean="0"/>
          </a:p>
          <a:p>
            <a:r>
              <a:rPr lang="en-US" dirty="0" err="1" smtClean="0"/>
              <a:t>umění</a:t>
            </a:r>
            <a:endParaRPr lang="cs-CZ" dirty="0" smtClean="0"/>
          </a:p>
          <a:p>
            <a:r>
              <a:rPr lang="en-US" dirty="0" err="1" smtClean="0"/>
              <a:t>tělesná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viz VZDĚLÁVACÍ OBLASTI (učební plán)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</a:t>
            </a:r>
            <a:r>
              <a:rPr lang="en-US" sz="2800" b="1" dirty="0" smtClean="0"/>
              <a:t>) </a:t>
            </a:r>
            <a:r>
              <a:rPr lang="en-US" sz="2800" b="1" dirty="0" err="1" smtClean="0"/>
              <a:t>členění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podle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kulturních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oblastí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sociálně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oblast</a:t>
            </a:r>
            <a:endParaRPr lang="cs-CZ" dirty="0" smtClean="0"/>
          </a:p>
          <a:p>
            <a:r>
              <a:rPr lang="en-US" dirty="0" err="1" smtClean="0"/>
              <a:t>ekonomika</a:t>
            </a:r>
            <a:endParaRPr lang="cs-CZ" dirty="0" smtClean="0"/>
          </a:p>
          <a:p>
            <a:r>
              <a:rPr lang="en-US" dirty="0" err="1" smtClean="0"/>
              <a:t>komunikace</a:t>
            </a:r>
            <a:endParaRPr lang="cs-CZ" dirty="0" smtClean="0"/>
          </a:p>
          <a:p>
            <a:r>
              <a:rPr lang="en-US" dirty="0" err="1" smtClean="0"/>
              <a:t>racionální</a:t>
            </a:r>
            <a:r>
              <a:rPr lang="en-US" dirty="0" smtClean="0"/>
              <a:t> oblast (</a:t>
            </a:r>
            <a:r>
              <a:rPr lang="en-US" dirty="0" err="1" smtClean="0"/>
              <a:t>přírodní</a:t>
            </a:r>
            <a:r>
              <a:rPr lang="en-US" dirty="0" smtClean="0"/>
              <a:t> a </a:t>
            </a:r>
            <a:r>
              <a:rPr lang="en-US" dirty="0" err="1" smtClean="0"/>
              <a:t>společenské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, </a:t>
            </a:r>
            <a:r>
              <a:rPr lang="en-US" dirty="0" err="1" smtClean="0"/>
              <a:t>zvl</a:t>
            </a:r>
            <a:r>
              <a:rPr lang="en-US" dirty="0" smtClean="0"/>
              <a:t>. </a:t>
            </a:r>
            <a:r>
              <a:rPr lang="en-US" dirty="0" err="1" smtClean="0"/>
              <a:t>logika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technika</a:t>
            </a:r>
            <a:r>
              <a:rPr lang="en-US" dirty="0" smtClean="0"/>
              <a:t> a </a:t>
            </a:r>
            <a:r>
              <a:rPr lang="en-US" dirty="0" err="1" smtClean="0"/>
              <a:t>technologie</a:t>
            </a:r>
            <a:endParaRPr lang="cs-CZ" dirty="0" smtClean="0"/>
          </a:p>
          <a:p>
            <a:r>
              <a:rPr lang="en-US" dirty="0" err="1" smtClean="0"/>
              <a:t>morálka</a:t>
            </a:r>
            <a:endParaRPr lang="cs-CZ" dirty="0" smtClean="0"/>
          </a:p>
          <a:p>
            <a:r>
              <a:rPr lang="en-US" dirty="0" err="1" smtClean="0"/>
              <a:t>víra</a:t>
            </a:r>
            <a:r>
              <a:rPr lang="en-US" dirty="0" smtClean="0"/>
              <a:t> - </a:t>
            </a:r>
            <a:r>
              <a:rPr lang="en-US" dirty="0" err="1" smtClean="0"/>
              <a:t>náboženství</a:t>
            </a:r>
            <a:r>
              <a:rPr lang="en-US" dirty="0" smtClean="0"/>
              <a:t> - </a:t>
            </a:r>
            <a:r>
              <a:rPr lang="en-US" dirty="0" err="1" smtClean="0"/>
              <a:t>filozofie</a:t>
            </a:r>
            <a:endParaRPr lang="cs-CZ" dirty="0" smtClean="0"/>
          </a:p>
          <a:p>
            <a:r>
              <a:rPr lang="en-US" dirty="0" err="1" smtClean="0"/>
              <a:t>umění</a:t>
            </a:r>
            <a:r>
              <a:rPr lang="en-US" dirty="0" smtClean="0"/>
              <a:t> a </a:t>
            </a:r>
            <a:r>
              <a:rPr lang="en-US" dirty="0" err="1" smtClean="0"/>
              <a:t>estetika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545</Words>
  <Application>Microsoft Office PowerPoint</Application>
  <PresentationFormat>Předvádění na obrazovce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Kurikulum -  obsah vzdělání</vt:lpstr>
      <vt:lpstr>Vstupní otázky:</vt:lpstr>
      <vt:lpstr>Pojem „KURIKULUM“  (vzdělávací, školní kurikulum)</vt:lpstr>
      <vt:lpstr>České  pedagogické prostředí:</vt:lpstr>
      <vt:lpstr>Podoby kurikula:</vt:lpstr>
      <vt:lpstr>Obsah kurikula - u č i v o  (= to, co se mají žáci ve škole naučit) + zvládnutí učebních postupů a technik</vt:lpstr>
      <vt:lpstr>Kurikulum a standardy:</vt:lpstr>
      <vt:lpstr>Kurikulum dnes:</vt:lpstr>
      <vt:lpstr>b) členění podle kulturních oblastí</vt:lpstr>
      <vt:lpstr>Současné požadavky:</vt:lpstr>
      <vt:lpstr>KURIKULÁRNÍ DOKUMENTY:</vt:lpstr>
      <vt:lpstr>Kategorie kurikula:</vt:lpstr>
      <vt:lpstr>Literatura: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 -  obsah vzdělání</dc:title>
  <dc:creator>filova</dc:creator>
  <cp:lastModifiedBy>filova</cp:lastModifiedBy>
  <cp:revision>17</cp:revision>
  <dcterms:created xsi:type="dcterms:W3CDTF">2009-03-02T05:30:01Z</dcterms:created>
  <dcterms:modified xsi:type="dcterms:W3CDTF">2012-03-10T09:20:07Z</dcterms:modified>
</cp:coreProperties>
</file>