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67" r:id="rId3"/>
    <p:sldId id="297" r:id="rId4"/>
    <p:sldId id="296" r:id="rId5"/>
    <p:sldId id="273" r:id="rId6"/>
    <p:sldId id="274" r:id="rId7"/>
    <p:sldId id="275" r:id="rId8"/>
    <p:sldId id="276" r:id="rId9"/>
    <p:sldId id="277" r:id="rId10"/>
    <p:sldId id="281" r:id="rId11"/>
    <p:sldId id="282" r:id="rId12"/>
    <p:sldId id="283" r:id="rId13"/>
    <p:sldId id="285" r:id="rId14"/>
    <p:sldId id="293" r:id="rId15"/>
    <p:sldId id="286" r:id="rId16"/>
    <p:sldId id="295" r:id="rId17"/>
    <p:sldId id="292" r:id="rId18"/>
    <p:sldId id="291" r:id="rId19"/>
    <p:sldId id="294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8" r:id="rId50"/>
    <p:sldId id="327" r:id="rId51"/>
    <p:sldId id="329" r:id="rId52"/>
    <p:sldId id="331" r:id="rId53"/>
    <p:sldId id="258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0AE3-DE10-4AD4-B2C3-47284FECFD9B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E3AE-7483-4BD4-90C2-22ED7692F2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A435-07AC-4710-B503-34FA04DF3D6C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B10-42DD-4E8E-9695-455B78185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5839-EB15-443B-9F5D-5C6056B65D4F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1806-BC15-43BA-87D9-1CEFCC07C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CAC5-B008-47C6-B8CE-EB9DF60CC01E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DAE7-2F00-416B-B419-2300F633C1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7CDB-18F8-472F-A3F7-BFC1A01A2195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5AF-81D8-497C-8000-E093B5E1E8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393-E216-4C94-A773-96B92AC0311A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FE6-A01B-4B64-8438-58336B96B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B585-25CC-4EAD-82F3-E5035611731E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BF75-CA69-455F-87E8-E4E897D1A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7DA4-19C8-4000-AB1F-8214A2A66609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5802-ADA0-4E93-972B-9F9EDF1CC8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C26-A84B-46B1-B47A-9F07B5C56EE8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B59-14E7-4EA5-BB85-DA54EFDB6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8205-16EF-4BC6-A5CD-3CB1D1AF6C7D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B129-7157-4A9B-BC59-E9F41DD4F5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356-6172-4AFD-A2D1-D032B3DA5C6B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E797-7FCE-468D-AA92-C0584A5B0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FC6D4C-95E7-45DA-A4AB-C70244A6CB4A}" type="datetimeFigureOut">
              <a:rPr lang="cs-CZ"/>
              <a:pPr>
                <a:defRPr/>
              </a:pPr>
              <a:t>5.4.2013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853A77-9370-4A4D-B10C-10B5E9B0D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86" r:id="rId4"/>
    <p:sldLayoutId id="2147484092" r:id="rId5"/>
    <p:sldLayoutId id="2147484087" r:id="rId6"/>
    <p:sldLayoutId id="2147484093" r:id="rId7"/>
    <p:sldLayoutId id="2147484094" r:id="rId8"/>
    <p:sldLayoutId id="2147484095" r:id="rId9"/>
    <p:sldLayoutId id="2147484088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Části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Úvod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Vnitřní struktura </a:t>
            </a: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čs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1. Charakteristika</a:t>
            </a:r>
          </a:p>
          <a:p>
            <a:pPr marL="342000" indent="-3420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transformační proces (charakterizovaný funkcí);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konstrukční znaky (</a:t>
            </a:r>
            <a:r>
              <a:rPr lang="cs-CZ" sz="2400" b="1" dirty="0" err="1" smtClean="0">
                <a:solidFill>
                  <a:schemeClr val="tx1"/>
                </a:solidFill>
              </a:rPr>
              <a:t>char</a:t>
            </a:r>
            <a:r>
              <a:rPr lang="cs-CZ" sz="2400" b="1" dirty="0" smtClean="0">
                <a:solidFill>
                  <a:schemeClr val="tx1"/>
                </a:solidFill>
              </a:rPr>
              <a:t>. hlavním pracovním principem).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2. Stavební struktura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tvar;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rozměr;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druh materiálu.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3. Vlastnosti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provoz a údržba, opravy;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výroba, montáž;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ostatní užitné vlastnosti.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Vnitřní struktura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ČS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4. Poznatky pro návrh a kontrolu</a:t>
            </a:r>
          </a:p>
          <a:p>
            <a:pPr marL="342000" indent="-3420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poznatky pro docílení požadovaných konstrukčních vlastností.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Hlediska: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únosnost a pevnost;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montáž a provoz;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	- ostatní specifické požadavky.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Fyzikální základy </a:t>
            </a: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ČS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9" name="Zástupný symbol pro obsah 3" descr="skenovat0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125538"/>
            <a:ext cx="4797425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Technická mechanika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Mechanika</a:t>
            </a:r>
            <a:r>
              <a:rPr lang="cs-CZ" sz="2400" b="1" dirty="0" smtClean="0">
                <a:solidFill>
                  <a:schemeClr val="tx1"/>
                </a:solidFill>
              </a:rPr>
              <a:t> jako </a:t>
            </a:r>
            <a:r>
              <a:rPr lang="cs-CZ" sz="2400" b="1" dirty="0" smtClean="0">
                <a:solidFill>
                  <a:srgbClr val="FF0000"/>
                </a:solidFill>
              </a:rPr>
              <a:t>součást fyziky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Technická mechanika</a:t>
            </a:r>
            <a:r>
              <a:rPr lang="cs-CZ" sz="2400" b="1" dirty="0" smtClean="0">
                <a:solidFill>
                  <a:schemeClr val="tx1"/>
                </a:solidFill>
              </a:rPr>
              <a:t> jako mechanika aplikovaná na technickou praxi. Spadají sem oblasti mechaniky tuhých těles (vzájemné působení a pohyb tuhých hmotných těles), mechaniky poddajných těles a mechanika tekutin a přenosu tepla.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1) Do mechaniky tuhých těles spadají: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Statika</a:t>
            </a:r>
            <a:r>
              <a:rPr lang="cs-CZ" sz="2400" b="1" dirty="0" smtClean="0">
                <a:solidFill>
                  <a:schemeClr val="tx1"/>
                </a:solidFill>
              </a:rPr>
              <a:t> (řeší pouze silové účinky).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Kinematika</a:t>
            </a:r>
            <a:r>
              <a:rPr lang="cs-CZ" sz="2400" b="1" dirty="0" smtClean="0">
                <a:solidFill>
                  <a:schemeClr val="tx1"/>
                </a:solidFill>
              </a:rPr>
              <a:t> (zabývá se charakteristikou pohybu).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Dynamika</a:t>
            </a:r>
            <a:r>
              <a:rPr lang="cs-CZ" sz="2400" b="1" dirty="0" smtClean="0">
                <a:solidFill>
                  <a:schemeClr val="tx1"/>
                </a:solidFill>
              </a:rPr>
              <a:t> (řeší závislost mezi silovými účinky a pohyby hmotných útvarů).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Technická mechanika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18795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chemeClr val="tx1"/>
                </a:solidFill>
              </a:rPr>
              <a:t>2) Mechanika poddajných těles</a:t>
            </a:r>
          </a:p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rgbClr val="FF0000"/>
                </a:solidFill>
              </a:rPr>
              <a:t>Pevnost a pružnost</a:t>
            </a:r>
            <a:r>
              <a:rPr lang="cs-CZ" sz="2400" b="1" smtClean="0">
                <a:solidFill>
                  <a:schemeClr val="tx1"/>
                </a:solidFill>
              </a:rPr>
              <a:t>  (řeší pružnost a poddajnost těles).</a:t>
            </a:r>
          </a:p>
          <a:p>
            <a:pPr algn="just" eaLnBrk="1" hangingPunct="1">
              <a:buFontTx/>
              <a:buChar char="-"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chemeClr val="tx1"/>
                </a:solidFill>
              </a:rPr>
              <a:t>3) Mechanika tekutin a přenosu tepla</a:t>
            </a:r>
          </a:p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rgbClr val="FF0000"/>
                </a:solidFill>
              </a:rPr>
              <a:t>Hydromechanika </a:t>
            </a:r>
          </a:p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rgbClr val="FF0000"/>
                </a:solidFill>
              </a:rPr>
              <a:t>Termomechanika</a:t>
            </a:r>
            <a:r>
              <a:rPr lang="cs-CZ" sz="2400" b="1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FontTx/>
              <a:buChar char="-"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cs-CZ" sz="2400" b="1" smtClean="0">
                <a:solidFill>
                  <a:srgbClr val="0070C0"/>
                </a:solidFill>
              </a:rPr>
              <a:t>V technické mechanice se řeší pouze model skutečného stroje nebo zařízení !!</a:t>
            </a:r>
          </a:p>
          <a:p>
            <a:pPr algn="just" eaLnBrk="1" hangingPunct="1">
              <a:buFontTx/>
              <a:buChar char="-"/>
            </a:pPr>
            <a:endParaRPr lang="cs-CZ" sz="2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Technická mechanika - modely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Skutečnost: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Zjednodušený model: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S využitím modelů souvisí pojmy jako hmotný bod, ideálně tuhé těleso, ideální vazba apod.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700213"/>
            <a:ext cx="4176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Stroje a zařízení - Mechanika v praxi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Mostní konstrukce, spoje a převody apod.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005263"/>
            <a:ext cx="32321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05038"/>
            <a:ext cx="221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349500"/>
            <a:ext cx="51546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Stroje a zařízení - Mechanika v praxi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Hydraulické a pneumatické systémy – robotické linky, ale i ruční nářadí apod.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4784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36838"/>
            <a:ext cx="262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Stroje a zařízení - Mechanika v praxi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Tepelné stroje – parní stroj, spalovací motor, turbíny apod.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48768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v6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5038"/>
            <a:ext cx="269081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Stroje a zařízení - Mechanika v praxi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Výroba el. energie – jaderná elektrárna.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69691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4171950"/>
            <a:ext cx="4371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CÍLE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Seznámení studentů se základními stavebními prvky strojů a strojního zařízení.</a:t>
            </a: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6" name="Picture 5" descr="gallery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3455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5258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21468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ZÁKLADNÍ POZNATKY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Spoje</a:t>
            </a:r>
            <a:r>
              <a:rPr lang="cs-CZ" sz="2400" b="1" smtClean="0">
                <a:solidFill>
                  <a:schemeClr val="tx1"/>
                </a:solidFill>
              </a:rPr>
              <a:t> – jejich základní funkcí je „umožnit spojení“ částí výrobků a to často v kombinaci s pohyblivostí</a:t>
            </a:r>
            <a:r>
              <a:rPr lang="cs-CZ" sz="2400" b="1" smtClean="0"/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0070C0"/>
                </a:solidFill>
              </a:rPr>
              <a:t>Spoje mohou být pohyblivé a nepohyblivé.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Spoje mohou být: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a) rozebíratelné;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b) nerozebíratelné.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57563"/>
            <a:ext cx="53927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Přenos zatížení ve spoji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 přenosu sil ve spoji může docházet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přes stykovou plochu.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Pomocí tvarových prvků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565400"/>
            <a:ext cx="5759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97425"/>
            <a:ext cx="58340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Namáhání spojů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Základní případy jednoduchých namáhání.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73294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Šroubové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Šroubové spoje </a:t>
            </a:r>
            <a:r>
              <a:rPr lang="cs-CZ" sz="2400" b="1" smtClean="0"/>
              <a:t>jsou rozebíratelné spoje používané k spojení dvou a nebo více dílců v jeden celek. Šroubový spoj tvoří kromě spojovaných součástí </a:t>
            </a:r>
            <a:r>
              <a:rPr lang="cs-CZ" sz="2400" b="1" smtClean="0">
                <a:solidFill>
                  <a:srgbClr val="0070C0"/>
                </a:solidFill>
              </a:rPr>
              <a:t>šroub s maticí </a:t>
            </a:r>
            <a:r>
              <a:rPr lang="cs-CZ" sz="2400" b="1" smtClean="0"/>
              <a:t>a případně i podložka (nebo závlačka).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Nejčastěji se používají hlavy šroubů pro ruční utahování klíčem nebo šroubovákem. Hlavy šroubů: šestihranné (a), válcová (b), válcová s vnitřním šestihranem – imbus (c), zápustné (d).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4340" name="Obrázek 5" descr="skenovat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08275"/>
            <a:ext cx="38893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6" descr="skenovat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3273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Šroubové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0070C0"/>
                </a:solidFill>
              </a:rPr>
              <a:t>Matice</a:t>
            </a:r>
            <a:r>
              <a:rPr lang="cs-CZ" sz="2400" b="1" smtClean="0"/>
              <a:t> se nejčastěji používají šestihranné.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0070C0"/>
                </a:solidFill>
              </a:rPr>
              <a:t>Podložky</a:t>
            </a:r>
            <a:r>
              <a:rPr lang="cs-CZ" sz="2400" b="1" smtClean="0"/>
              <a:t> slouží k pojištění šroubu proti uvolňování (pružné nebo vějířové) nebo k rozložení tlaku na větší plochu.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Funkční částí šroubu je závit - nejčastěji metrický (používá se ale i závit lichoběžníkový, Whitworthův, trubkový, oblý apod.).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5364" name="Obrázek 3" descr="skenovat0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89363"/>
            <a:ext cx="63706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Šroubové spoje - teorie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Při vzájemném pohybu závitů šroubu a matice vzniká mezi nimi  - </a:t>
            </a:r>
            <a:r>
              <a:rPr lang="cs-CZ" sz="2400" b="1" smtClean="0">
                <a:solidFill>
                  <a:srgbClr val="FF0000"/>
                </a:solidFill>
              </a:rPr>
              <a:t>smykové tření </a:t>
            </a:r>
            <a:r>
              <a:rPr lang="cs-CZ" sz="2400" b="1" i="1" smtClean="0"/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349500"/>
            <a:ext cx="46863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17986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4533900"/>
            <a:ext cx="4752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Šroubové spoje - teorie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Aplikace nakloněné roviny</a:t>
            </a:r>
            <a:r>
              <a:rPr lang="cs-CZ" sz="2400" b="1" i="1" smtClean="0"/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/>
              <a:t>Fn – normálová síla, (reakce podložky na tíhovou sílu Fg)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/>
              <a:t>Ft – třecí síla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i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4057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1773238"/>
            <a:ext cx="41386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5805488"/>
            <a:ext cx="4826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šroubových spojů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Dřík šroubu může být zatížen – tahem, tlakem, smykem a krutem.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Při výpočtu šroubu je důležité znát i průběh zatížení, které může být: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statické;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dynamické.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Na výpočet šroubu má vliv také utahovací moment nebo předpětí šroubu.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924175"/>
            <a:ext cx="3311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Namáhání tahem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Namáhání tahem vzniká v důsledku působení síly v ose šroubu.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Výpočet šroubu</a:t>
            </a:r>
            <a:r>
              <a:rPr lang="cs-CZ" sz="2400" b="1" smtClean="0">
                <a:solidFill>
                  <a:schemeClr val="tx1"/>
                </a:solidFill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4043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60575"/>
            <a:ext cx="2174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73463"/>
            <a:ext cx="42529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1013"/>
            <a:ext cx="74263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Obsah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8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1. Úvod – technický systém, technická mechanika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2. Spoje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rozebíratelné spoje 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nerozebíratelné spoje.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3. Výpočtový aparát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4. Příklady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Namáhání smykem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Namáhání smykem vzniká pokud síla působí kolmo k ose šroubu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Výpočet šroubu</a:t>
            </a:r>
            <a:r>
              <a:rPr lang="cs-CZ" sz="2400" b="1" smtClean="0">
                <a:solidFill>
                  <a:schemeClr val="tx1"/>
                </a:solidFill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Šrouby (kromě šroubů lícovaných) by neměly být  využívány k přenosu smykového zatížení!!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36004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36838"/>
            <a:ext cx="1970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Kolíkové a čepové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/>
              <a:t>Kolíkový spoj slouží k přenášení sil mezi spojovanými součástmi, k vymezení a pojištění jejich polohy nebo vytvoření otočného spojení.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b="1" smtClean="0"/>
              <a:t>K vytvoření větších kloubových spojení dvou součástí se využívá čepů.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2708275"/>
            <a:ext cx="4200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708275"/>
            <a:ext cx="39798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kolíkových spojů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Výpočet kolíku (na smyk a otlačení)</a:t>
            </a: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63547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716338"/>
            <a:ext cx="18145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Spoj perem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Rozebíratelné spojení hřídele s nábojem pomocí pera je v praxi poměrně časté. Běžně se používají pera těsná méně často kotoučová (Woodruffova – obr. vlevo dole).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Spojení těsným perem  se využívá pro uložení ozubeného kola nebo řemenice na hřídeli, pro spojení kotouče spojky s hřídelem. 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3556" name="Obrázek 3" descr="skenovat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789363"/>
            <a:ext cx="6048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2949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64175"/>
            <a:ext cx="18557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těsného pera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Pera jsou namáhána na smyk a na otlačení.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4580" name="Obrázek 3" descr="skenovat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43138"/>
            <a:ext cx="792956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Svěrné a tlakové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Svěrné spoje </a:t>
            </a:r>
            <a:r>
              <a:rPr lang="cs-CZ" sz="2400" b="1" smtClean="0">
                <a:solidFill>
                  <a:schemeClr val="tx1"/>
                </a:solidFill>
              </a:rPr>
              <a:t>jsou spoje se silovým stykem. Používají se svěrné spoje šroubem s rozříznutým nábojem, šroubem s děleným nábojem nebo kuželem.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Tlakové spoje </a:t>
            </a:r>
            <a:r>
              <a:rPr lang="cs-CZ" sz="2400" b="1" smtClean="0">
                <a:solidFill>
                  <a:schemeClr val="tx1"/>
                </a:solidFill>
              </a:rPr>
              <a:t>jsou nerozebíratelné spoje se silovým stykem.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Podle způsobu výroby může vzniknout tlakový spoj: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u="sng" smtClean="0">
                <a:solidFill>
                  <a:schemeClr val="tx1"/>
                </a:solidFill>
              </a:rPr>
              <a:t>Lisováním za studena </a:t>
            </a:r>
            <a:r>
              <a:rPr lang="cs-CZ" sz="2400" b="1" smtClean="0">
                <a:solidFill>
                  <a:schemeClr val="tx1"/>
                </a:solidFill>
              </a:rPr>
              <a:t>– montáž se provádí např. pomocí hydraulického lisu.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u="sng" smtClean="0">
                <a:solidFill>
                  <a:schemeClr val="tx1"/>
                </a:solidFill>
              </a:rPr>
              <a:t>Smrštěním po ohřevu náboje </a:t>
            </a:r>
            <a:r>
              <a:rPr lang="cs-CZ" sz="2400" b="1" smtClean="0">
                <a:solidFill>
                  <a:schemeClr val="tx1"/>
                </a:solidFill>
              </a:rPr>
              <a:t>– způsob vhodný pro větší součásti, např. nákolky kol železničních vagónů.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u="sng" smtClean="0">
                <a:solidFill>
                  <a:schemeClr val="tx1"/>
                </a:solidFill>
              </a:rPr>
              <a:t>Roztažením po ochlazení hřídele </a:t>
            </a:r>
            <a:r>
              <a:rPr lang="cs-CZ" sz="2400" b="1" smtClean="0">
                <a:solidFill>
                  <a:schemeClr val="tx1"/>
                </a:solidFill>
              </a:rPr>
              <a:t>– po ochlazení hřídele v kapalném plynu.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Svarové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Svarové spoje patří mezi nerozebíratelné spoje používané pro spojování kovů a plastů.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Z hlediska provedení se používají nejčastěji svarové spoje zhotovené tavným nebo tlakovým svařováním.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Výhodou svarových spojů je vysoká produktivita, využití svařovacích automatů, vhodnost technologie k renovacím a opravám.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Nevýhodou svarových spojů je pnutí a deformace vlivem zahřátí při svařování. Nutná úprava stykových ploch (v některých případech). Nutnost kvalifikované obsluhy.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Svarové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Vhodnost ocelí ke svařování je dána obsahem uhlíku do 0,25%.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Pro oceli s obsahem nad 0,5 % C se svařování nedoporučuje.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složitějších svařenců (pokud je to možné) se provádí žíhání na odstranění vnitřního pnutí.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Svařence se obrábí na hotovo až po svaření.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Není vhodné hromadit svary v jednom místě.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Při konstrukci svařenců je nutné uvažovat přístupnost při svařování.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U svařenců je vhodné využívat vhodně umístěných výztuh.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Pokud to není nutné, měl by být svařenec navržen tak, aby se svar nemusel obrábět.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Svary koutové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Nejběžnější používané svary koutový, V-svar (I, X, U a další viz. ST).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2276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157788"/>
            <a:ext cx="180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5" descr="skenovat00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5038"/>
            <a:ext cx="30241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Obrázek 6" descr="skenovat00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913" y="2205038"/>
            <a:ext cx="21161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437063"/>
            <a:ext cx="22320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5229225"/>
            <a:ext cx="2197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koutových svarů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Namáhání smykem a krutem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9700" name="Obrázek 9" descr="skenovat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0279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Úvod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Technický výrobek </a:t>
            </a:r>
            <a:r>
              <a:rPr lang="cs-CZ" sz="2400" b="1" dirty="0" smtClean="0"/>
              <a:t>–technický objekt (stroj, nástroj, přístroj, ..).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Stroj</a:t>
            </a:r>
            <a:r>
              <a:rPr lang="cs-CZ" sz="2400" b="1" dirty="0" smtClean="0"/>
              <a:t> - technický výrobek složený z mechanismů, který nahrazuje fyzickou (případně částečně i duševní práci člověka.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Nástroj </a:t>
            </a:r>
            <a:r>
              <a:rPr lang="cs-CZ" sz="2400" b="1" dirty="0" smtClean="0"/>
              <a:t>– technický výrobek, který pouze ulehčuje práci člověka</a:t>
            </a:r>
            <a:r>
              <a:rPr lang="cs-CZ" sz="2400" b="1" dirty="0" smtClean="0"/>
              <a:t>.</a:t>
            </a:r>
          </a:p>
          <a:p>
            <a:pPr algn="just" eaLnBrk="1" hangingPunct="1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Technický systém (TS)/(technický objekt) </a:t>
            </a:r>
            <a:r>
              <a:rPr lang="cs-CZ" sz="2400" b="1" dirty="0" smtClean="0"/>
              <a:t>– technický výrobek i </a:t>
            </a:r>
            <a:r>
              <a:rPr lang="cs-CZ" sz="2400" b="1" dirty="0" err="1" smtClean="0"/>
              <a:t>nepřemistitelný</a:t>
            </a:r>
            <a:r>
              <a:rPr lang="cs-CZ" sz="2400" b="1" dirty="0" smtClean="0"/>
              <a:t> technický objekt (továrna, elektrárna, dopravní síť, budova..).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581525"/>
            <a:ext cx="285273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koutových svarů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Namáhání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smykem a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krutem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0724" name="Obrázek 4" descr="skenovat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38250"/>
            <a:ext cx="72358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Pájené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Pájené spoje jsou nerozebíratelné spoje vytvořené materiálovým stykem pomocí přídavného roztaveného kovu – pájky.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Pájení se používá zejména v elektrotechnice. Ve strojírenství např. pro pájení slinutých karbidů na řezný nástroj.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Pájené spoje mají mít co největší stykovou plochu.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Pro spoje s menší pevností se používají měkké pájky Sn-Pb (teplota tavení do 500°C), pro spoje s větší pevností tvrdé pájky mosazné, stříbrné (teplota tavení nad 500°C).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Výhodou pájení je možnost spojování nejrůznějších materiálů – kovů i keramiky.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Nevýhodou je menší pevnost spoje, kvalita spoje závisí na čistotě povrchu spojovaných součástí.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Pájených spojů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Pájené spoje mohou být namáhány tahem nebo smykem.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2772" name="Obrázek 4" descr="skenovat0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2205038"/>
            <a:ext cx="735488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Obrázek 3" descr="skenovat0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4965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Lepené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Lepené spoje jsou nerozebíratelné spoje vytvořené materiálovým stykem pomocí adheze (přilnavosti) lepidla.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Lepení je vhodné pro vytváření spojů kovových i nekovových materiálů, především tam, kde na spoj nepůsobí velké zatížení.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Výhodou lepených spojů je těsnost, možnost spojování odlišných materiálů.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Nevýhodou je nevhodnost spojů pro vyšší teploty a agresivní prostředí, případně stárnutí spoje.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Lepené spoje by stejně jako pájené měly mít co největší stykovou plochu.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Lepené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 lepení kovů se používají lepidla na bázi formaldehydových nebo epoxidových pryskyřic.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 lepení nekovových materiálů se používají lepidla na bázi syntetických kaučuků nebo disperzní a vodou ředitelná lepidla.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Pevnost spoje závisí i na úpravě povrchu lepeného materiálu!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302418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Výpočet Lepených spojů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Lepené spoje by měly být namáhány pouze na smyk!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35844" name="Obrázek 4" descr="skenovat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92338"/>
            <a:ext cx="640873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Nýtové spoje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Nýtové (nýtované) spoje jsou spoje tvořené pomocí spojovacího prvku nýtu.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Nýtování může být: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Přímé nýtování – vhodné pro spojování menších součástí. Vzniká roznýtováním konce jedné ze spojovaných součástí.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Nepřímé nýtování – používalo se dříve u velkých konstrukcí, dnes je nahrazováno svařováním a pájením. K nýtování se používá spojovacího prvku – nýtu.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Př.1 – Šroubový spoj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4" name="Obrázek 3" descr="str.19obr.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507209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19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3"/>
            <a:ext cx="9144000" cy="440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Stupně komplexnosti TS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288" y="1341438"/>
          <a:ext cx="8352926" cy="529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08"/>
                <a:gridCol w="1992312"/>
                <a:gridCol w="2131436"/>
                <a:gridCol w="1670585"/>
                <a:gridCol w="1670585"/>
              </a:tblGrid>
              <a:tr h="725585">
                <a:tc>
                  <a:txBody>
                    <a:bodyPr/>
                    <a:lstStyle/>
                    <a:p>
                      <a:r>
                        <a:rPr lang="cs-CZ" dirty="0" smtClean="0"/>
                        <a:t>Stupeň</a:t>
                      </a:r>
                    </a:p>
                    <a:p>
                      <a:r>
                        <a:rPr lang="cs-CZ" dirty="0" err="1" smtClean="0"/>
                        <a:t>komp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Technický systém (TS)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Oblast</a:t>
                      </a:r>
                      <a:endParaRPr lang="cs-CZ" dirty="0"/>
                    </a:p>
                  </a:txBody>
                  <a:tcPr/>
                </a:tc>
              </a:tr>
              <a:tr h="1347515">
                <a:tc>
                  <a:txBody>
                    <a:bodyPr/>
                    <a:lstStyle/>
                    <a:p>
                      <a:r>
                        <a:rPr lang="cs-CZ" dirty="0" smtClean="0"/>
                        <a:t>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Díl, součást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Element (struktury) bez montážních operací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Hřídel, šroub, pružina, podložka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Části a mechanismy strojů</a:t>
                      </a:r>
                    </a:p>
                    <a:p>
                      <a:r>
                        <a:rPr lang="cs-CZ" dirty="0" smtClean="0"/>
                        <a:t>(ČMS)</a:t>
                      </a:r>
                      <a:endParaRPr lang="cs-CZ" dirty="0"/>
                    </a:p>
                  </a:txBody>
                  <a:tcPr/>
                </a:tc>
              </a:tr>
              <a:tr h="1239269">
                <a:tc>
                  <a:txBody>
                    <a:bodyPr/>
                    <a:lstStyle/>
                    <a:p>
                      <a:r>
                        <a:rPr lang="cs-CZ" dirty="0" smtClean="0"/>
                        <a:t>II.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Stavební skupina, mechanismus, podskupina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Jednoduchý systém složený s dílů, který může vykonávat jednoduché f-</a:t>
                      </a:r>
                      <a:r>
                        <a:rPr lang="cs-CZ" dirty="0" err="1" smtClean="0"/>
                        <a:t>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Převodovka, hydraulický válec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47515">
                <a:tc>
                  <a:txBody>
                    <a:bodyPr/>
                    <a:lstStyle/>
                    <a:p>
                      <a:r>
                        <a:rPr lang="cs-CZ" dirty="0" smtClean="0"/>
                        <a:t>III.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Stroj, přístroj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Systém složený z dílců a podskupin vykonávající</a:t>
                      </a:r>
                      <a:r>
                        <a:rPr lang="cs-CZ" baseline="0" dirty="0" smtClean="0"/>
                        <a:t> určitou f-</a:t>
                      </a:r>
                      <a:r>
                        <a:rPr lang="cs-CZ" baseline="0" dirty="0" err="1" smtClean="0"/>
                        <a:t>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Automobil, soustruh, spalovací motor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Stroje a zařízení</a:t>
                      </a:r>
                    </a:p>
                    <a:p>
                      <a:r>
                        <a:rPr lang="cs-CZ" dirty="0" smtClean="0"/>
                        <a:t>(SAZ)</a:t>
                      </a:r>
                      <a:endParaRPr lang="cs-CZ" dirty="0"/>
                    </a:p>
                  </a:txBody>
                  <a:tcPr/>
                </a:tc>
              </a:tr>
              <a:tr h="420378">
                <a:tc>
                  <a:txBody>
                    <a:bodyPr/>
                    <a:lstStyle/>
                    <a:p>
                      <a:r>
                        <a:rPr lang="cs-CZ" dirty="0" smtClean="0"/>
                        <a:t>IV.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Zařízení, strojní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Komplexní 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Montážní linka, Elektrárna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Př.2 – Šroubový spoj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4" name="Obrázek 3" descr="str.21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9" y="1928802"/>
            <a:ext cx="9076531" cy="1643074"/>
          </a:xfrm>
          <a:prstGeom prst="rect">
            <a:avLst/>
          </a:prstGeom>
        </p:spPr>
      </p:pic>
      <p:pic>
        <p:nvPicPr>
          <p:cNvPr id="5" name="Obrázek 4" descr="str.22obr.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681774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Př.2 – Šroubový spoj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1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Př.2 – Šroubový spoj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7" name="Obrázek 6" descr="str.22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460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Lteratura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</a:t>
            </a:r>
            <a:r>
              <a:rPr lang="cs-CZ" sz="2400" dirty="0" smtClean="0"/>
              <a:t>1] </a:t>
            </a:r>
            <a:r>
              <a:rPr lang="cs-CZ" sz="2400" dirty="0" err="1" smtClean="0"/>
              <a:t>Hosnedl</a:t>
            </a:r>
            <a:r>
              <a:rPr lang="en-US" sz="2400" dirty="0" smtClean="0"/>
              <a:t>, </a:t>
            </a:r>
            <a:r>
              <a:rPr lang="cs-CZ" sz="2400" dirty="0" smtClean="0"/>
              <a:t>S., Krátký, J.</a:t>
            </a:r>
            <a:r>
              <a:rPr lang="en-US" sz="2400" dirty="0" smtClean="0"/>
              <a:t> </a:t>
            </a:r>
            <a:r>
              <a:rPr lang="cs-CZ" sz="2400" i="1" dirty="0" smtClean="0"/>
              <a:t>Příručka strojního inženýra 1</a:t>
            </a:r>
            <a:r>
              <a:rPr lang="en-US" sz="2400" dirty="0" smtClean="0"/>
              <a:t>, </a:t>
            </a:r>
            <a:r>
              <a:rPr lang="cs-CZ" sz="2400" dirty="0" err="1" smtClean="0"/>
              <a:t>Computer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r>
              <a:rPr lang="cs-CZ" sz="2400" dirty="0" smtClean="0"/>
              <a:t>, </a:t>
            </a:r>
            <a:r>
              <a:rPr lang="en-US" sz="2400" dirty="0" smtClean="0"/>
              <a:t>199</a:t>
            </a:r>
            <a:r>
              <a:rPr lang="cs-CZ" sz="2400" dirty="0" smtClean="0"/>
              <a:t>9, 313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Zelený, J. </a:t>
            </a:r>
            <a:r>
              <a:rPr lang="cs-CZ" sz="2400" i="1" dirty="0" smtClean="0"/>
              <a:t>Stavba strojů strojní součásti</a:t>
            </a:r>
            <a:r>
              <a:rPr lang="cs-CZ" sz="2400" dirty="0" smtClean="0"/>
              <a:t>. </a:t>
            </a:r>
            <a:r>
              <a:rPr lang="cs-CZ" sz="2400" dirty="0" err="1" smtClean="0"/>
              <a:t>Cpress</a:t>
            </a:r>
            <a:r>
              <a:rPr lang="cs-CZ" sz="2400" dirty="0" smtClean="0"/>
              <a:t>, 2007, 157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Stejskal, V. a kol. </a:t>
            </a:r>
            <a:r>
              <a:rPr lang="cs-CZ" sz="2400" i="1" dirty="0" smtClean="0"/>
              <a:t>Mechanika 1. Č</a:t>
            </a:r>
            <a:r>
              <a:rPr lang="cs-CZ" sz="2400" dirty="0" smtClean="0"/>
              <a:t>VUT, 1998, 163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[4]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http://www.338.vsb.cz/PDF/04HYDRO-</a:t>
            </a:r>
            <a:r>
              <a:rPr lang="cs-CZ" sz="2400" i="1" dirty="0" err="1" smtClean="0"/>
              <a:t>STROJE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pdf</a:t>
            </a:r>
            <a:r>
              <a:rPr lang="en-US" sz="2400" i="1" dirty="0" smtClean="0"/>
              <a:t>&gt;</a:t>
            </a: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[5]</a:t>
            </a:r>
            <a:r>
              <a:rPr lang="en-US" sz="2400" dirty="0" smtClean="0"/>
              <a:t>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</a:t>
            </a:r>
            <a:r>
              <a:rPr lang="cs-CZ" sz="2400" i="1" dirty="0" err="1" smtClean="0"/>
              <a:t>restauratorskadilna.cz</a:t>
            </a:r>
            <a:r>
              <a:rPr lang="cs-CZ" sz="2400" i="1" dirty="0" smtClean="0"/>
              <a:t>/fotoalbum.</a:t>
            </a:r>
            <a:r>
              <a:rPr lang="cs-CZ" sz="2400" i="1" dirty="0" err="1" smtClean="0"/>
              <a:t>php</a:t>
            </a:r>
            <a:r>
              <a:rPr lang="cs-CZ" sz="2400" i="1" dirty="0" smtClean="0"/>
              <a:t>?</a:t>
            </a:r>
            <a:r>
              <a:rPr lang="cs-CZ" sz="2400" i="1" dirty="0" err="1" smtClean="0"/>
              <a:t>adresar</a:t>
            </a:r>
            <a:r>
              <a:rPr lang="cs-CZ" sz="2400" i="1" dirty="0" smtClean="0"/>
              <a:t>=/opravy/projekty-konzultace/2010-</a:t>
            </a:r>
            <a:r>
              <a:rPr lang="cs-CZ" sz="2400" i="1" dirty="0" err="1" smtClean="0"/>
              <a:t>parni</a:t>
            </a:r>
            <a:r>
              <a:rPr lang="cs-CZ" sz="2400" i="1" dirty="0" smtClean="0"/>
              <a:t>_stroj_</a:t>
            </a:r>
            <a:r>
              <a:rPr lang="cs-CZ" sz="2400" i="1" dirty="0" err="1" smtClean="0"/>
              <a:t>Skoda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Techmania</a:t>
            </a:r>
            <a:r>
              <a:rPr lang="cs-CZ" sz="2400" i="1" dirty="0" smtClean="0"/>
              <a:t> </a:t>
            </a:r>
            <a:r>
              <a:rPr lang="en-US" sz="2400" i="1" dirty="0" smtClean="0"/>
              <a:t>&gt;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Transformační procesy v technických systémech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Účel: </a:t>
            </a:r>
            <a:r>
              <a:rPr lang="cs-CZ" sz="2400" b="1" smtClean="0"/>
              <a:t>Získání potřebných funkcí nebo účinků (mechanických).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Cíl:</a:t>
            </a:r>
            <a:r>
              <a:rPr lang="cs-CZ" sz="2400" b="1" smtClean="0"/>
              <a:t> Jednoznačná přeměna (na základě fyzikálních, chemických, či biologických zákonitostí) vstupních stavů na požadované fyzikální účinky.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755650" y="4292600"/>
            <a:ext cx="2232025" cy="1200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Vstupní stavy:</a:t>
            </a:r>
          </a:p>
          <a:p>
            <a:r>
              <a:rPr lang="cs-CZ"/>
              <a:t>Materiálu (M</a:t>
            </a:r>
            <a:r>
              <a:rPr lang="cs-CZ" baseline="-25000"/>
              <a:t>I</a:t>
            </a:r>
            <a:r>
              <a:rPr lang="cs-CZ"/>
              <a:t>)</a:t>
            </a:r>
          </a:p>
          <a:p>
            <a:r>
              <a:rPr lang="cs-CZ"/>
              <a:t>Energie (E</a:t>
            </a:r>
            <a:r>
              <a:rPr lang="cs-CZ" baseline="-25000"/>
              <a:t>I</a:t>
            </a:r>
            <a:r>
              <a:rPr lang="cs-CZ"/>
              <a:t>)</a:t>
            </a:r>
          </a:p>
          <a:p>
            <a:r>
              <a:rPr lang="cs-CZ"/>
              <a:t>Informací (I</a:t>
            </a:r>
            <a:r>
              <a:rPr lang="cs-CZ" baseline="-25000"/>
              <a:t>I</a:t>
            </a:r>
            <a:r>
              <a:rPr lang="cs-CZ"/>
              <a:t>)</a:t>
            </a:r>
          </a:p>
        </p:txBody>
      </p:sp>
      <p:sp>
        <p:nvSpPr>
          <p:cNvPr id="14341" name="TextovéPole 4"/>
          <p:cNvSpPr txBox="1">
            <a:spLocks noChangeArrowheads="1"/>
          </p:cNvSpPr>
          <p:nvPr/>
        </p:nvSpPr>
        <p:spPr bwMode="auto">
          <a:xfrm>
            <a:off x="6156325" y="4437063"/>
            <a:ext cx="2232025" cy="1200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Výstupní stavy:</a:t>
            </a:r>
          </a:p>
          <a:p>
            <a:r>
              <a:rPr lang="cs-CZ"/>
              <a:t>Materiálu (M</a:t>
            </a:r>
            <a:r>
              <a:rPr lang="cs-CZ" baseline="-25000"/>
              <a:t>o</a:t>
            </a:r>
            <a:r>
              <a:rPr lang="cs-CZ"/>
              <a:t>)</a:t>
            </a:r>
          </a:p>
          <a:p>
            <a:r>
              <a:rPr lang="cs-CZ"/>
              <a:t>Energie (E</a:t>
            </a:r>
            <a:r>
              <a:rPr lang="cs-CZ" baseline="-25000"/>
              <a:t>o</a:t>
            </a:r>
            <a:r>
              <a:rPr lang="cs-CZ"/>
              <a:t>)</a:t>
            </a:r>
          </a:p>
          <a:p>
            <a:r>
              <a:rPr lang="cs-CZ"/>
              <a:t>Informací (I</a:t>
            </a:r>
            <a:r>
              <a:rPr lang="cs-CZ" baseline="-25000"/>
              <a:t>o</a:t>
            </a:r>
            <a:r>
              <a:rPr lang="cs-CZ"/>
              <a:t>)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067175" y="4797425"/>
            <a:ext cx="979488" cy="484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3" name="TextovéPole 6"/>
          <p:cNvSpPr txBox="1">
            <a:spLocks noChangeArrowheads="1"/>
          </p:cNvSpPr>
          <p:nvPr/>
        </p:nvSpPr>
        <p:spPr bwMode="auto">
          <a:xfrm>
            <a:off x="3492500" y="2997200"/>
            <a:ext cx="2232025" cy="147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Požadované fyzikální účinky:</a:t>
            </a:r>
          </a:p>
          <a:p>
            <a:pPr>
              <a:buFontTx/>
              <a:buChar char="-"/>
            </a:pPr>
            <a:r>
              <a:rPr lang="cs-CZ"/>
              <a:t>spojit</a:t>
            </a:r>
          </a:p>
          <a:p>
            <a:pPr>
              <a:buFontTx/>
              <a:buChar char="-"/>
            </a:pPr>
            <a:r>
              <a:rPr lang="cs-CZ"/>
              <a:t>přenést</a:t>
            </a:r>
          </a:p>
          <a:p>
            <a:pPr>
              <a:buFontTx/>
              <a:buChar char="-"/>
            </a:pPr>
            <a:r>
              <a:rPr lang="cs-CZ"/>
              <a:t>přeměnit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Vlastnosti technických systémů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Základní vlastnost TS: </a:t>
            </a:r>
            <a:r>
              <a:rPr lang="cs-CZ" sz="2400" b="1" smtClean="0"/>
              <a:t>schopnost vykonávat požadované f-ce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Každý TS musí mít : </a:t>
            </a: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potřebné parametry (výkon, rychlost, směr pohybu, ..);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schopnost pracovat v provozním prostředí;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být dobře obsluhovatelný;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být jednoduše vyrobitelný;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mít spokojivý vzhled apod.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třídění vlastností TS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7412" name="Obrázek 3" descr="skenovat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125538"/>
            <a:ext cx="66278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navrhování TS z hlediska jejich vlastností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DESIGN FOR PROPERTIES – DFX  (ang. mezinárodní termín)</a:t>
            </a:r>
            <a:endParaRPr lang="cs-CZ" sz="24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Metodika: </a:t>
            </a: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stanovení požadovaných vlastností;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kontrola docílených vlastností.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cs-CZ" sz="2400" b="1" smtClean="0">
                <a:solidFill>
                  <a:srgbClr val="FF0000"/>
                </a:solidFill>
              </a:rPr>
              <a:t>Poznatky, jak: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únosnost závisí na ..;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spolehlivost závisí ..;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výrobní náklady závisí na ..;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smtClean="0">
                <a:solidFill>
                  <a:schemeClr val="tx1"/>
                </a:solidFill>
              </a:rPr>
              <a:t>bezpečnost závisí na ...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2874</TotalTime>
  <Words>1763</Words>
  <Application>Microsoft Office PowerPoint</Application>
  <PresentationFormat>Předvádění na obrazovce (4:3)</PresentationFormat>
  <Paragraphs>507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Franklin Gothic Medium</vt:lpstr>
      <vt:lpstr>Franklin Gothic Book</vt:lpstr>
      <vt:lpstr>Wingdings 2</vt:lpstr>
      <vt:lpstr>Calibri</vt:lpstr>
      <vt:lpstr>Wingdings</vt:lpstr>
      <vt:lpstr>Cesta</vt:lpstr>
      <vt:lpstr>Části strojů</vt:lpstr>
      <vt:lpstr>CÍLE PŘEDNÁŠKY</vt:lpstr>
      <vt:lpstr>Obsah PŘEDNÁŠKY</vt:lpstr>
      <vt:lpstr>Úvod</vt:lpstr>
      <vt:lpstr>Stupně komplexnosti TS</vt:lpstr>
      <vt:lpstr>Transformační procesy v technických systémech</vt:lpstr>
      <vt:lpstr>Vlastnosti technických systémů</vt:lpstr>
      <vt:lpstr>třídění vlastností TS</vt:lpstr>
      <vt:lpstr>navrhování TS z hlediska jejich vlastností</vt:lpstr>
      <vt:lpstr>Vnitřní struktura čs</vt:lpstr>
      <vt:lpstr>Vnitřní struktura ČS</vt:lpstr>
      <vt:lpstr>Fyzikální základy ČS</vt:lpstr>
      <vt:lpstr>Technická mechanika</vt:lpstr>
      <vt:lpstr>Technická mechanika</vt:lpstr>
      <vt:lpstr>Technická mechanika - modely</vt:lpstr>
      <vt:lpstr>Stroje a zařízení - Mechanika v praxi</vt:lpstr>
      <vt:lpstr>Stroje a zařízení - Mechanika v praxi</vt:lpstr>
      <vt:lpstr>Stroje a zařízení - Mechanika v praxi</vt:lpstr>
      <vt:lpstr>Stroje a zařízení - Mechanika v praxi</vt:lpstr>
      <vt:lpstr>Spoje</vt:lpstr>
      <vt:lpstr>ZÁKLADNÍ POZNATKY</vt:lpstr>
      <vt:lpstr>Přenos zatížení ve spoji</vt:lpstr>
      <vt:lpstr>Namáhání spojů</vt:lpstr>
      <vt:lpstr>Šroubové spoje</vt:lpstr>
      <vt:lpstr>Šroubové spoje</vt:lpstr>
      <vt:lpstr>Šroubové spoje - teorie</vt:lpstr>
      <vt:lpstr>Šroubové spoje - teorie</vt:lpstr>
      <vt:lpstr>Výpočet šroubových spojů</vt:lpstr>
      <vt:lpstr>Namáhání tahem</vt:lpstr>
      <vt:lpstr>Namáhání smykem</vt:lpstr>
      <vt:lpstr>Kolíkové a čepové spoje</vt:lpstr>
      <vt:lpstr>Výpočet kolíkových spojů</vt:lpstr>
      <vt:lpstr>Spoj perem</vt:lpstr>
      <vt:lpstr>Výpočet těsného pera</vt:lpstr>
      <vt:lpstr>Svěrné a tlakové spoje</vt:lpstr>
      <vt:lpstr>Svarové spoje</vt:lpstr>
      <vt:lpstr>Svarové spoje</vt:lpstr>
      <vt:lpstr>Svary koutové</vt:lpstr>
      <vt:lpstr>Výpočet koutových svarů</vt:lpstr>
      <vt:lpstr>Výpočet koutových svarů</vt:lpstr>
      <vt:lpstr>Pájené spoje</vt:lpstr>
      <vt:lpstr>Výpočet Pájených spojů</vt:lpstr>
      <vt:lpstr>Lepené spoje</vt:lpstr>
      <vt:lpstr>Lepené spoje</vt:lpstr>
      <vt:lpstr>Výpočet Lepených spojů</vt:lpstr>
      <vt:lpstr>Nýtové spoje</vt:lpstr>
      <vt:lpstr>Příklady</vt:lpstr>
      <vt:lpstr>Příklady</vt:lpstr>
      <vt:lpstr>Příklady</vt:lpstr>
      <vt:lpstr>Příklady</vt:lpstr>
      <vt:lpstr>Příklady</vt:lpstr>
      <vt:lpstr>Příklady</vt:lpstr>
      <vt:lpstr>Lteratura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Zdeněk</cp:lastModifiedBy>
  <cp:revision>188</cp:revision>
  <dcterms:created xsi:type="dcterms:W3CDTF">2009-09-11T07:09:27Z</dcterms:created>
  <dcterms:modified xsi:type="dcterms:W3CDTF">2013-04-05T18:52:00Z</dcterms:modified>
</cp:coreProperties>
</file>