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67" r:id="rId3"/>
    <p:sldId id="297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9" r:id="rId21"/>
    <p:sldId id="350" r:id="rId22"/>
    <p:sldId id="351" r:id="rId23"/>
    <p:sldId id="352" r:id="rId24"/>
    <p:sldId id="353" r:id="rId25"/>
    <p:sldId id="331" r:id="rId26"/>
    <p:sldId id="354" r:id="rId27"/>
    <p:sldId id="258" r:id="rId28"/>
  </p:sldIdLst>
  <p:sldSz cx="9144000" cy="6858000" type="screen4x3"/>
  <p:notesSz cx="6858000" cy="9144000"/>
  <p:custDataLst>
    <p:tags r:id="rId29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0AE3-DE10-4AD4-B2C3-47284FECFD9B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E3AE-7483-4BD4-90C2-22ED7692F2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A435-07AC-4710-B503-34FA04DF3D6C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B10-42DD-4E8E-9695-455B781855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5839-EB15-443B-9F5D-5C6056B65D4F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1806-BC15-43BA-87D9-1CEFCC07C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CAC5-B008-47C6-B8CE-EB9DF60CC01E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DAE7-2F00-416B-B419-2300F633C1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7CDB-18F8-472F-A3F7-BFC1A01A2195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5AF-81D8-497C-8000-E093B5E1E8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4393-E216-4C94-A773-96B92AC0311A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3FE6-A01B-4B64-8438-58336B96B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B585-25CC-4EAD-82F3-E5035611731E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BF75-CA69-455F-87E8-E4E897D1A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7DA4-19C8-4000-AB1F-8214A2A66609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5802-ADA0-4E93-972B-9F9EDF1CC8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C26-A84B-46B1-B47A-9F07B5C56EE8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B59-14E7-4EA5-BB85-DA54EFDB6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8205-16EF-4BC6-A5CD-3CB1D1AF6C7D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B129-7157-4A9B-BC59-E9F41DD4F5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A356-6172-4AFD-A2D1-D032B3DA5C6B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E797-7FCE-468D-AA92-C0584A5B0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FC6D4C-95E7-45DA-A4AB-C70244A6CB4A}" type="datetimeFigureOut">
              <a:rPr lang="cs-CZ"/>
              <a:pPr>
                <a:defRPr/>
              </a:pPr>
              <a:t>20.4.2013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853A77-9370-4A4D-B10C-10B5E9B0D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86" r:id="rId4"/>
    <p:sldLayoutId id="2147484092" r:id="rId5"/>
    <p:sldLayoutId id="2147484087" r:id="rId6"/>
    <p:sldLayoutId id="2147484093" r:id="rId7"/>
    <p:sldLayoutId id="2147484094" r:id="rId8"/>
    <p:sldLayoutId id="2147484095" r:id="rId9"/>
    <p:sldLayoutId id="2147484088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Části strojů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Strojní součásti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Otočná uložení – mazání ložisek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Účel mazání</a:t>
            </a:r>
            <a:r>
              <a:rPr lang="cs-CZ" sz="2400" b="1" smtClean="0"/>
              <a:t>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snížení tření a opotřebení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snížení hlučnosti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zvýšení korozivzdornosti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Druhy maziv: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tuhá maziva (grafit)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plastická maziva (vazelína, molyka)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Oba výše uvedené druhy maziv vhodné pro mazání obtížně dostupných míst.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kapalná maziva (minerální oleje)</a:t>
            </a:r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Otočná uložení – mazání ložisek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Základní charakteristikou olejů kinematická a dynamická viskozita. Platí, že viskozita klesá s rostoucí teplotou a roste s tlakem.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Součástí maziv mohou být aditiva (přísady) ke zlepšení: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odolnosti proti stárnutí (oxidaci)</a:t>
            </a:r>
          </a:p>
          <a:p>
            <a:pPr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odolnosti proti otěru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zlepšení antikorozních vlastností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 distribuci maziva se využívá mazacích soustav (průchozí nebo oběhové).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Valivá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Otočné uložení je zajištěno valivým třením pomocí valivých tělísek, která mají tvar koule, soudečku, kužele nebo jehly. Tyto valivá tělíska jsou součástí </a:t>
            </a:r>
            <a:r>
              <a:rPr lang="cs-CZ" sz="2400" b="1" smtClean="0">
                <a:solidFill>
                  <a:srgbClr val="FF0000"/>
                </a:solidFill>
              </a:rPr>
              <a:t>valivého ložiska</a:t>
            </a:r>
            <a:r>
              <a:rPr lang="cs-CZ" sz="2400" b="1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Radiální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kuličková, 			válečková, 		jehlová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Ložiska - jednořadá, víceřadá.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1079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860800"/>
            <a:ext cx="13160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860800"/>
            <a:ext cx="1016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933825"/>
            <a:ext cx="2540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Valivá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Axiální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kuličková				soudečková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Materiál ložisek - ocel tř. 14, Cr-oceli.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65400"/>
            <a:ext cx="1733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565400"/>
            <a:ext cx="23701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492375"/>
            <a:ext cx="1581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Provedení uložení s valivými ložisky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Typická provedení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1508" name="Obrázek 6" descr="skenovat00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1439863"/>
            <a:ext cx="6281737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Valivá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Užitné vlastnosti 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zachycování radiálních a axiálních sil, podle druhu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nejsou vhodná pro zachycování rázů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vysoká účinnost ložiska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jednoduchá výměna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malé nároky na údržbu (mazání)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výroba uložení: nároky na přesnost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ložiska normalizována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Použití ložisek: stroje a zařízení, dopravní technika.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08275"/>
            <a:ext cx="31892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ložiska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Kluzné uložení využívá vrstvy maziva (případně suchého tření) mezi kluznými plochami při jejich vzájemném pohybu. 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Pro kluzné otočné kluzné uložení se používají kluzná ložiska.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Normalizovaná pouzdra a pánve: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kovová pouzdra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bimetalická pouzdra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3556" name="Obrázek 3" descr="skenovat00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860800"/>
            <a:ext cx="54006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Provedení kluzného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Kluzná ložiska je třeba mazat.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Typické provedení kluzného uložení s dělenou pánví.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4580" name="Obrázek 4" descr="skenovat0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51100"/>
            <a:ext cx="54006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Ložiskové materiály: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slitiny Pb-Sn (kompozice)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slitiny Cu a Sn, Pb (bronzi)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slitiny Al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ocel, litina, kovy zhotovené práškovou metalurgií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plasty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Vlastnosti ložiskových materiálů: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= odolnost proti zadírání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= únavová pevnost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= otěruvzdornost, tvrdost, korozivzdornost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Kluzná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Užitné vlastnosti: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vhodné k zachycování radiálních i axiálních sil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vhodné i pro dynamické (rázové) zatěžování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klidný a tichý chod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dobré rozložení sil (široké pánve)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jednoduchá demontáž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vyšší nároky na kvalitu mazání (čistotu oleje)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vyšší náklady na provoz a údržbu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141663"/>
            <a:ext cx="14843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157788"/>
            <a:ext cx="1724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CÍLE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Seznámení studentů se základními stavebními prvky strojů a strojního zařízení – hřídele, uložení a spojky.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6" name="Picture 5" descr="gallery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34559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35258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Hřídelové spojky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Hřídelové spojky jsou strojní součásti, jejichž funkcí je umožnit přenos kroutícího momentu z hnací hřídele na hřídel hnanou.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Podle principu a přenosu Mk se spojky dělí na: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1) Mechanické spojky – pevné (např. kotoučové), pružné, ovládané hydraulicky, pneumaticky (zubové, třecí, ..).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2) Hydraulické spojky – s hydraulickým řízením.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3) Elektrické spojky – synchronní nebo asynchronní.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4) Magnetické spojky.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Spojky pojistné </a:t>
            </a:r>
            <a:r>
              <a:rPr lang="cs-CZ" sz="2400" b="1" smtClean="0">
                <a:solidFill>
                  <a:schemeClr val="tx1"/>
                </a:solidFill>
              </a:rPr>
              <a:t>– zvláštní varianty předchozích spojek, schopné přerušit Mk při překročení povolené hodnoty.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spojky pevné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Spojka trubková s kolíky – konstrukčně jednoduchá pevná spojka.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9700" name="Obrázek 3" descr="skenovat00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75279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spojky pevné a pružné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Kotoučová spojka –jednoduchá spojka tvořená přírubami (obr. vlevo), varianta pružné kotoučové spojky (obr. vpravo).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0724" name="Obrázek 4" descr="skenovat00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781300"/>
            <a:ext cx="34321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4152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spojky pojistné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Pojistné spojky: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 rozrušitelnými prvky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vysmekávací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prokluzovací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Spojka s rozrušitelnými prvky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funkce na principu střižného kolíku (pera)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Překročením Mk dojde k přestřižení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kolíku. K novému sepnutí je třeba 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kolík nahradit!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1748" name="Obrázek 5" descr="skenovat00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68413"/>
            <a:ext cx="4086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spojky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Spojky volnoběžné – na principu třecích prvků umožňujících přenos kroutícího momentu pouze v jednom smyslu otáčení.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Spojky v nejrůznějších strojích, automobilech a motocyklech (lamelová spojka),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357563"/>
            <a:ext cx="3744912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Př.1 – Hřídel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102obr.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142984"/>
            <a:ext cx="3714776" cy="565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6" name="Obrázek 5" descr="str.103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071678"/>
            <a:ext cx="899496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200000"/>
                  </a:schemeClr>
                </a:solidFill>
              </a:rPr>
              <a:t>Lteratura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785813" y="1285875"/>
            <a:ext cx="8072437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[1] </a:t>
            </a:r>
            <a:r>
              <a:rPr lang="cs-CZ" sz="2400" dirty="0" err="1" smtClean="0"/>
              <a:t>Hosnedl</a:t>
            </a:r>
            <a:r>
              <a:rPr lang="en-US" sz="2400" dirty="0" smtClean="0"/>
              <a:t>, </a:t>
            </a:r>
            <a:r>
              <a:rPr lang="cs-CZ" sz="2400" dirty="0" smtClean="0"/>
              <a:t>S., Krátký, J.</a:t>
            </a:r>
            <a:r>
              <a:rPr lang="en-US" sz="2400" dirty="0" smtClean="0"/>
              <a:t> </a:t>
            </a:r>
            <a:r>
              <a:rPr lang="cs-CZ" sz="2400" i="1" dirty="0" smtClean="0"/>
              <a:t>Příručka strojního inženýra 1</a:t>
            </a:r>
            <a:r>
              <a:rPr lang="en-US" sz="2400" dirty="0" smtClean="0"/>
              <a:t>, </a:t>
            </a:r>
            <a:r>
              <a:rPr lang="cs-CZ" sz="2400" dirty="0" err="1" smtClean="0"/>
              <a:t>Computer</a:t>
            </a:r>
            <a:r>
              <a:rPr lang="cs-CZ" sz="2400" dirty="0" smtClean="0"/>
              <a:t> </a:t>
            </a:r>
            <a:r>
              <a:rPr lang="cs-CZ" sz="2400" dirty="0" err="1" smtClean="0"/>
              <a:t>press</a:t>
            </a:r>
            <a:r>
              <a:rPr lang="cs-CZ" sz="2400" dirty="0" smtClean="0"/>
              <a:t>, </a:t>
            </a:r>
            <a:r>
              <a:rPr lang="en-US" sz="2400" dirty="0" smtClean="0"/>
              <a:t>199</a:t>
            </a:r>
            <a:r>
              <a:rPr lang="cs-CZ" sz="2400" dirty="0" smtClean="0"/>
              <a:t>9, 313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[2] Zelený, J. </a:t>
            </a:r>
            <a:r>
              <a:rPr lang="cs-CZ" sz="2400" i="1" dirty="0" smtClean="0"/>
              <a:t>Stavba strojů strojní součásti</a:t>
            </a:r>
            <a:r>
              <a:rPr lang="cs-CZ" sz="2400" dirty="0" smtClean="0"/>
              <a:t>. </a:t>
            </a:r>
            <a:r>
              <a:rPr lang="cs-CZ" sz="2400" dirty="0" err="1" smtClean="0"/>
              <a:t>Cpress</a:t>
            </a:r>
            <a:r>
              <a:rPr lang="cs-CZ" sz="2400" dirty="0" smtClean="0"/>
              <a:t>, 2007, 157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[3] Stejskal, V. a kol. </a:t>
            </a:r>
            <a:r>
              <a:rPr lang="cs-CZ" sz="2400" i="1" dirty="0" smtClean="0"/>
              <a:t>Mechanika 1. Č</a:t>
            </a:r>
            <a:r>
              <a:rPr lang="cs-CZ" sz="2400" dirty="0" smtClean="0"/>
              <a:t>VUT, 1998, 163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[4]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http://www.338.vsb.cz/PDF/04HYDRO-</a:t>
            </a:r>
            <a:r>
              <a:rPr lang="cs-CZ" sz="2400" i="1" dirty="0" err="1" smtClean="0"/>
              <a:t>STROJE</a:t>
            </a:r>
            <a:r>
              <a:rPr lang="cs-CZ" sz="2400" i="1" dirty="0" smtClean="0"/>
              <a:t>.</a:t>
            </a:r>
            <a:r>
              <a:rPr lang="cs-CZ" sz="2400" i="1" dirty="0" err="1" smtClean="0"/>
              <a:t>pdf</a:t>
            </a:r>
            <a:r>
              <a:rPr lang="en-US" sz="2400" i="1" dirty="0" smtClean="0"/>
              <a:t>&gt;</a:t>
            </a: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[5]</a:t>
            </a:r>
            <a:r>
              <a:rPr lang="en-US" sz="2400" dirty="0" smtClean="0"/>
              <a:t>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</a:t>
            </a:r>
            <a:r>
              <a:rPr lang="cs-CZ" sz="2400" i="1" dirty="0" err="1" smtClean="0"/>
              <a:t>restauratorskadilna.cz</a:t>
            </a:r>
            <a:r>
              <a:rPr lang="cs-CZ" sz="2400" i="1" dirty="0" smtClean="0"/>
              <a:t>/fotoalbum.</a:t>
            </a:r>
            <a:r>
              <a:rPr lang="cs-CZ" sz="2400" i="1" dirty="0" err="1" smtClean="0"/>
              <a:t>php</a:t>
            </a:r>
            <a:r>
              <a:rPr lang="cs-CZ" sz="2400" i="1" dirty="0" smtClean="0"/>
              <a:t>?</a:t>
            </a:r>
            <a:r>
              <a:rPr lang="cs-CZ" sz="2400" i="1" dirty="0" err="1" smtClean="0"/>
              <a:t>adresar</a:t>
            </a:r>
            <a:r>
              <a:rPr lang="cs-CZ" sz="2400" i="1" dirty="0" smtClean="0"/>
              <a:t>=/opravy/projekty-konzultace/2010-</a:t>
            </a:r>
            <a:r>
              <a:rPr lang="cs-CZ" sz="2400" i="1" dirty="0" err="1" smtClean="0"/>
              <a:t>parni</a:t>
            </a:r>
            <a:r>
              <a:rPr lang="cs-CZ" sz="2400" i="1" dirty="0" smtClean="0"/>
              <a:t>_stroj_</a:t>
            </a:r>
            <a:r>
              <a:rPr lang="cs-CZ" sz="2400" i="1" dirty="0" err="1" smtClean="0"/>
              <a:t>Skoda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Techmania</a:t>
            </a:r>
            <a:r>
              <a:rPr lang="cs-CZ" sz="2400" i="1" dirty="0" smtClean="0"/>
              <a:t> </a:t>
            </a:r>
            <a:r>
              <a:rPr lang="en-US" sz="2400" i="1" dirty="0" smtClean="0"/>
              <a:t>&gt;</a:t>
            </a:r>
            <a:endParaRPr lang="cs-CZ" sz="2400" dirty="0" smtClean="0"/>
          </a:p>
          <a:p>
            <a:pPr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Obsah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8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1. Strojní součásti.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2. Hřídele a čepy.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nosné;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hybné.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3. Uložení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kluzná;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-valivá.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4. Spojky</a:t>
            </a:r>
          </a:p>
          <a:p>
            <a:pPr algn="just" eaLnBrk="1" hangingPunct="1">
              <a:buNone/>
            </a:pPr>
            <a:r>
              <a:rPr lang="cs-CZ" sz="2400" b="1" dirty="0" smtClean="0"/>
              <a:t>5. Příklady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CHARAKTERISTIKA HŘÍDELŮ A ČEPŮ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Podle funkce a použití jsou hřídele: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</a:t>
            </a:r>
            <a:r>
              <a:rPr lang="cs-CZ" sz="2400" b="1" smtClean="0">
                <a:solidFill>
                  <a:srgbClr val="FF0000"/>
                </a:solidFill>
              </a:rPr>
              <a:t>nosné</a:t>
            </a:r>
            <a:r>
              <a:rPr lang="cs-CZ" sz="2400" b="1" smtClean="0">
                <a:solidFill>
                  <a:schemeClr val="tx1"/>
                </a:solidFill>
              </a:rPr>
              <a:t>, které jsou uloženy nepohyblivě v rámu stroje (nepřenáší kroutící moment).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- </a:t>
            </a:r>
            <a:r>
              <a:rPr lang="cs-CZ" sz="2400" b="1" smtClean="0">
                <a:solidFill>
                  <a:srgbClr val="FF0000"/>
                </a:solidFill>
              </a:rPr>
              <a:t>hybné</a:t>
            </a:r>
            <a:r>
              <a:rPr lang="cs-CZ" sz="2400" b="1" smtClean="0"/>
              <a:t>, které jsou vždy otočné a slouží k přenosu otáčivého pohybu (přenáší kroutící moment).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b="1" smtClean="0"/>
              <a:t>Při návrhu hřídele je třeba přihlížet k normalizaci (pera, ložiska,..)</a:t>
            </a:r>
          </a:p>
        </p:txBody>
      </p:sp>
      <p:pic>
        <p:nvPicPr>
          <p:cNvPr id="11268" name="Obrázek 3" descr="skenovat00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3463"/>
            <a:ext cx="77771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Nosné hřídele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 nosných hřídelů jsou konce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pevně ukotveny, nedochází k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otáčení hřídele – viz. např. kladka.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 náprav se uvažuje hřídel jako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nosník s převislými konci. 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2292" name="Obrázek 3" descr="skenovat00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41425"/>
            <a:ext cx="40179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Nosné hřídele - výpočet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Při výpočtu se bere hřídel jako nosník na dvou podporách.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Nosný hřídel je namáhán na ohyb a otlačení.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3316" name="Obrázek 4" descr="skenovat00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244792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5" descr="skenovat00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08275"/>
            <a:ext cx="2447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Hybné hřídele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Základní případy jednoduchých namáhání.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4340" name="Obrázek 3" descr="skenovat00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33600"/>
            <a:ext cx="716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Hybné hřídele - výpočet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Hybné hřídele mohou být namáhány na krut a ohyb.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5364" name="Obrázek 6" descr="skenovat00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060575"/>
            <a:ext cx="8059737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Otočná uložení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Otočné uložení </a:t>
            </a:r>
            <a:r>
              <a:rPr lang="cs-CZ" sz="2400" b="1" smtClean="0"/>
              <a:t>je takové sestavení strojních částí, které umožňuje vymezit jejich vzájemnou polohu a zajistit jejich vzájemný otáčivý pohyb.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Podle schopnosti zachycovat síly mohou být uložení: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radiální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axiální.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Nejběžnějším způsobem uložení ve strojích a zařízeních bývá uložení s ložiskem.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Uložení může být: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valivé (s valivými ložisky)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kluzné (s kluznými ložisky).</a:t>
            </a:r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Části strojů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ÍLE PŘEDNÁŠKY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Obsah PŘEDNÁŠKY&amp;quot;&quot;/&gt;&lt;property id=&quot;20307&quot; value=&quot;297&quot;/&gt;&lt;/object&gt;&lt;object type=&quot;3&quot; unique_id=&quot;10007&quot;&gt;&lt;property id=&quot;20148&quot; value=&quot;5&quot;/&gt;&lt;property id=&quot;20300&quot; value=&quot;Slide 4 - &amp;quot;CHARAKTERISTIKA HŘÍDELŮ A ČEPŮ&amp;quot;&quot;/&gt;&lt;property id=&quot;20307&quot; value=&quot;332&quot;/&gt;&lt;/object&gt;&lt;object type=&quot;3&quot; unique_id=&quot;10008&quot;&gt;&lt;property id=&quot;20148&quot; value=&quot;5&quot;/&gt;&lt;property id=&quot;20300&quot; value=&quot;Slide 5 - &amp;quot;Nosné hřídele&amp;quot;&quot;/&gt;&lt;property id=&quot;20307&quot; value=&quot;333&quot;/&gt;&lt;/object&gt;&lt;object type=&quot;3&quot; unique_id=&quot;10009&quot;&gt;&lt;property id=&quot;20148&quot; value=&quot;5&quot;/&gt;&lt;property id=&quot;20300&quot; value=&quot;Slide 6 - &amp;quot;Nosné hřídele - výpočet&amp;quot;&quot;/&gt;&lt;property id=&quot;20307&quot; value=&quot;334&quot;/&gt;&lt;/object&gt;&lt;object type=&quot;3&quot; unique_id=&quot;10010&quot;&gt;&lt;property id=&quot;20148&quot; value=&quot;5&quot;/&gt;&lt;property id=&quot;20300&quot; value=&quot;Slide 7 - &amp;quot;Hybné hřídele&amp;quot;&quot;/&gt;&lt;property id=&quot;20307&quot; value=&quot;335&quot;/&gt;&lt;/object&gt;&lt;object type=&quot;3&quot; unique_id=&quot;10011&quot;&gt;&lt;property id=&quot;20148&quot; value=&quot;5&quot;/&gt;&lt;property id=&quot;20300&quot; value=&quot;Slide 8 - &amp;quot;Hybné hřídele - výpočet&amp;quot;&quot;/&gt;&lt;property id=&quot;20307&quot; value=&quot;336&quot;/&gt;&lt;/object&gt;&lt;object type=&quot;3&quot; unique_id=&quot;10012&quot;&gt;&lt;property id=&quot;20148&quot; value=&quot;5&quot;/&gt;&lt;property id=&quot;20300&quot; value=&quot;Slide 9 - &amp;quot;Otočná uložení&amp;quot;&quot;/&gt;&lt;property id=&quot;20307&quot; value=&quot;337&quot;/&gt;&lt;/object&gt;&lt;object type=&quot;3&quot; unique_id=&quot;10013&quot;&gt;&lt;property id=&quot;20148&quot; value=&quot;5&quot;/&gt;&lt;property id=&quot;20300&quot; value=&quot;Slide 10 - &amp;quot;Otočná uložení – mazání ložisek&amp;quot;&quot;/&gt;&lt;property id=&quot;20307&quot; value=&quot;338&quot;/&gt;&lt;/object&gt;&lt;object type=&quot;3&quot; unique_id=&quot;10014&quot;&gt;&lt;property id=&quot;20148&quot; value=&quot;5&quot;/&gt;&lt;property id=&quot;20300&quot; value=&quot;Slide 11 - &amp;quot;Otočná uložení – mazání ložisek&amp;quot;&quot;/&gt;&lt;property id=&quot;20307&quot; value=&quot;339&quot;/&gt;&lt;/object&gt;&lt;object type=&quot;3&quot; unique_id=&quot;10015&quot;&gt;&lt;property id=&quot;20148&quot; value=&quot;5&quot;/&gt;&lt;property id=&quot;20300&quot; value=&quot;Slide 12 - &amp;quot;Valivá ložiska&amp;quot;&quot;/&gt;&lt;property id=&quot;20307&quot; value=&quot;340&quot;/&gt;&lt;/object&gt;&lt;object type=&quot;3&quot; unique_id=&quot;10016&quot;&gt;&lt;property id=&quot;20148&quot; value=&quot;5&quot;/&gt;&lt;property id=&quot;20300&quot; value=&quot;Slide 13 - &amp;quot;Valivá ložiska&amp;quot;&quot;/&gt;&lt;property id=&quot;20307&quot; value=&quot;341&quot;/&gt;&lt;/object&gt;&lt;object type=&quot;3&quot; unique_id=&quot;10017&quot;&gt;&lt;property id=&quot;20148&quot; value=&quot;5&quot;/&gt;&lt;property id=&quot;20300&quot; value=&quot;Slide 14 - &amp;quot;Provedení uložení s valivými ložisky&amp;quot;&quot;/&gt;&lt;property id=&quot;20307&quot; value=&quot;342&quot;/&gt;&lt;/object&gt;&lt;object type=&quot;3&quot; unique_id=&quot;10018&quot;&gt;&lt;property id=&quot;20148&quot; value=&quot;5&quot;/&gt;&lt;property id=&quot;20300&quot; value=&quot;Slide 15 - &amp;quot;Valivá ložiska&amp;quot;&quot;/&gt;&lt;property id=&quot;20307&quot; value=&quot;343&quot;/&gt;&lt;/object&gt;&lt;object type=&quot;3&quot; unique_id=&quot;10019&quot;&gt;&lt;property id=&quot;20148&quot; value=&quot;5&quot;/&gt;&lt;property id=&quot;20300&quot; value=&quot;Slide 16 - &amp;quot;Kluzná ložiska&amp;quot;&quot;/&gt;&lt;property id=&quot;20307&quot; value=&quot;344&quot;/&gt;&lt;/object&gt;&lt;object type=&quot;3&quot; unique_id=&quot;10020&quot;&gt;&lt;property id=&quot;20148&quot; value=&quot;5&quot;/&gt;&lt;property id=&quot;20300&quot; value=&quot;Slide 17 - &amp;quot;Provedení kluzného uložení&amp;quot;&quot;/&gt;&lt;property id=&quot;20307&quot; value=&quot;345&quot;/&gt;&lt;/object&gt;&lt;object type=&quot;3&quot; unique_id=&quot;10021&quot;&gt;&lt;property id=&quot;20148&quot; value=&quot;5&quot;/&gt;&lt;property id=&quot;20300&quot; value=&quot;Slide 18 - &amp;quot;Kluzná uložení&amp;quot;&quot;/&gt;&lt;property id=&quot;20307&quot; value=&quot;346&quot;/&gt;&lt;/object&gt;&lt;object type=&quot;3&quot; unique_id=&quot;10022&quot;&gt;&lt;property id=&quot;20148&quot; value=&quot;5&quot;/&gt;&lt;property id=&quot;20300&quot; value=&quot;Slide 19 - &amp;quot;Kluzná uložení&amp;quot;&quot;/&gt;&lt;property id=&quot;20307&quot; value=&quot;347&quot;/&gt;&lt;/object&gt;&lt;object type=&quot;3&quot; unique_id=&quot;10023&quot;&gt;&lt;property id=&quot;20148&quot; value=&quot;5&quot;/&gt;&lt;property id=&quot;20300&quot; value=&quot;Slide 20 - &amp;quot;Hřídelové spojky&amp;quot;&quot;/&gt;&lt;property id=&quot;20307&quot; value=&quot;349&quot;/&gt;&lt;/object&gt;&lt;object type=&quot;3&quot; unique_id=&quot;10024&quot;&gt;&lt;property id=&quot;20148&quot; value=&quot;5&quot;/&gt;&lt;property id=&quot;20300&quot; value=&quot;Slide 21 - &amp;quot;mechanické spojky pevné&amp;quot;&quot;/&gt;&lt;property id=&quot;20307&quot; value=&quot;350&quot;/&gt;&lt;/object&gt;&lt;object type=&quot;3&quot; unique_id=&quot;10025&quot;&gt;&lt;property id=&quot;20148&quot; value=&quot;5&quot;/&gt;&lt;property id=&quot;20300&quot; value=&quot;Slide 22 - &amp;quot;mechanické spojky pevné a pružné&amp;quot;&quot;/&gt;&lt;property id=&quot;20307&quot; value=&quot;351&quot;/&gt;&lt;/object&gt;&lt;object type=&quot;3&quot; unique_id=&quot;10026&quot;&gt;&lt;property id=&quot;20148&quot; value=&quot;5&quot;/&gt;&lt;property id=&quot;20300&quot; value=&quot;Slide 23 - &amp;quot;mechanické spojky pojistné&amp;quot;&quot;/&gt;&lt;property id=&quot;20307&quot; value=&quot;352&quot;/&gt;&lt;/object&gt;&lt;object type=&quot;3&quot; unique_id=&quot;10027&quot;&gt;&lt;property id=&quot;20148&quot; value=&quot;5&quot;/&gt;&lt;property id=&quot;20300&quot; value=&quot;Slide 24 - &amp;quot;spojky&amp;quot;&quot;/&gt;&lt;property id=&quot;20307&quot; value=&quot;353&quot;/&gt;&lt;/object&gt;&lt;object type=&quot;3&quot; unique_id=&quot;10028&quot;&gt;&lt;property id=&quot;20148&quot; value=&quot;5&quot;/&gt;&lt;property id=&quot;20300&quot; value=&quot;Slide 25 - &amp;quot;Příklady&amp;quot;&quot;/&gt;&lt;property id=&quot;20307&quot; value=&quot;331&quot;/&gt;&lt;/object&gt;&lt;object type=&quot;3&quot; unique_id=&quot;10029&quot;&gt;&lt;property id=&quot;20148&quot; value=&quot;5&quot;/&gt;&lt;property id=&quot;20300&quot; value=&quot;Slide 26 - &amp;quot;Příklady&amp;quot;&quot;/&gt;&lt;property id=&quot;20307&quot; value=&quot;354&quot;/&gt;&lt;/object&gt;&lt;object type=&quot;3&quot; unique_id=&quot;10030&quot;&gt;&lt;property id=&quot;20148&quot; value=&quot;5&quot;/&gt;&lt;property id=&quot;20300&quot; value=&quot;Slide 27 - &amp;quot;Lteratura&amp;quot;&quot;/&gt;&lt;property id=&quot;20307&quot; value=&quot;25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pně šed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2884</TotalTime>
  <Words>941</Words>
  <Application>Microsoft Office PowerPoint</Application>
  <PresentationFormat>Předvádění na obrazovce (4:3)</PresentationFormat>
  <Paragraphs>327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Cesta</vt:lpstr>
      <vt:lpstr>Části strojů</vt:lpstr>
      <vt:lpstr>CÍLE PŘEDNÁŠKY</vt:lpstr>
      <vt:lpstr>Obsah PŘEDNÁŠKY</vt:lpstr>
      <vt:lpstr>CHARAKTERISTIKA HŘÍDELŮ A ČEPŮ</vt:lpstr>
      <vt:lpstr>Nosné hřídele</vt:lpstr>
      <vt:lpstr>Nosné hřídele - výpočet</vt:lpstr>
      <vt:lpstr>Hybné hřídele</vt:lpstr>
      <vt:lpstr>Hybné hřídele - výpočet</vt:lpstr>
      <vt:lpstr>Otočná uložení</vt:lpstr>
      <vt:lpstr>Otočná uložení – mazání ložisek</vt:lpstr>
      <vt:lpstr>Otočná uložení – mazání ložisek</vt:lpstr>
      <vt:lpstr>Valivá ložiska</vt:lpstr>
      <vt:lpstr>Valivá ložiska</vt:lpstr>
      <vt:lpstr>Provedení uložení s valivými ložisky</vt:lpstr>
      <vt:lpstr>Valivá ložiska</vt:lpstr>
      <vt:lpstr>Kluzná ložiska</vt:lpstr>
      <vt:lpstr>Provedení kluzného uložení</vt:lpstr>
      <vt:lpstr>Kluzná uložení</vt:lpstr>
      <vt:lpstr>Kluzná uložení</vt:lpstr>
      <vt:lpstr>Hřídelové spojky</vt:lpstr>
      <vt:lpstr>mechanické spojky pevné</vt:lpstr>
      <vt:lpstr>mechanické spojky pevné a pružné</vt:lpstr>
      <vt:lpstr>mechanické spojky pojistné</vt:lpstr>
      <vt:lpstr>spojky</vt:lpstr>
      <vt:lpstr>Příklady</vt:lpstr>
      <vt:lpstr>Příklady</vt:lpstr>
      <vt:lpstr>Lteratura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v národním hospodářství</dc:title>
  <dc:creator>admin</dc:creator>
  <cp:lastModifiedBy>Zdenek</cp:lastModifiedBy>
  <cp:revision>192</cp:revision>
  <dcterms:created xsi:type="dcterms:W3CDTF">2009-09-11T07:09:27Z</dcterms:created>
  <dcterms:modified xsi:type="dcterms:W3CDTF">2013-04-20T13:53:37Z</dcterms:modified>
</cp:coreProperties>
</file>