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2" r:id="rId1"/>
  </p:sldMasterIdLst>
  <p:sldIdLst>
    <p:sldId id="256" r:id="rId2"/>
    <p:sldId id="267" r:id="rId3"/>
    <p:sldId id="297" r:id="rId4"/>
    <p:sldId id="331" r:id="rId5"/>
    <p:sldId id="352" r:id="rId6"/>
    <p:sldId id="353" r:id="rId7"/>
    <p:sldId id="351" r:id="rId8"/>
    <p:sldId id="354" r:id="rId9"/>
    <p:sldId id="355" r:id="rId10"/>
    <p:sldId id="356" r:id="rId11"/>
    <p:sldId id="357" r:id="rId12"/>
    <p:sldId id="332" r:id="rId13"/>
    <p:sldId id="333" r:id="rId14"/>
    <p:sldId id="334" r:id="rId15"/>
    <p:sldId id="335" r:id="rId16"/>
    <p:sldId id="336" r:id="rId17"/>
    <p:sldId id="337" r:id="rId18"/>
    <p:sldId id="338" r:id="rId19"/>
    <p:sldId id="339" r:id="rId20"/>
    <p:sldId id="340" r:id="rId21"/>
    <p:sldId id="341" r:id="rId22"/>
    <p:sldId id="342" r:id="rId23"/>
    <p:sldId id="343" r:id="rId24"/>
    <p:sldId id="344" r:id="rId25"/>
    <p:sldId id="345" r:id="rId26"/>
    <p:sldId id="346" r:id="rId27"/>
    <p:sldId id="347" r:id="rId28"/>
    <p:sldId id="348" r:id="rId29"/>
    <p:sldId id="349" r:id="rId30"/>
    <p:sldId id="350" r:id="rId31"/>
    <p:sldId id="258" r:id="rId3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římá spojovací čára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5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B0AE3-DE10-4AD4-B2C3-47284FECFD9B}" type="datetimeFigureOut">
              <a:rPr lang="cs-CZ"/>
              <a:pPr>
                <a:defRPr/>
              </a:pPr>
              <a:t>12.4.2013</a:t>
            </a:fld>
            <a:endParaRPr lang="cs-CZ"/>
          </a:p>
        </p:txBody>
      </p:sp>
      <p:sp>
        <p:nvSpPr>
          <p:cNvPr id="6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9E3AE-7483-4BD4-90C2-22ED7692F2F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5A435-07AC-4710-B503-34FA04DF3D6C}" type="datetimeFigureOut">
              <a:rPr lang="cs-CZ"/>
              <a:pPr>
                <a:defRPr/>
              </a:pPr>
              <a:t>12.4.2013</a:t>
            </a:fld>
            <a:endParaRPr lang="cs-CZ"/>
          </a:p>
        </p:txBody>
      </p:sp>
      <p:sp>
        <p:nvSpPr>
          <p:cNvPr id="5" name="Zástupný symbol pro zápatí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C9B10-42DD-4E8E-9695-455B781855D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65839-EB15-443B-9F5D-5C6056B65D4F}" type="datetimeFigureOut">
              <a:rPr lang="cs-CZ"/>
              <a:pPr>
                <a:defRPr/>
              </a:pPr>
              <a:t>12.4.2013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01806-BC15-43BA-87D9-1CEFCC07CC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1CAC5-B008-47C6-B8CE-EB9DF60CC01E}" type="datetimeFigureOut">
              <a:rPr lang="cs-CZ"/>
              <a:pPr>
                <a:defRPr/>
              </a:pPr>
              <a:t>12.4.2013</a:t>
            </a:fld>
            <a:endParaRPr lang="cs-CZ"/>
          </a:p>
        </p:txBody>
      </p:sp>
      <p:sp>
        <p:nvSpPr>
          <p:cNvPr id="5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8DAE7-2F00-416B-B419-2300F633C1F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římá spojovací čára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5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57CDB-18F8-472F-A3F7-BFC1A01A2195}" type="datetimeFigureOut">
              <a:rPr lang="cs-CZ"/>
              <a:pPr>
                <a:defRPr/>
              </a:pPr>
              <a:t>12.4.2013</a:t>
            </a:fld>
            <a:endParaRPr lang="cs-CZ"/>
          </a:p>
        </p:txBody>
      </p:sp>
      <p:sp>
        <p:nvSpPr>
          <p:cNvPr id="7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985AF-81D8-497C-8000-E093B5E1E80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E4393-E216-4C94-A773-96B92AC0311A}" type="datetimeFigureOut">
              <a:rPr lang="cs-CZ"/>
              <a:pPr>
                <a:defRPr/>
              </a:pPr>
              <a:t>12.4.2013</a:t>
            </a:fld>
            <a:endParaRPr lang="cs-CZ"/>
          </a:p>
        </p:txBody>
      </p:sp>
      <p:sp>
        <p:nvSpPr>
          <p:cNvPr id="6" name="Zástupný symbol pro zápatí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F3FE6-A01B-4B64-8438-58336B96B35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8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9B585-25CC-4EAD-82F3-E5035611731E}" type="datetimeFigureOut">
              <a:rPr lang="cs-CZ"/>
              <a:pPr>
                <a:defRPr/>
              </a:pPr>
              <a:t>12.4.2013</a:t>
            </a:fld>
            <a:endParaRPr lang="cs-CZ"/>
          </a:p>
        </p:txBody>
      </p:sp>
      <p:sp>
        <p:nvSpPr>
          <p:cNvPr id="9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EBF75-CA69-455F-87E8-E4E897D1A3C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27DA4-19C8-4000-AB1F-8214A2A66609}" type="datetimeFigureOut">
              <a:rPr lang="cs-CZ"/>
              <a:pPr>
                <a:defRPr/>
              </a:pPr>
              <a:t>12.4.2013</a:t>
            </a:fld>
            <a:endParaRPr lang="cs-CZ"/>
          </a:p>
        </p:txBody>
      </p:sp>
      <p:sp>
        <p:nvSpPr>
          <p:cNvPr id="4" name="Zástupný symbol pro zápatí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75802-ADA0-4E93-972B-9F9EDF1CC83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EFC26-A84B-46B1-B47A-9F07B5C56EE8}" type="datetimeFigureOut">
              <a:rPr lang="cs-CZ"/>
              <a:pPr>
                <a:defRPr/>
              </a:pPr>
              <a:t>12.4.2013</a:t>
            </a:fld>
            <a:endParaRPr lang="cs-CZ"/>
          </a:p>
        </p:txBody>
      </p:sp>
      <p:sp>
        <p:nvSpPr>
          <p:cNvPr id="3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7FB59-14E7-4EA5-BB85-DA54EFDB69A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D8205-16EF-4BC6-A5CD-3CB1D1AF6C7D}" type="datetimeFigureOut">
              <a:rPr lang="cs-CZ"/>
              <a:pPr>
                <a:defRPr/>
              </a:pPr>
              <a:t>12.4.2013</a:t>
            </a:fld>
            <a:endParaRPr lang="cs-CZ"/>
          </a:p>
        </p:txBody>
      </p:sp>
      <p:sp>
        <p:nvSpPr>
          <p:cNvPr id="7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1B129-7157-4A9B-BC59-E9F41DD4F56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3A356-6172-4AFD-A2D1-D032B3DA5C6B}" type="datetimeFigureOut">
              <a:rPr lang="cs-CZ"/>
              <a:pPr>
                <a:defRPr/>
              </a:pPr>
              <a:t>12.4.2013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BE797-7FCE-468D-AA92-C0584A5B033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Zástupný symbol pro text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92FC6D4C-95E7-45DA-A4AB-C70244A6CB4A}" type="datetimeFigureOut">
              <a:rPr lang="cs-CZ"/>
              <a:pPr>
                <a:defRPr/>
              </a:pPr>
              <a:t>12.4.2013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6853A77-9370-4A4D-B10C-10B5E9B0DBE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90" r:id="rId2"/>
    <p:sldLayoutId id="2147484091" r:id="rId3"/>
    <p:sldLayoutId id="2147484086" r:id="rId4"/>
    <p:sldLayoutId id="2147484092" r:id="rId5"/>
    <p:sldLayoutId id="2147484087" r:id="rId6"/>
    <p:sldLayoutId id="2147484093" r:id="rId7"/>
    <p:sldLayoutId id="2147484094" r:id="rId8"/>
    <p:sldLayoutId id="2147484095" r:id="rId9"/>
    <p:sldLayoutId id="2147484088" r:id="rId10"/>
    <p:sldLayoutId id="214748409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Části strojů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9219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Mechanické převody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Příklady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6867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3"/>
            <a:ext cx="8588375" cy="4899025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cs-CZ" sz="2400" b="1" dirty="0" smtClean="0">
                <a:solidFill>
                  <a:schemeClr val="tx1"/>
                </a:solidFill>
              </a:rPr>
              <a:t>Př.6 </a:t>
            </a:r>
            <a:r>
              <a:rPr lang="cs-CZ" sz="2400" b="1" dirty="0" smtClean="0">
                <a:solidFill>
                  <a:schemeClr val="tx1"/>
                </a:solidFill>
              </a:rPr>
              <a:t>– </a:t>
            </a:r>
            <a:r>
              <a:rPr lang="cs-CZ" sz="2400" b="1" dirty="0" smtClean="0">
                <a:solidFill>
                  <a:schemeClr val="tx1"/>
                </a:solidFill>
              </a:rPr>
              <a:t>Svarový spoj</a:t>
            </a:r>
            <a:endParaRPr lang="cs-CZ" sz="2400" b="1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cs-CZ" sz="2400" b="1" dirty="0" smtClean="0">
                <a:solidFill>
                  <a:schemeClr val="tx1"/>
                </a:solidFill>
              </a:rPr>
              <a:t>							</a:t>
            </a:r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/>
          </a:p>
          <a:p>
            <a:pPr eaLnBrk="1" hangingPunct="1">
              <a:buFont typeface="Wingdings" pitchFamily="2" charset="2"/>
              <a:buNone/>
            </a:pPr>
            <a:endParaRPr lang="cs-CZ" dirty="0" smtClean="0"/>
          </a:p>
        </p:txBody>
      </p:sp>
      <p:pic>
        <p:nvPicPr>
          <p:cNvPr id="5" name="Obrázek 4" descr="str.51obr.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2071678"/>
            <a:ext cx="6858048" cy="3044859"/>
          </a:xfrm>
          <a:prstGeom prst="rect">
            <a:avLst/>
          </a:prstGeom>
        </p:spPr>
      </p:pic>
      <p:pic>
        <p:nvPicPr>
          <p:cNvPr id="6" name="Obrázek 5" descr="str.51prikl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5" y="5357826"/>
            <a:ext cx="8616923" cy="1143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Příklady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6867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3"/>
            <a:ext cx="8588375" cy="4899025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cs-CZ" sz="2400" b="1" dirty="0" smtClean="0">
                <a:solidFill>
                  <a:schemeClr val="tx1"/>
                </a:solidFill>
              </a:rPr>
              <a:t>							</a:t>
            </a:r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/>
          </a:p>
          <a:p>
            <a:pPr eaLnBrk="1" hangingPunct="1">
              <a:buFont typeface="Wingdings" pitchFamily="2" charset="2"/>
              <a:buNone/>
            </a:pPr>
            <a:endParaRPr lang="cs-CZ" dirty="0" smtClean="0"/>
          </a:p>
        </p:txBody>
      </p:sp>
      <p:pic>
        <p:nvPicPr>
          <p:cNvPr id="7" name="Obrázek 6" descr="str.52prikl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7" y="2214554"/>
            <a:ext cx="8428895" cy="27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MECHANICKÉ převody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4899025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Mechanické převody umožňují spojení hnacích a hnaných členů ve strojích, přičemž umožňují změnu rychlosti otáčení a kroutícího momentu u hnaného členu.</a:t>
            </a: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Převody lze rozdělit podle změny rychlosti otáčení u výstupního členu na :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- </a:t>
            </a:r>
            <a:r>
              <a:rPr lang="cs-CZ" sz="2400" b="1" smtClean="0">
                <a:solidFill>
                  <a:srgbClr val="FF0000"/>
                </a:solidFill>
              </a:rPr>
              <a:t>Reduktory</a:t>
            </a:r>
            <a:r>
              <a:rPr lang="cs-CZ" sz="2400" b="1" smtClean="0">
                <a:solidFill>
                  <a:schemeClr val="tx1"/>
                </a:solidFill>
              </a:rPr>
              <a:t> dochází ke snížení otáček a ke zvýšení kroutícího momentu.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400" smtClean="0"/>
              <a:t>-  </a:t>
            </a:r>
            <a:r>
              <a:rPr lang="cs-CZ" sz="2400" b="1" smtClean="0">
                <a:solidFill>
                  <a:srgbClr val="FF0000"/>
                </a:solidFill>
              </a:rPr>
              <a:t>Multiplikátory</a:t>
            </a:r>
            <a:r>
              <a:rPr lang="cs-CZ" sz="2400" b="1" smtClean="0"/>
              <a:t> dochází ke zvýšení otáček a ke snížení kroutícího momentu.</a:t>
            </a:r>
          </a:p>
          <a:p>
            <a:pPr eaLnBrk="1" hangingPunct="1">
              <a:buFont typeface="Wingdings" pitchFamily="2" charset="2"/>
              <a:buNone/>
            </a:pPr>
            <a:endParaRPr lang="cs-CZ" sz="2400" b="1" smtClean="0"/>
          </a:p>
          <a:p>
            <a:pPr eaLnBrk="1" hangingPunct="1">
              <a:buFont typeface="Wingdings" pitchFamily="2" charset="2"/>
              <a:buNone/>
            </a:pPr>
            <a:endParaRPr lang="cs-CZ" sz="2400" b="1" smtClean="0"/>
          </a:p>
          <a:p>
            <a:pPr eaLnBrk="1" hangingPunct="1">
              <a:buFont typeface="Wingdings" pitchFamily="2" charset="2"/>
              <a:buNone/>
            </a:pPr>
            <a:endParaRPr lang="cs-CZ" sz="2400" b="1" smtClean="0"/>
          </a:p>
          <a:p>
            <a:pPr eaLnBrk="1" hangingPunct="1">
              <a:buFont typeface="Wingdings" pitchFamily="2" charset="2"/>
              <a:buNone/>
            </a:pPr>
            <a:endParaRPr lang="cs-CZ" sz="2400" b="1" smtClean="0"/>
          </a:p>
          <a:p>
            <a:pPr eaLnBrk="1" hangingPunct="1">
              <a:buFont typeface="Wingdings" pitchFamily="2" charset="2"/>
              <a:buNone/>
            </a:pPr>
            <a:endParaRPr lang="cs-CZ" sz="2400" b="1" smtClean="0"/>
          </a:p>
          <a:p>
            <a:pPr eaLnBrk="1" hangingPunct="1">
              <a:buFont typeface="Wingdings" pitchFamily="2" charset="2"/>
              <a:buNone/>
            </a:pPr>
            <a:endParaRPr lang="cs-CZ" sz="24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MECHANICKÉ převody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3"/>
            <a:ext cx="8588375" cy="4525962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/>
          </a:p>
          <a:p>
            <a:pPr eaLnBrk="1" hangingPunct="1">
              <a:buFont typeface="Wingdings" pitchFamily="2" charset="2"/>
              <a:buNone/>
            </a:pPr>
            <a:endParaRPr lang="cs-CZ" smtClean="0"/>
          </a:p>
        </p:txBody>
      </p:sp>
      <p:pic>
        <p:nvPicPr>
          <p:cNvPr id="12292" name="Obrázek 4" descr="skenovat004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68413"/>
            <a:ext cx="774065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4370388"/>
            <a:ext cx="3405188" cy="248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aoblený obdélník 8"/>
          <p:cNvSpPr/>
          <p:nvPr/>
        </p:nvSpPr>
        <p:spPr>
          <a:xfrm>
            <a:off x="5580063" y="1989138"/>
            <a:ext cx="3095625" cy="194468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Mechanické převody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3316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3"/>
            <a:ext cx="8588375" cy="4525962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Účinnost převodu a převodový poměr.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							i&lt;1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							- převod do rychla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							 i&gt;1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							 - převod do pomala</a:t>
            </a: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/>
          </a:p>
          <a:p>
            <a:pPr eaLnBrk="1" hangingPunct="1">
              <a:buFont typeface="Wingdings" pitchFamily="2" charset="2"/>
              <a:buNone/>
            </a:pPr>
            <a:endParaRPr lang="cs-CZ" smtClean="0"/>
          </a:p>
        </p:txBody>
      </p:sp>
      <p:pic>
        <p:nvPicPr>
          <p:cNvPr id="13317" name="Obrázek 5" descr="skenovat004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060575"/>
            <a:ext cx="4443412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Obrázek 6" descr="skenovat004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32225" y="4437063"/>
            <a:ext cx="53117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Mechanické převody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3"/>
            <a:ext cx="8588375" cy="5043487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cs-CZ" sz="2400" b="1" smtClean="0"/>
              <a:t>Převodové číslo (pro ozubené soukolí):</a:t>
            </a:r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 algn="just">
              <a:buFont typeface="Wingdings 2" pitchFamily="18" charset="2"/>
              <a:buNone/>
            </a:pPr>
            <a:r>
              <a:rPr lang="cs-CZ" sz="2400" b="1" smtClean="0"/>
              <a:t>U ideálního převodu:</a:t>
            </a:r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>
              <a:buFont typeface="Wingdings 2" pitchFamily="18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/>
          </a:p>
          <a:p>
            <a:pPr eaLnBrk="1" hangingPunct="1">
              <a:buFont typeface="Wingdings" pitchFamily="2" charset="2"/>
              <a:buNone/>
            </a:pPr>
            <a:endParaRPr lang="cs-CZ" smtClean="0"/>
          </a:p>
        </p:txBody>
      </p:sp>
      <p:pic>
        <p:nvPicPr>
          <p:cNvPr id="14340" name="Obrázek 4" descr="skenovat004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205038"/>
            <a:ext cx="772001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Obrázek 5" descr="skenovat004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5265738"/>
            <a:ext cx="5903913" cy="133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Ozubené převody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3"/>
            <a:ext cx="8588375" cy="5043487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cs-CZ" sz="2400" b="1" smtClean="0"/>
              <a:t>Ozubenými převody se přenáší otáčivý pohyb mezi hřídeli. Převod je tvořen ozubenými koly, jejichž tvar závisí na vzájemné poloze hřídelů.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/>
              <a:t>- Hřídele rovnoběžné se spojují čelními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/>
              <a:t>ozubenými koly (a).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/>
              <a:t>- Hřídele různoběžné se spojují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/>
              <a:t>kuželovými ozubenými koly (b).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/>
              <a:t>- Hřídele mimoběžné se spojují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/>
              <a:t>šroubovými ozubenými koly (c).</a:t>
            </a:r>
          </a:p>
          <a:p>
            <a:pPr>
              <a:buFont typeface="Wingdings 2" pitchFamily="18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/>
          </a:p>
          <a:p>
            <a:pPr eaLnBrk="1" hangingPunct="1">
              <a:buFont typeface="Wingdings" pitchFamily="2" charset="2"/>
              <a:buNone/>
            </a:pPr>
            <a:endParaRPr lang="cs-CZ" smtClean="0"/>
          </a:p>
        </p:txBody>
      </p:sp>
      <p:pic>
        <p:nvPicPr>
          <p:cNvPr id="15364" name="Obrázek 4" descr="skenovat004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1988" y="4437063"/>
            <a:ext cx="4672012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Čelní soukolí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3"/>
            <a:ext cx="8588375" cy="5043487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Princip čelního soukolí je podobný jako, kdyby se po sobě odvalovaly dva válce. Menší ozubené kolo se nazývá </a:t>
            </a:r>
            <a:r>
              <a:rPr lang="cs-CZ" sz="2400" b="1" smtClean="0">
                <a:solidFill>
                  <a:srgbClr val="FF0000"/>
                </a:solidFill>
              </a:rPr>
              <a:t>pastorek</a:t>
            </a:r>
            <a:r>
              <a:rPr lang="cs-CZ" sz="2400" b="1" smtClean="0">
                <a:solidFill>
                  <a:schemeClr val="tx1"/>
                </a:solidFill>
              </a:rPr>
              <a:t>, větší ozubené kolo –</a:t>
            </a:r>
            <a:r>
              <a:rPr lang="cs-CZ" sz="2400" b="1" smtClean="0">
                <a:solidFill>
                  <a:srgbClr val="FF0000"/>
                </a:solidFill>
              </a:rPr>
              <a:t>kolo</a:t>
            </a:r>
            <a:r>
              <a:rPr lang="cs-CZ" sz="2400" b="1" smtClean="0">
                <a:solidFill>
                  <a:schemeClr val="tx1"/>
                </a:solidFill>
              </a:rPr>
              <a:t>.</a:t>
            </a: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Převodové číslo:</a:t>
            </a:r>
          </a:p>
          <a:p>
            <a:pPr>
              <a:buFont typeface="Wingdings 2" pitchFamily="18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/>
          </a:p>
          <a:p>
            <a:pPr eaLnBrk="1" hangingPunct="1">
              <a:buFont typeface="Wingdings" pitchFamily="2" charset="2"/>
              <a:buNone/>
            </a:pPr>
            <a:endParaRPr lang="cs-CZ" smtClean="0"/>
          </a:p>
        </p:txBody>
      </p:sp>
      <p:pic>
        <p:nvPicPr>
          <p:cNvPr id="16388" name="Obrázek 3" descr="skenovat005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819525"/>
            <a:ext cx="7370762" cy="292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Čelní ozubené soukolí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7411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3"/>
            <a:ext cx="8588375" cy="504348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cs-CZ" smtClean="0"/>
              <a:t>Pastorek</a:t>
            </a:r>
          </a:p>
          <a:p>
            <a:pPr eaLnBrk="1" hangingPunct="1">
              <a:buFont typeface="Wingdings" pitchFamily="2" charset="2"/>
              <a:buNone/>
            </a:pPr>
            <a:endParaRPr lang="cs-CZ" smtClean="0"/>
          </a:p>
          <a:p>
            <a:pPr eaLnBrk="1" hangingPunct="1">
              <a:buFont typeface="Wingdings" pitchFamily="2" charset="2"/>
              <a:buNone/>
            </a:pPr>
            <a:endParaRPr lang="cs-CZ" smtClean="0"/>
          </a:p>
          <a:p>
            <a:pPr eaLnBrk="1" hangingPunct="1">
              <a:buFont typeface="Wingdings" pitchFamily="2" charset="2"/>
              <a:buNone/>
            </a:pPr>
            <a:endParaRPr lang="cs-CZ" smtClean="0"/>
          </a:p>
          <a:p>
            <a:pPr eaLnBrk="1" hangingPunct="1">
              <a:buFont typeface="Wingdings" pitchFamily="2" charset="2"/>
              <a:buNone/>
            </a:pPr>
            <a:r>
              <a:rPr lang="cs-CZ" smtClean="0"/>
              <a:t>Ozub. Kolo</a:t>
            </a:r>
          </a:p>
          <a:p>
            <a:pPr eaLnBrk="1" hangingPunct="1">
              <a:buFont typeface="Wingdings" pitchFamily="2" charset="2"/>
              <a:buNone/>
            </a:pPr>
            <a:endParaRPr lang="cs-CZ" smtClean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1557338"/>
            <a:ext cx="3206750" cy="475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3429000"/>
            <a:ext cx="2376487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Ozubené kolo s přímými zuby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>
          <a:xfrm>
            <a:off x="250825" y="1412875"/>
            <a:ext cx="8588375" cy="5043488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Volí se evolventní profil zubů.</a:t>
            </a:r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/>
          </a:p>
          <a:p>
            <a:pPr eaLnBrk="1" hangingPunct="1">
              <a:buFont typeface="Wingdings" pitchFamily="2" charset="2"/>
              <a:buNone/>
            </a:pPr>
            <a:endParaRPr lang="cs-CZ" smtClean="0"/>
          </a:p>
        </p:txBody>
      </p:sp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3990975"/>
            <a:ext cx="2627312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350" y="1916113"/>
            <a:ext cx="64389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CÍLE PŘEDNÁŠKY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cs-CZ" sz="2400" b="1" dirty="0" smtClean="0"/>
              <a:t>Seznámení studentů se základními stavebními prvky strojů a strojního </a:t>
            </a:r>
            <a:r>
              <a:rPr lang="cs-CZ" sz="2400" b="1" dirty="0" smtClean="0"/>
              <a:t>zařízení. Úvod do problematiky mechanických spojů.</a:t>
            </a:r>
            <a:endParaRPr lang="cs-CZ" sz="2400" b="1" dirty="0" smtClean="0"/>
          </a:p>
          <a:p>
            <a:pPr eaLnBrk="1" hangingPunct="1">
              <a:buFont typeface="Wingdings" pitchFamily="2" charset="2"/>
              <a:buNone/>
            </a:pPr>
            <a:endParaRPr lang="cs-CZ" dirty="0" smtClean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3571876"/>
            <a:ext cx="36004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857496"/>
            <a:ext cx="2627312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Ozubené kolo s přímými zuby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9459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5043487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Charakteristické rozměry ozubeného kola: modul (m), rozteč zubů (P), počet zubů (z).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Další rozměry:</a:t>
            </a: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Modul ozubení – m (normalizován ČSN 01 4608)</a:t>
            </a: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>
              <a:buFont typeface="Wingdings 2" pitchFamily="18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/>
          </a:p>
          <a:p>
            <a:pPr eaLnBrk="1" hangingPunct="1">
              <a:buFont typeface="Wingdings" pitchFamily="2" charset="2"/>
              <a:buNone/>
            </a:pPr>
            <a:endParaRPr lang="cs-CZ" smtClean="0"/>
          </a:p>
        </p:txBody>
      </p:sp>
      <p:pic>
        <p:nvPicPr>
          <p:cNvPr id="1946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068638"/>
            <a:ext cx="6977062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Zobrazování ozubených kol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5043487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Zobrazování ozubených kol v řezech.</a:t>
            </a: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>
              <a:buFont typeface="Wingdings 2" pitchFamily="18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/>
          </a:p>
          <a:p>
            <a:pPr eaLnBrk="1" hangingPunct="1">
              <a:buFont typeface="Wingdings" pitchFamily="2" charset="2"/>
              <a:buNone/>
            </a:pPr>
            <a:endParaRPr lang="cs-CZ" smtClean="0"/>
          </a:p>
        </p:txBody>
      </p:sp>
      <p:pic>
        <p:nvPicPr>
          <p:cNvPr id="20484" name="Obrázek 4" descr="skenovat000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060575"/>
            <a:ext cx="5203825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Obrázek 5" descr="skenovat000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4724400"/>
            <a:ext cx="3313112" cy="195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Kuželová soukolí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1507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3"/>
            <a:ext cx="8588375" cy="5043487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Slouží k přenášení rotačního pohybu mezi různoběžnými hřídeli</a:t>
            </a: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>
              <a:buFont typeface="Wingdings 2" pitchFamily="18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/>
          </a:p>
          <a:p>
            <a:pPr eaLnBrk="1" hangingPunct="1">
              <a:buFont typeface="Wingdings" pitchFamily="2" charset="2"/>
              <a:buNone/>
            </a:pPr>
            <a:endParaRPr lang="cs-CZ" smtClean="0"/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2636838"/>
            <a:ext cx="3060700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2060575"/>
            <a:ext cx="254000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6688" y="3716338"/>
            <a:ext cx="2478087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Šroubová a šneková soukolí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3"/>
            <a:ext cx="8588375" cy="5043487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Slouží k přenášení rotačního pohybu mezi mimoběžnými hřídeli.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Šnekové soukolí je tvořeno šnekem (z=1-3 i více) a spolu- zabírajícím kolem (šnekovým kolem).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Přenos menších a středních výkonů.</a:t>
            </a: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>
              <a:buFont typeface="Wingdings 2" pitchFamily="18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/>
          </a:p>
          <a:p>
            <a:pPr eaLnBrk="1" hangingPunct="1">
              <a:buFont typeface="Wingdings" pitchFamily="2" charset="2"/>
              <a:buNone/>
            </a:pPr>
            <a:endParaRPr lang="cs-CZ" smtClean="0"/>
          </a:p>
        </p:txBody>
      </p:sp>
      <p:pic>
        <p:nvPicPr>
          <p:cNvPr id="22532" name="Obrázek 3" descr="skenovat000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3357563"/>
            <a:ext cx="5969000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2636838"/>
            <a:ext cx="203835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8125" y="4437063"/>
            <a:ext cx="2028825" cy="223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Převodovky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3555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3"/>
            <a:ext cx="8588375" cy="5043487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Převodovka je technické zařízení využívající mechanického převodu (nejčastěji s zubeným soukolím) ke změně otáček a kroutícího momentu.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Převodovky mohou být: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- jednostupňové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- vícestupňové.</a:t>
            </a: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Převodovka je tvořena vstupním a výstupním  hřídelem, skříní (vana a víko) a ozubeným soukolím. Převodovky se využívají v automobilovém průmyslu, jsou důležitou součástí strojů.</a:t>
            </a: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>
              <a:buFont typeface="Wingdings 2" pitchFamily="18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/>
          </a:p>
          <a:p>
            <a:pPr eaLnBrk="1" hangingPunct="1">
              <a:buFont typeface="Wingdings" pitchFamily="2" charset="2"/>
              <a:buNone/>
            </a:pPr>
            <a:endParaRPr lang="cs-CZ" smtClean="0"/>
          </a:p>
        </p:txBody>
      </p:sp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2492375"/>
            <a:ext cx="36004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převodovky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4579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3"/>
            <a:ext cx="8588375" cy="5043487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Automobilní (</a:t>
            </a:r>
            <a:r>
              <a:rPr lang="cs-CZ" sz="2000" smtClean="0"/>
              <a:t>Volkswagen Golf R32</a:t>
            </a:r>
            <a:r>
              <a:rPr lang="cs-CZ" sz="2400" smtClean="0"/>
              <a:t>)			</a:t>
            </a: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							Strojní (šneková)</a:t>
            </a: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>
              <a:buFont typeface="Wingdings 2" pitchFamily="18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/>
          </a:p>
          <a:p>
            <a:pPr eaLnBrk="1" hangingPunct="1">
              <a:buFont typeface="Wingdings" pitchFamily="2" charset="2"/>
              <a:buNone/>
            </a:pPr>
            <a:endParaRPr lang="cs-CZ" smtClean="0"/>
          </a:p>
        </p:txBody>
      </p:sp>
      <p:pic>
        <p:nvPicPr>
          <p:cNvPr id="2458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060575"/>
            <a:ext cx="4549775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3716338"/>
            <a:ext cx="2881313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Řetězové převody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5603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3"/>
            <a:ext cx="8588375" cy="5043487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Kroutící moment se přenáší tvarovým stykem z hnacího na hnaný hřídel pomocí třetího členu – řetězu. 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Požití v převodech k přenosu středních a malých výkonů.</a:t>
            </a: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Nejčastěji se používají válečkové řetězy.</a:t>
            </a: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>
              <a:buFont typeface="Wingdings 2" pitchFamily="18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/>
          </a:p>
          <a:p>
            <a:pPr eaLnBrk="1" hangingPunct="1">
              <a:buFont typeface="Wingdings" pitchFamily="2" charset="2"/>
              <a:buNone/>
            </a:pPr>
            <a:endParaRPr lang="cs-CZ" smtClean="0"/>
          </a:p>
        </p:txBody>
      </p:sp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924175"/>
            <a:ext cx="4214812" cy="25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2852738"/>
            <a:ext cx="3240088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4525" y="6021388"/>
            <a:ext cx="28575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Řetězové převody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6627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3"/>
            <a:ext cx="8588375" cy="5043487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Výhody : mohou pracovat v prašném i vlhkém prostředí, mají dobrou účinnost a nižší cenu než převody ozub. koly.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Nevýhody: vhodné pro nižší obvodové rychlosti ( do 12m/s).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Používají se k pohonu strojů, jízdních kol, motocyklů apod.</a:t>
            </a: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>
              <a:buFont typeface="Wingdings 2" pitchFamily="18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/>
          </a:p>
          <a:p>
            <a:pPr eaLnBrk="1" hangingPunct="1">
              <a:buFont typeface="Wingdings" pitchFamily="2" charset="2"/>
              <a:buNone/>
            </a:pPr>
            <a:endParaRPr lang="cs-CZ" smtClean="0"/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4508500"/>
            <a:ext cx="2078038" cy="207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3644900"/>
            <a:ext cx="47561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Řemenové převody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7651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3"/>
            <a:ext cx="8588375" cy="5043487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Kroutící moment se přenáší ohebným členem (řemenem) z hnacího na hnaný hřídel.  Ohebný člen je přepásán přes kola tzv. řemenice, které jsou upevněny na hřídelích.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Požití v převodech k přenosu středních a malých výkonů.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Používají se ploché nebo klínové řemeny (případně ozubené řemeny). Řemeny bývají pryžové vyztužené kovovými vlákny.</a:t>
            </a: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>
              <a:buFont typeface="Wingdings 2" pitchFamily="18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/>
          </a:p>
          <a:p>
            <a:pPr eaLnBrk="1" hangingPunct="1">
              <a:buFont typeface="Wingdings" pitchFamily="2" charset="2"/>
              <a:buNone/>
            </a:pPr>
            <a:endParaRPr lang="cs-CZ" smtClean="0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4149725"/>
            <a:ext cx="346233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4437063"/>
            <a:ext cx="273685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Řemenové převody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8675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3"/>
            <a:ext cx="8588375" cy="5043487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Řemenice:				klínový řemen:</a:t>
            </a: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 algn="just">
              <a:buFont typeface="Wingdings 2" pitchFamily="18" charset="2"/>
              <a:buNone/>
            </a:pPr>
            <a:r>
              <a:rPr lang="cs-CZ" sz="2400" b="1" smtClean="0"/>
              <a:t>Výhody: tichý chod, obvodová rychlost až 50 m/s, tlumí kmity a rázy, ekonomický provoz.</a:t>
            </a:r>
          </a:p>
          <a:p>
            <a:pPr algn="just">
              <a:buFont typeface="Wingdings 2" pitchFamily="18" charset="2"/>
              <a:buNone/>
            </a:pPr>
            <a:r>
              <a:rPr lang="cs-CZ" sz="2400" b="1" smtClean="0"/>
              <a:t>Nevýhody: možnost prokluzu, nevhodné pro vyšší teploty a vlhkost, opotřebení řemenu a nízká tuhost převodu. </a:t>
            </a:r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>
              <a:buFont typeface="Wingdings 2" pitchFamily="18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/>
          </a:p>
          <a:p>
            <a:pPr eaLnBrk="1" hangingPunct="1">
              <a:buFont typeface="Wingdings" pitchFamily="2" charset="2"/>
              <a:buNone/>
            </a:pPr>
            <a:endParaRPr lang="cs-CZ" smtClean="0"/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060575"/>
            <a:ext cx="1776412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2133600"/>
            <a:ext cx="3338513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2950" y="3500438"/>
            <a:ext cx="1752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11413" y="2133600"/>
            <a:ext cx="2714625" cy="271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Obsah PŘEDNÁŠKY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3"/>
            <a:ext cx="8553480" cy="4525962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cs-CZ" sz="2400" b="1" dirty="0" smtClean="0"/>
              <a:t>1. </a:t>
            </a:r>
            <a:r>
              <a:rPr lang="cs-CZ" sz="2400" b="1" dirty="0" smtClean="0"/>
              <a:t>Dokončení spojů – výpočtové příklady.</a:t>
            </a:r>
            <a:endParaRPr lang="cs-CZ" sz="2400" b="1" dirty="0" smtClean="0"/>
          </a:p>
          <a:p>
            <a:pPr algn="just" eaLnBrk="1" hangingPunct="1">
              <a:buFont typeface="Wingdings" pitchFamily="2" charset="2"/>
              <a:buNone/>
            </a:pPr>
            <a:r>
              <a:rPr lang="cs-CZ" sz="2400" b="1" dirty="0" smtClean="0"/>
              <a:t>2. </a:t>
            </a:r>
            <a:r>
              <a:rPr lang="cs-CZ" sz="2400" b="1" dirty="0" smtClean="0"/>
              <a:t>Mechanické převody</a:t>
            </a:r>
            <a:endParaRPr lang="cs-CZ" sz="2400" b="1" dirty="0" smtClean="0"/>
          </a:p>
          <a:p>
            <a:pPr algn="just" eaLnBrk="1" hangingPunct="1">
              <a:buFont typeface="Wingdings" pitchFamily="2" charset="2"/>
              <a:buNone/>
            </a:pPr>
            <a:r>
              <a:rPr lang="cs-CZ" sz="2400" b="1" dirty="0" smtClean="0"/>
              <a:t>- </a:t>
            </a:r>
            <a:r>
              <a:rPr lang="cs-CZ" sz="2400" b="1" dirty="0" smtClean="0"/>
              <a:t>převody  ozubenými koly;</a:t>
            </a:r>
            <a:endParaRPr lang="cs-CZ" sz="2400" b="1" dirty="0" smtClean="0"/>
          </a:p>
          <a:p>
            <a:pPr algn="just" eaLnBrk="1" hangingPunct="1">
              <a:buFont typeface="Wingdings" pitchFamily="2" charset="2"/>
              <a:buNone/>
            </a:pPr>
            <a:r>
              <a:rPr lang="cs-CZ" sz="2400" b="1" dirty="0" smtClean="0"/>
              <a:t>- řetězové převody;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cs-CZ" sz="2400" b="1" dirty="0" smtClean="0"/>
              <a:t>-řemenové převody.</a:t>
            </a:r>
            <a:endParaRPr lang="cs-CZ" sz="2400" b="1" dirty="0" smtClean="0"/>
          </a:p>
          <a:p>
            <a:pPr algn="just" eaLnBrk="1" hangingPunct="1">
              <a:buFont typeface="Wingdings" pitchFamily="2" charset="2"/>
              <a:buNone/>
            </a:pPr>
            <a:r>
              <a:rPr lang="cs-CZ" sz="2400" b="1" dirty="0" smtClean="0"/>
              <a:t>3. Výpočtový </a:t>
            </a:r>
            <a:r>
              <a:rPr lang="cs-CZ" sz="2400" b="1" dirty="0" smtClean="0"/>
              <a:t>aparát.</a:t>
            </a:r>
            <a:endParaRPr lang="cs-CZ" sz="2400" b="1" dirty="0" smtClean="0"/>
          </a:p>
          <a:p>
            <a:pPr algn="just" eaLnBrk="1" hangingPunct="1">
              <a:buFont typeface="Wingdings" pitchFamily="2" charset="2"/>
              <a:buNone/>
            </a:pPr>
            <a:r>
              <a:rPr lang="cs-CZ" sz="2400" b="1" dirty="0" smtClean="0"/>
              <a:t>4. </a:t>
            </a:r>
            <a:r>
              <a:rPr lang="cs-CZ" sz="2400" b="1" dirty="0" smtClean="0"/>
              <a:t>Příklady.</a:t>
            </a:r>
            <a:endParaRPr lang="cs-CZ" sz="2400" b="1" dirty="0" smtClean="0"/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/>
          </a:p>
          <a:p>
            <a:pPr eaLnBrk="1" hangingPunct="1">
              <a:buFont typeface="Wingdings" pitchFamily="2" charset="2"/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Řemenové převody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9699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3"/>
            <a:ext cx="8588375" cy="5043487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Použití řemenových převodů u strojů a v automobilním průmyslu.</a:t>
            </a: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r>
              <a:rPr lang="cs-CZ" sz="2400" b="1" smtClean="0">
                <a:solidFill>
                  <a:schemeClr val="tx1"/>
                </a:solidFill>
              </a:rPr>
              <a:t>Převody ozubenými řemeny odstraňují některé nevýhody – zaručují přenos kroutícího momentu s velkou přesností.</a:t>
            </a: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cs-CZ" sz="2400" b="1" smtClean="0">
              <a:solidFill>
                <a:schemeClr val="tx1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 algn="just">
              <a:buFont typeface="Wingdings 2" pitchFamily="18" charset="2"/>
              <a:buNone/>
            </a:pPr>
            <a:endParaRPr lang="cs-CZ" sz="2400" b="1" smtClean="0"/>
          </a:p>
          <a:p>
            <a:pPr>
              <a:buFont typeface="Wingdings 2" pitchFamily="18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smtClean="0"/>
          </a:p>
          <a:p>
            <a:pPr eaLnBrk="1" hangingPunct="1">
              <a:buFont typeface="Wingdings" pitchFamily="2" charset="2"/>
              <a:buNone/>
            </a:pPr>
            <a:endParaRPr lang="cs-CZ" smtClean="0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5943600"/>
            <a:ext cx="42957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84538"/>
            <a:ext cx="5172075" cy="283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6825" y="3222625"/>
            <a:ext cx="40036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err="1" smtClean="0">
                <a:solidFill>
                  <a:schemeClr val="tx2">
                    <a:satMod val="200000"/>
                  </a:schemeClr>
                </a:solidFill>
              </a:rPr>
              <a:t>Lteratura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2771" name="Zástupný symbol pro obsah 2"/>
          <p:cNvSpPr>
            <a:spLocks noGrp="1"/>
          </p:cNvSpPr>
          <p:nvPr>
            <p:ph idx="1"/>
          </p:nvPr>
        </p:nvSpPr>
        <p:spPr>
          <a:xfrm>
            <a:off x="785813" y="1285875"/>
            <a:ext cx="8072437" cy="50704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sz="2400" dirty="0" smtClean="0"/>
              <a:t>[1] </a:t>
            </a:r>
            <a:r>
              <a:rPr lang="cs-CZ" sz="2400" dirty="0" err="1" smtClean="0"/>
              <a:t>Hosnedl</a:t>
            </a:r>
            <a:r>
              <a:rPr lang="en-US" sz="2400" dirty="0" smtClean="0"/>
              <a:t>, </a:t>
            </a:r>
            <a:r>
              <a:rPr lang="cs-CZ" sz="2400" dirty="0" smtClean="0"/>
              <a:t>S., Krátký, J.</a:t>
            </a:r>
            <a:r>
              <a:rPr lang="en-US" sz="2400" dirty="0" smtClean="0"/>
              <a:t> </a:t>
            </a:r>
            <a:r>
              <a:rPr lang="cs-CZ" sz="2400" i="1" dirty="0" smtClean="0"/>
              <a:t>Příručka strojního inženýra 1</a:t>
            </a:r>
            <a:r>
              <a:rPr lang="en-US" sz="2400" dirty="0" smtClean="0"/>
              <a:t>, </a:t>
            </a:r>
            <a:r>
              <a:rPr lang="cs-CZ" sz="2400" dirty="0" err="1" smtClean="0"/>
              <a:t>Computer</a:t>
            </a:r>
            <a:r>
              <a:rPr lang="cs-CZ" sz="2400" dirty="0" smtClean="0"/>
              <a:t> </a:t>
            </a:r>
            <a:r>
              <a:rPr lang="cs-CZ" sz="2400" dirty="0" err="1" smtClean="0"/>
              <a:t>press</a:t>
            </a:r>
            <a:r>
              <a:rPr lang="cs-CZ" sz="2400" dirty="0" smtClean="0"/>
              <a:t>, </a:t>
            </a:r>
            <a:r>
              <a:rPr lang="en-US" sz="2400" dirty="0" smtClean="0"/>
              <a:t>199</a:t>
            </a:r>
            <a:r>
              <a:rPr lang="cs-CZ" sz="2400" dirty="0" smtClean="0"/>
              <a:t>9, 313 s.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400" dirty="0" smtClean="0"/>
              <a:t>[2] Zelený, J. </a:t>
            </a:r>
            <a:r>
              <a:rPr lang="cs-CZ" sz="2400" i="1" dirty="0" smtClean="0"/>
              <a:t>Stavba strojů strojní součásti</a:t>
            </a:r>
            <a:r>
              <a:rPr lang="cs-CZ" sz="2400" dirty="0" smtClean="0"/>
              <a:t>. </a:t>
            </a:r>
            <a:r>
              <a:rPr lang="cs-CZ" sz="2400" dirty="0" err="1" smtClean="0"/>
              <a:t>Cpress</a:t>
            </a:r>
            <a:r>
              <a:rPr lang="cs-CZ" sz="2400" dirty="0" smtClean="0"/>
              <a:t>, 2007, 157 s.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400" dirty="0" smtClean="0"/>
              <a:t>[3] Stejskal, V. a kol. </a:t>
            </a:r>
            <a:r>
              <a:rPr lang="cs-CZ" sz="2400" i="1" dirty="0" smtClean="0"/>
              <a:t>Mechanika 1. Č</a:t>
            </a:r>
            <a:r>
              <a:rPr lang="cs-CZ" sz="2400" dirty="0" smtClean="0"/>
              <a:t>VUT, 1998, 163 s.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400" dirty="0" smtClean="0"/>
              <a:t>[4] </a:t>
            </a:r>
            <a:r>
              <a:rPr lang="cs-CZ" sz="2400" i="1" dirty="0" smtClean="0"/>
              <a:t>internet</a:t>
            </a:r>
            <a:r>
              <a:rPr lang="cs-CZ" sz="2400" dirty="0" smtClean="0"/>
              <a:t> </a:t>
            </a:r>
            <a:r>
              <a:rPr lang="en-US" sz="2400" dirty="0" smtClean="0"/>
              <a:t>&lt;</a:t>
            </a:r>
            <a:r>
              <a:rPr lang="cs-CZ" sz="2400" i="1" dirty="0" smtClean="0"/>
              <a:t>http://www.338.vsb.cz/PDF/04HYDRO-</a:t>
            </a:r>
            <a:r>
              <a:rPr lang="cs-CZ" sz="2400" i="1" dirty="0" err="1" smtClean="0"/>
              <a:t>STROJE</a:t>
            </a:r>
            <a:r>
              <a:rPr lang="cs-CZ" sz="2400" i="1" dirty="0" smtClean="0"/>
              <a:t>.</a:t>
            </a:r>
            <a:r>
              <a:rPr lang="cs-CZ" sz="2400" i="1" dirty="0" err="1" smtClean="0"/>
              <a:t>pdf</a:t>
            </a:r>
            <a:r>
              <a:rPr lang="en-US" sz="2400" i="1" dirty="0" smtClean="0"/>
              <a:t>&gt;</a:t>
            </a:r>
            <a:endParaRPr lang="cs-CZ" sz="2400" i="1" dirty="0" smtClean="0"/>
          </a:p>
          <a:p>
            <a:pPr eaLnBrk="1" hangingPunct="1">
              <a:buFont typeface="Wingdings" pitchFamily="2" charset="2"/>
              <a:buNone/>
            </a:pPr>
            <a:r>
              <a:rPr lang="cs-CZ" sz="2400" dirty="0" smtClean="0"/>
              <a:t>[5]</a:t>
            </a:r>
            <a:r>
              <a:rPr lang="en-US" sz="2400" dirty="0" smtClean="0"/>
              <a:t> </a:t>
            </a:r>
            <a:r>
              <a:rPr lang="cs-CZ" sz="2400" i="1" dirty="0" smtClean="0"/>
              <a:t>internet</a:t>
            </a:r>
            <a:r>
              <a:rPr lang="cs-CZ" sz="2400" dirty="0" smtClean="0"/>
              <a:t> </a:t>
            </a:r>
            <a:r>
              <a:rPr lang="en-US" sz="2400" dirty="0" smtClean="0"/>
              <a:t>&lt;</a:t>
            </a:r>
            <a:r>
              <a:rPr lang="cs-CZ" sz="2400" i="1" dirty="0" smtClean="0"/>
              <a:t>http://www.</a:t>
            </a:r>
            <a:r>
              <a:rPr lang="cs-CZ" sz="2400" i="1" dirty="0" err="1" smtClean="0"/>
              <a:t>restauratorskadilna.cz</a:t>
            </a:r>
            <a:r>
              <a:rPr lang="cs-CZ" sz="2400" i="1" dirty="0" smtClean="0"/>
              <a:t>/fotoalbum.</a:t>
            </a:r>
            <a:r>
              <a:rPr lang="cs-CZ" sz="2400" i="1" dirty="0" err="1" smtClean="0"/>
              <a:t>php</a:t>
            </a:r>
            <a:r>
              <a:rPr lang="cs-CZ" sz="2400" i="1" dirty="0" smtClean="0"/>
              <a:t>?</a:t>
            </a:r>
            <a:r>
              <a:rPr lang="cs-CZ" sz="2400" i="1" dirty="0" err="1" smtClean="0"/>
              <a:t>adresar</a:t>
            </a:r>
            <a:r>
              <a:rPr lang="cs-CZ" sz="2400" i="1" dirty="0" smtClean="0"/>
              <a:t>=/opravy/projekty-konzultace/2010-</a:t>
            </a:r>
            <a:r>
              <a:rPr lang="cs-CZ" sz="2400" i="1" dirty="0" err="1" smtClean="0"/>
              <a:t>parni</a:t>
            </a:r>
            <a:r>
              <a:rPr lang="cs-CZ" sz="2400" i="1" dirty="0" smtClean="0"/>
              <a:t>_stroj_</a:t>
            </a:r>
            <a:r>
              <a:rPr lang="cs-CZ" sz="2400" i="1" dirty="0" err="1" smtClean="0"/>
              <a:t>Skoda</a:t>
            </a:r>
            <a:r>
              <a:rPr lang="cs-CZ" sz="2400" i="1" dirty="0" smtClean="0"/>
              <a:t>-</a:t>
            </a:r>
            <a:r>
              <a:rPr lang="cs-CZ" sz="2400" i="1" dirty="0" err="1" smtClean="0"/>
              <a:t>Techmania</a:t>
            </a:r>
            <a:r>
              <a:rPr lang="cs-CZ" sz="2400" i="1" dirty="0" smtClean="0"/>
              <a:t> </a:t>
            </a:r>
            <a:r>
              <a:rPr lang="en-US" sz="2400" i="1" dirty="0" smtClean="0"/>
              <a:t>&gt;</a:t>
            </a:r>
            <a:endParaRPr lang="cs-CZ" sz="2400" dirty="0" smtClean="0"/>
          </a:p>
          <a:p>
            <a:pPr eaLnBrk="1" hangingPunct="1">
              <a:buFont typeface="Wingdings" pitchFamily="2" charset="2"/>
              <a:buNone/>
            </a:pPr>
            <a:endParaRPr lang="cs-CZ" sz="2400" i="1" dirty="0" smtClean="0"/>
          </a:p>
          <a:p>
            <a:pPr eaLnBrk="1" hangingPunct="1">
              <a:buFont typeface="Wingdings" pitchFamily="2" charset="2"/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Příklady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6867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3"/>
            <a:ext cx="8588375" cy="4899025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cs-CZ" sz="2400" b="1" dirty="0" smtClean="0">
                <a:solidFill>
                  <a:schemeClr val="tx1"/>
                </a:solidFill>
              </a:rPr>
              <a:t>Př.3 </a:t>
            </a:r>
            <a:r>
              <a:rPr lang="cs-CZ" sz="2400" b="1" dirty="0" smtClean="0">
                <a:solidFill>
                  <a:schemeClr val="tx1"/>
                </a:solidFill>
              </a:rPr>
              <a:t>– </a:t>
            </a:r>
            <a:r>
              <a:rPr lang="cs-CZ" sz="2400" b="1" dirty="0" smtClean="0">
                <a:solidFill>
                  <a:schemeClr val="tx1"/>
                </a:solidFill>
              </a:rPr>
              <a:t>Kolíkový </a:t>
            </a:r>
            <a:r>
              <a:rPr lang="cs-CZ" sz="2400" b="1" dirty="0" smtClean="0">
                <a:solidFill>
                  <a:schemeClr val="tx1"/>
                </a:solidFill>
              </a:rPr>
              <a:t>spoj</a:t>
            </a:r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cs-CZ" sz="2400" b="1" dirty="0" smtClean="0">
                <a:solidFill>
                  <a:schemeClr val="tx1"/>
                </a:solidFill>
              </a:rPr>
              <a:t>							</a:t>
            </a:r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/>
          </a:p>
          <a:p>
            <a:pPr eaLnBrk="1" hangingPunct="1">
              <a:buFont typeface="Wingdings" pitchFamily="2" charset="2"/>
              <a:buNone/>
            </a:pPr>
            <a:endParaRPr lang="cs-CZ" dirty="0" smtClean="0"/>
          </a:p>
        </p:txBody>
      </p:sp>
      <p:pic>
        <p:nvPicPr>
          <p:cNvPr id="5" name="Obrázek 4" descr="str.29obr.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357430"/>
            <a:ext cx="8622594" cy="3929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Příklady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6867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3"/>
            <a:ext cx="8588375" cy="4899025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cs-CZ" sz="2400" b="1" dirty="0" smtClean="0">
                <a:solidFill>
                  <a:schemeClr val="tx1"/>
                </a:solidFill>
              </a:rPr>
              <a:t>							</a:t>
            </a:r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/>
          </a:p>
          <a:p>
            <a:pPr eaLnBrk="1" hangingPunct="1">
              <a:buFont typeface="Wingdings" pitchFamily="2" charset="2"/>
              <a:buNone/>
            </a:pPr>
            <a:endParaRPr lang="cs-CZ" dirty="0" smtClean="0"/>
          </a:p>
        </p:txBody>
      </p:sp>
      <p:pic>
        <p:nvPicPr>
          <p:cNvPr id="4" name="Obrázek 3" descr="str.30prikl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0"/>
            <a:ext cx="7500990" cy="68703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Příklady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6867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3"/>
            <a:ext cx="8588375" cy="4899025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cs-CZ" sz="2400" b="1" dirty="0" smtClean="0">
                <a:solidFill>
                  <a:schemeClr val="tx1"/>
                </a:solidFill>
              </a:rPr>
              <a:t>							</a:t>
            </a:r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/>
          </a:p>
          <a:p>
            <a:pPr eaLnBrk="1" hangingPunct="1">
              <a:buFont typeface="Wingdings" pitchFamily="2" charset="2"/>
              <a:buNone/>
            </a:pPr>
            <a:endParaRPr lang="cs-CZ" dirty="0" smtClean="0"/>
          </a:p>
        </p:txBody>
      </p:sp>
      <p:pic>
        <p:nvPicPr>
          <p:cNvPr id="5" name="Obrázek 4" descr="str.31prikl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3116"/>
            <a:ext cx="8637084" cy="1428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Příklady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6867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3"/>
            <a:ext cx="8588375" cy="4899025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cs-CZ" sz="2400" b="1" dirty="0" smtClean="0">
                <a:solidFill>
                  <a:schemeClr val="tx1"/>
                </a:solidFill>
              </a:rPr>
              <a:t>Př.4 </a:t>
            </a:r>
            <a:r>
              <a:rPr lang="cs-CZ" sz="2400" b="1" dirty="0" smtClean="0">
                <a:solidFill>
                  <a:schemeClr val="tx1"/>
                </a:solidFill>
              </a:rPr>
              <a:t>– </a:t>
            </a:r>
            <a:r>
              <a:rPr lang="cs-CZ" sz="2400" b="1" dirty="0" smtClean="0">
                <a:solidFill>
                  <a:schemeClr val="tx1"/>
                </a:solidFill>
              </a:rPr>
              <a:t>Spoj těsným perem</a:t>
            </a:r>
            <a:endParaRPr lang="cs-CZ" sz="2400" b="1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cs-CZ" sz="2400" b="1" dirty="0" smtClean="0">
                <a:solidFill>
                  <a:schemeClr val="tx1"/>
                </a:solidFill>
              </a:rPr>
              <a:t>							</a:t>
            </a:r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/>
          </a:p>
          <a:p>
            <a:pPr eaLnBrk="1" hangingPunct="1">
              <a:buFont typeface="Wingdings" pitchFamily="2" charset="2"/>
              <a:buNone/>
            </a:pPr>
            <a:endParaRPr lang="cs-CZ" dirty="0" smtClean="0"/>
          </a:p>
        </p:txBody>
      </p:sp>
      <p:pic>
        <p:nvPicPr>
          <p:cNvPr id="5" name="Obrázek 4" descr="str.36.obr.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214553"/>
            <a:ext cx="8429684" cy="38454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Příklady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6867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3"/>
            <a:ext cx="8588375" cy="4899025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cs-CZ" sz="2400" b="1" dirty="0" smtClean="0">
                <a:solidFill>
                  <a:schemeClr val="tx1"/>
                </a:solidFill>
              </a:rPr>
              <a:t>							</a:t>
            </a:r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/>
          </a:p>
          <a:p>
            <a:pPr eaLnBrk="1" hangingPunct="1">
              <a:buFont typeface="Wingdings" pitchFamily="2" charset="2"/>
              <a:buNone/>
            </a:pPr>
            <a:endParaRPr lang="cs-CZ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71546"/>
            <a:ext cx="7643866" cy="5728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200000"/>
                  </a:schemeClr>
                </a:solidFill>
              </a:rPr>
              <a:t>Příklady</a:t>
            </a:r>
            <a:endParaRPr lang="cs-CZ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6867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3"/>
            <a:ext cx="8588375" cy="4899025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cs-CZ" sz="2400" b="1" dirty="0" smtClean="0">
                <a:solidFill>
                  <a:schemeClr val="tx1"/>
                </a:solidFill>
              </a:rPr>
              <a:t>Př.5 </a:t>
            </a:r>
            <a:r>
              <a:rPr lang="cs-CZ" sz="2400" b="1" dirty="0" smtClean="0">
                <a:solidFill>
                  <a:schemeClr val="tx1"/>
                </a:solidFill>
              </a:rPr>
              <a:t>– </a:t>
            </a:r>
            <a:r>
              <a:rPr lang="cs-CZ" sz="2400" b="1" dirty="0" smtClean="0">
                <a:solidFill>
                  <a:schemeClr val="tx1"/>
                </a:solidFill>
              </a:rPr>
              <a:t>Spoj těsným perem</a:t>
            </a:r>
            <a:endParaRPr lang="cs-CZ" sz="2400" b="1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cs-CZ" sz="2400" b="1" dirty="0" smtClean="0">
                <a:solidFill>
                  <a:schemeClr val="tx1"/>
                </a:solidFill>
              </a:rPr>
              <a:t>							</a:t>
            </a:r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sz="2400" b="1" dirty="0" smtClean="0"/>
          </a:p>
          <a:p>
            <a:pPr eaLnBrk="1" hangingPunct="1">
              <a:buFont typeface="Wingdings" pitchFamily="2" charset="2"/>
              <a:buNone/>
            </a:pPr>
            <a:endParaRPr lang="cs-CZ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428868"/>
            <a:ext cx="8401511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Stupně šedi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tupně šedi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2896</TotalTime>
  <Words>697</Words>
  <Application>Microsoft Office PowerPoint</Application>
  <PresentationFormat>Předvádění na obrazovce (4:3)</PresentationFormat>
  <Paragraphs>324</Paragraphs>
  <Slides>31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2" baseType="lpstr">
      <vt:lpstr>Cesta</vt:lpstr>
      <vt:lpstr>Části strojů</vt:lpstr>
      <vt:lpstr>CÍLE PŘEDNÁŠKY</vt:lpstr>
      <vt:lpstr>Obsah PŘEDNÁŠKY</vt:lpstr>
      <vt:lpstr>Příklady</vt:lpstr>
      <vt:lpstr>Příklady</vt:lpstr>
      <vt:lpstr>Příklady</vt:lpstr>
      <vt:lpstr>Příklady</vt:lpstr>
      <vt:lpstr>Příklady</vt:lpstr>
      <vt:lpstr>Příklady</vt:lpstr>
      <vt:lpstr>Příklady</vt:lpstr>
      <vt:lpstr>Příklady</vt:lpstr>
      <vt:lpstr>MECHANICKÉ převody</vt:lpstr>
      <vt:lpstr>MECHANICKÉ převody</vt:lpstr>
      <vt:lpstr>Mechanické převody</vt:lpstr>
      <vt:lpstr>Mechanické převody</vt:lpstr>
      <vt:lpstr>Ozubené převody</vt:lpstr>
      <vt:lpstr>Čelní soukolí</vt:lpstr>
      <vt:lpstr>Čelní ozubené soukolí</vt:lpstr>
      <vt:lpstr>Ozubené kolo s přímými zuby</vt:lpstr>
      <vt:lpstr>Ozubené kolo s přímými zuby</vt:lpstr>
      <vt:lpstr>Zobrazování ozubených kol</vt:lpstr>
      <vt:lpstr>Kuželová soukolí</vt:lpstr>
      <vt:lpstr>Šroubová a šneková soukolí</vt:lpstr>
      <vt:lpstr>Převodovky</vt:lpstr>
      <vt:lpstr>převodovky</vt:lpstr>
      <vt:lpstr>Řetězové převody</vt:lpstr>
      <vt:lpstr>Řetězové převody</vt:lpstr>
      <vt:lpstr>Řemenové převody</vt:lpstr>
      <vt:lpstr>Řemenové převody</vt:lpstr>
      <vt:lpstr>Řemenové převody</vt:lpstr>
      <vt:lpstr>Lteratura</vt:lpstr>
    </vt:vector>
  </TitlesOfParts>
  <Company>ATC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Kovy v národním hospodářství</dc:title>
  <dc:creator>admin</dc:creator>
  <cp:lastModifiedBy>Zdeněk</cp:lastModifiedBy>
  <cp:revision>191</cp:revision>
  <dcterms:created xsi:type="dcterms:W3CDTF">2009-09-11T07:09:27Z</dcterms:created>
  <dcterms:modified xsi:type="dcterms:W3CDTF">2013-04-12T12:10:36Z</dcterms:modified>
</cp:coreProperties>
</file>