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5" r:id="rId3"/>
    <p:sldId id="257" r:id="rId4"/>
    <p:sldId id="260" r:id="rId5"/>
    <p:sldId id="279" r:id="rId6"/>
    <p:sldId id="262" r:id="rId7"/>
    <p:sldId id="261" r:id="rId8"/>
    <p:sldId id="284" r:id="rId9"/>
    <p:sldId id="264" r:id="rId10"/>
    <p:sldId id="281" r:id="rId11"/>
    <p:sldId id="282" r:id="rId12"/>
    <p:sldId id="283" r:id="rId13"/>
    <p:sldId id="285" r:id="rId14"/>
    <p:sldId id="286" r:id="rId15"/>
    <p:sldId id="263" r:id="rId16"/>
    <p:sldId id="265" r:id="rId17"/>
    <p:sldId id="292" r:id="rId18"/>
    <p:sldId id="278" r:id="rId19"/>
    <p:sldId id="269" r:id="rId20"/>
    <p:sldId id="270" r:id="rId21"/>
    <p:sldId id="271" r:id="rId22"/>
    <p:sldId id="272" r:id="rId23"/>
    <p:sldId id="276" r:id="rId24"/>
    <p:sldId id="293" r:id="rId25"/>
    <p:sldId id="289" r:id="rId26"/>
    <p:sldId id="294" r:id="rId27"/>
    <p:sldId id="288" r:id="rId28"/>
    <p:sldId id="291" r:id="rId29"/>
  </p:sldIdLst>
  <p:sldSz cx="9144000" cy="6858000" type="screen4x3"/>
  <p:notesSz cx="6669088" cy="97536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E1BE1AE4-C12F-405E-886E-B06A7D29A98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33913"/>
            <a:ext cx="533558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37474091-D078-4D3D-A145-4917F430EE8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90F72-B55B-479D-A706-CEDB89C9B3E1}" type="slidenum">
              <a:rPr lang="cs-CZ"/>
              <a:pPr/>
              <a:t>11</a:t>
            </a:fld>
            <a:endParaRPr lang="cs-CZ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2325"/>
            <a:ext cx="4891088" cy="4389438"/>
          </a:xfrm>
          <a:noFill/>
          <a:ln/>
        </p:spPr>
        <p:txBody>
          <a:bodyPr/>
          <a:lstStyle/>
          <a:p>
            <a:pPr eaLnBrk="1" hangingPunct="1"/>
            <a:r>
              <a:rPr lang="cs-CZ" smtClean="0"/>
              <a:t>Vysoká plynofikace má vliv i na to, že v NOx natolik převládají emise z dopravy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1971-6F48-4732-B508-3E233F1416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DD6A2-F295-4759-B42D-BB9E10A1D8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AE9CB-4304-417A-AB86-396E338311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D6A94-CACD-4378-8445-EC629CB4D8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89C1C-4AB7-4D59-B75D-1B41F139A35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B1C90-FE6C-42BB-880B-10623CFE03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6D84A-5C08-4BAE-B6B3-FDB8736220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62087-2C71-46B0-82E4-AA4E4F78F0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E558F-67DA-4727-9C37-CA70FFBDCE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92697-2FD3-4004-8626-C4A4E11E08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98838-F330-4B34-ABF0-AE051C491B6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ED6-0066-4BEA-A5B6-F4078C233C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277F4-6847-4812-80F6-90E5235C735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CB5B3-7E74-43E2-A1CF-11984B05A42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 eaLnBrk="1" hangingPunct="1"/>
            <a: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  <a:t>Generel ovzduší</a:t>
            </a:r>
            <a:b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</a:br>
            <a: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  <a:t> statutárního města Brna</a:t>
            </a:r>
            <a:b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</a:br>
            <a: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  <a:t>možnosti implementace</a:t>
            </a:r>
            <a:b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</a:br>
            <a: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  <a:t/>
            </a:r>
            <a:b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</a:br>
            <a: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  <a:t>RNDr. Barbora JAVOROVÁ</a:t>
            </a:r>
            <a:br>
              <a:rPr lang="cs-CZ" sz="4800" b="1" smtClean="0">
                <a:solidFill>
                  <a:schemeClr val="bg1"/>
                </a:solidFill>
                <a:latin typeface="Arial Narrow" pitchFamily="-1" charset="0"/>
              </a:rPr>
            </a:br>
            <a:endParaRPr lang="cs-CZ" sz="4800" b="1" smtClean="0">
              <a:solidFill>
                <a:schemeClr val="bg1"/>
              </a:solidFill>
              <a:latin typeface="Arial Narrow" pitchFamily="-1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6626" r:id="rId3" imgW="0" imgH="0" progId="">
              <p:embed/>
            </p:oleObj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0"/>
            <a:ext cx="4427537" cy="3835400"/>
          </a:xfrm>
          <a:noFill/>
        </p:spPr>
      </p:pic>
      <p:pic>
        <p:nvPicPr>
          <p:cNvPr id="26629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042988" y="4221163"/>
            <a:ext cx="7380287" cy="2503487"/>
          </a:xfrm>
          <a:solidFill>
            <a:srgbClr val="FFFF99"/>
          </a:solidFill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0"/>
            <a:ext cx="58674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Times" pitchFamily="-1" charset="0"/>
              </a:rPr>
              <a:t>Bilance emisí prachových částic</a:t>
            </a:r>
            <a:endParaRPr lang="cs-CZ" b="1" baseline="-25000">
              <a:latin typeface="Times" pitchFamily="-1" charset="0"/>
            </a:endParaRPr>
          </a:p>
        </p:txBody>
      </p:sp>
      <p:pic>
        <p:nvPicPr>
          <p:cNvPr id="26631" name="Picture 7" descr="M7_EMI_PM10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476250"/>
            <a:ext cx="4787900" cy="3532188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7650" r:id="rId4" imgW="0" imgH="0" progId="">
              <p:embed/>
            </p:oleObj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26988"/>
            <a:ext cx="4356100" cy="4127500"/>
          </a:xfrm>
          <a:noFill/>
        </p:spPr>
      </p:pic>
      <p:pic>
        <p:nvPicPr>
          <p:cNvPr id="27653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20713"/>
            <a:ext cx="4859338" cy="3586162"/>
          </a:xfrm>
          <a:solidFill>
            <a:srgbClr val="FFFFFF"/>
          </a:solidFill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115888"/>
            <a:ext cx="4716463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Times" pitchFamily="-1" charset="0"/>
              </a:rPr>
              <a:t>Bilance emisí NO</a:t>
            </a:r>
            <a:r>
              <a:rPr lang="cs-CZ" b="1" baseline="-25000">
                <a:latin typeface="Times" pitchFamily="-1" charset="0"/>
              </a:rPr>
              <a:t>x</a:t>
            </a:r>
            <a:r>
              <a:rPr lang="cs-CZ" b="1">
                <a:latin typeface="Times" pitchFamily="-1" charset="0"/>
              </a:rPr>
              <a:t> po MČ</a:t>
            </a:r>
            <a:endParaRPr lang="cs-CZ" b="1" baseline="-25000">
              <a:latin typeface="Times" pitchFamily="-1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468313" y="4437063"/>
            <a:ext cx="8281987" cy="1822450"/>
          </a:xfrm>
          <a:solidFill>
            <a:srgbClr val="FFFF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9698" r:id="rId3" imgW="0" imgH="0" progId="">
              <p:embed/>
            </p:oleObj>
          </a:graphicData>
        </a:graphic>
      </p:graphicFrame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15888"/>
            <a:ext cx="4716463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Times" pitchFamily="-1" charset="0"/>
              </a:rPr>
              <a:t>Bilance emisí benzenu po MČ</a:t>
            </a:r>
            <a:endParaRPr lang="cs-CZ" b="1" baseline="-25000">
              <a:latin typeface="Times" pitchFamily="-1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0"/>
            <a:ext cx="4500562" cy="4181475"/>
          </a:xfrm>
          <a:noFill/>
        </p:spPr>
      </p:pic>
      <p:pic>
        <p:nvPicPr>
          <p:cNvPr id="29701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4195763"/>
            <a:ext cx="7416800" cy="2371725"/>
          </a:xfrm>
          <a:solidFill>
            <a:srgbClr val="FFFF99"/>
          </a:solidFill>
        </p:spPr>
      </p:pic>
      <p:pic>
        <p:nvPicPr>
          <p:cNvPr id="29702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20713"/>
            <a:ext cx="4716463" cy="3481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22" r:id="rId3" imgW="0" imgH="0" progId="">
              <p:embed/>
            </p:oleObj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6350"/>
            <a:ext cx="8820150" cy="690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258888" y="1219200"/>
            <a:ext cx="662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b="1" baseline="-25000">
              <a:latin typeface="Times" pitchFamily="-1" charset="0"/>
            </a:endParaRPr>
          </a:p>
        </p:txBody>
      </p:sp>
      <p:graphicFrame>
        <p:nvGraphicFramePr>
          <p:cNvPr id="3174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1746" r:id="rId3" imgW="0" imgH="0" progId="">
              <p:embed/>
            </p:oleObj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1125"/>
            <a:ext cx="9144000" cy="674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Souhrnný Akční Program (SAP)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None/>
            </a:pPr>
            <a:r>
              <a:rPr lang="cs-CZ" sz="2800" b="1" smtClean="0">
                <a:solidFill>
                  <a:schemeClr val="bg1"/>
                </a:solidFill>
              </a:rPr>
              <a:t>Základní opatření a předpoklady k naplnění SAP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None/>
            </a:pPr>
            <a:endParaRPr lang="cs-CZ" sz="2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b="1" smtClean="0">
                <a:solidFill>
                  <a:schemeClr val="bg1"/>
                </a:solidFill>
              </a:rPr>
              <a:t>Stanovení závazných opatření a projektů k naplnění cílů programu ve vytyčených prioritních oblastech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b="1" smtClean="0">
                <a:solidFill>
                  <a:schemeClr val="bg1"/>
                </a:solidFill>
              </a:rPr>
              <a:t>Na základě stanovených priorit a plánu financování určit časový plán implementace opatření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b="1" smtClean="0">
                <a:solidFill>
                  <a:schemeClr val="bg1"/>
                </a:solidFill>
              </a:rPr>
              <a:t>Upravit institucionální zabezpečení realizace programu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b="1" smtClean="0">
                <a:solidFill>
                  <a:schemeClr val="bg1"/>
                </a:solidFill>
              </a:rPr>
              <a:t>Stanovit závazné termíny vyhodnocení přijatých opatření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b="1" smtClean="0">
                <a:solidFill>
                  <a:schemeClr val="bg1"/>
                </a:solidFill>
              </a:rPr>
              <a:t>Pravidelná aktualizace SAP (včetně monitorování účinnosti přijatých opatření)</a:t>
            </a:r>
            <a:endParaRPr lang="cs-CZ" sz="2400" smtClean="0">
              <a:solidFill>
                <a:schemeClr val="bg1"/>
              </a:solidFill>
              <a:latin typeface="Arial Narrow" pitchFamily="-1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Možnosti města při implementaci SAP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Realizace projektů v rámci rozpočtu města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Přijetí opatření v rámci pravomocí města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Příprava  projektů spolufinancovaných z finančních prostředků státního rozpočtu a prostředků EU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Aktivní „angažovanost“ při prosazování SAP na všech (místních – celostátních) úrovních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28345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Opatření realizovatelná městem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   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sz="4400" smtClean="0">
                <a:solidFill>
                  <a:schemeClr val="bg1"/>
                </a:solidFill>
              </a:rPr>
              <a:t>Projekty v oblasti dopravy ve městě Brně</a:t>
            </a:r>
          </a:p>
          <a:p>
            <a:pPr algn="just" eaLnBrk="1" hangingPunct="1">
              <a:buFontTx/>
              <a:buNone/>
            </a:pPr>
            <a:endParaRPr lang="cs-CZ" smtClean="0">
              <a:solidFill>
                <a:schemeClr val="bg1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6172200" cy="533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cs-CZ" sz="2400" b="1" smtClean="0">
                <a:solidFill>
                  <a:srgbClr val="000000"/>
                </a:solidFill>
                <a:latin typeface="Arial" charset="0"/>
              </a:rPr>
              <a:t>OPATŘENÍ V DOPRAVĚ - souvislosti</a:t>
            </a:r>
            <a:endParaRPr lang="cs-CZ" sz="2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762000" y="64008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000">
                <a:solidFill>
                  <a:schemeClr val="tx2"/>
                </a:solidFill>
                <a:latin typeface="Comic Sans MS" pitchFamily="-1" charset="0"/>
              </a:rPr>
              <a:t>Generel ovzduší - program snižování emisí a imisí města Brna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Přijmout opatření v dopravě jednotlivě nebo soubor opatření jako celek ?</a:t>
            </a:r>
            <a:endParaRPr lang="cs-CZ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914400" y="1600200"/>
            <a:ext cx="6400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400">
                <a:latin typeface="Arial" charset="0"/>
              </a:rPr>
              <a:t>Opatření je lépe je </a:t>
            </a:r>
            <a:r>
              <a:rPr lang="cs-CZ" sz="1400" b="1">
                <a:latin typeface="Arial" charset="0"/>
              </a:rPr>
              <a:t>přijmout jako celek</a:t>
            </a:r>
            <a:r>
              <a:rPr lang="cs-CZ" sz="1400">
                <a:latin typeface="Arial" charset="0"/>
              </a:rPr>
              <a:t>, neboť se vzájemně doplňují.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6629400" y="2362200"/>
            <a:ext cx="2209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Snížení emisí</a:t>
            </a:r>
          </a:p>
          <a:p>
            <a:pPr algn="ctr" eaLnBrk="0" hangingPunct="0"/>
            <a:r>
              <a:rPr lang="cs-CZ" sz="2000"/>
              <a:t> autobusů</a:t>
            </a:r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2971800" y="3276600"/>
            <a:ext cx="3352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Zvýšení atraktivity </a:t>
            </a:r>
          </a:p>
          <a:p>
            <a:pPr algn="ctr" eaLnBrk="0" hangingPunct="0"/>
            <a:r>
              <a:rPr lang="cs-CZ" sz="2000"/>
              <a:t>a komfortu MHD</a:t>
            </a:r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5562600" y="4343400"/>
            <a:ext cx="2590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Park and Ride</a:t>
            </a:r>
          </a:p>
          <a:p>
            <a:pPr algn="ctr" eaLnBrk="0" hangingPunct="0"/>
            <a:r>
              <a:rPr lang="cs-CZ" sz="2000"/>
              <a:t> (P+R)</a:t>
            </a:r>
          </a:p>
        </p:txBody>
      </p:sp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5410200" y="5486400"/>
            <a:ext cx="2743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Změny v sazbě</a:t>
            </a:r>
          </a:p>
          <a:p>
            <a:pPr algn="ctr" eaLnBrk="0" hangingPunct="0"/>
            <a:r>
              <a:rPr lang="cs-CZ" sz="2000"/>
              <a:t> parkovného</a:t>
            </a:r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1066800" y="4419600"/>
            <a:ext cx="2362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Bike and Ride</a:t>
            </a:r>
          </a:p>
          <a:p>
            <a:pPr algn="ctr" eaLnBrk="0" hangingPunct="0"/>
            <a:r>
              <a:rPr lang="cs-CZ" sz="2000"/>
              <a:t> (B+R)</a:t>
            </a: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V="1">
            <a:off x="6477000" y="3124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 flipV="1">
            <a:off x="25146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 flipH="1" flipV="1">
            <a:off x="64008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2286000" y="3124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55" name="Oval 16"/>
          <p:cNvSpPr>
            <a:spLocks noChangeArrowheads="1"/>
          </p:cNvSpPr>
          <p:nvPr/>
        </p:nvSpPr>
        <p:spPr bwMode="auto">
          <a:xfrm>
            <a:off x="533400" y="5486400"/>
            <a:ext cx="3200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Cyklotrasy</a:t>
            </a:r>
          </a:p>
        </p:txBody>
      </p:sp>
      <p:sp>
        <p:nvSpPr>
          <p:cNvPr id="35856" name="Oval 17"/>
          <p:cNvSpPr>
            <a:spLocks noChangeArrowheads="1"/>
          </p:cNvSpPr>
          <p:nvPr/>
        </p:nvSpPr>
        <p:spPr bwMode="auto">
          <a:xfrm>
            <a:off x="2819400" y="2133600"/>
            <a:ext cx="3581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Nákup nových vozidel MHD </a:t>
            </a:r>
          </a:p>
          <a:p>
            <a:pPr algn="ctr" eaLnBrk="0" hangingPunct="0"/>
            <a:r>
              <a:rPr lang="cs-CZ" sz="1400"/>
              <a:t>(bezbariérová, nízko-emisní, 0-emisní)</a:t>
            </a:r>
            <a:endParaRPr lang="cs-CZ" sz="2000"/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 flipV="1">
            <a:off x="2133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 flipV="1">
            <a:off x="6705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59" name="Oval 20"/>
          <p:cNvSpPr>
            <a:spLocks noChangeArrowheads="1"/>
          </p:cNvSpPr>
          <p:nvPr/>
        </p:nvSpPr>
        <p:spPr bwMode="auto">
          <a:xfrm>
            <a:off x="457200" y="23622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/>
              <a:t>Preference MHD</a:t>
            </a:r>
          </a:p>
          <a:p>
            <a:pPr algn="ctr" eaLnBrk="0" hangingPunct="0"/>
            <a:r>
              <a:rPr lang="cs-CZ" sz="1400"/>
              <a:t>pruhy, křižovatky</a:t>
            </a:r>
            <a:endParaRPr lang="cs-CZ" sz="2000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43434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086600" cy="533400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000000"/>
                </a:solidFill>
                <a:latin typeface="Arial" charset="0"/>
              </a:rPr>
              <a:t>OPATŘENÍ V DOPRAVĚ NA ÚROVNI MĚSTA</a:t>
            </a:r>
            <a:r>
              <a:rPr lang="cs-CZ" sz="2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1400" b="1" smtClean="0">
                <a:solidFill>
                  <a:schemeClr val="tx1"/>
                </a:solidFill>
                <a:latin typeface="Arial" charset="0"/>
              </a:rPr>
            </a:br>
            <a:endParaRPr lang="cs-CZ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62000" y="3124200"/>
            <a:ext cx="76962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zvýšená obměna autobusového parku (vozidla splňující EURO 3)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nákupy nových autobusů na CNG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obnovení plnící stanice CNG Brno - Slatina, nebo přistavění stanice CNG k existující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	čerpací stanici</a:t>
            </a:r>
            <a:endParaRPr lang="cs-CZ" sz="1400" b="1">
              <a:latin typeface="Arial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838200" y="1219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800" b="1">
                <a:solidFill>
                  <a:srgbClr val="000000"/>
                </a:solidFill>
                <a:latin typeface="Arial" charset="0"/>
              </a:rPr>
              <a:t>1. SNÍŽENÍ EMISÍ AUTOBUSŮ MHD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914400" y="6324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000" b="1">
                <a:solidFill>
                  <a:schemeClr val="tx2"/>
                </a:solidFill>
                <a:latin typeface="Arial" charset="0"/>
              </a:rPr>
              <a:t>Generel ovzduší - program snižování emisí a imisí města Brna  - část doprava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Vhodné aktivity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Vliv opatření na kvalitu ovzduší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762000" y="52578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Náklady, rizika, přijatelnost pro veřejnost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762000" y="4419600"/>
            <a:ext cx="7620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velmi příznivý - tam, kde jsou využívány starší typy autobusů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	 (např. VMO, okrajové části Brna apod. )</a:t>
            </a:r>
            <a:endParaRPr lang="cs-CZ" sz="1400" b="1">
              <a:latin typeface="Arial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762000" y="1676400"/>
            <a:ext cx="76200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i="1">
                <a:solidFill>
                  <a:srgbClr val="000000"/>
                </a:solidFill>
                <a:latin typeface="Arial" charset="0"/>
              </a:rPr>
              <a:t>Ve vozovém parku je stále velký podíl starších autobusů, emitující zejména pevné částice. Na rozdíl od emisí osobních automobilů může město produkci emisí autobusů přímo ovlivnit, nákupem nízko-emisních vozidel.</a:t>
            </a:r>
            <a:br>
              <a:rPr lang="cs-CZ" sz="1400" i="1">
                <a:solidFill>
                  <a:srgbClr val="000000"/>
                </a:solidFill>
                <a:latin typeface="Arial" charset="0"/>
              </a:rPr>
            </a:br>
            <a:r>
              <a:rPr lang="cs-CZ" sz="1400" i="1">
                <a:solidFill>
                  <a:srgbClr val="000000"/>
                </a:solidFill>
                <a:latin typeface="Arial" charset="0"/>
              </a:rPr>
              <a:t>Studie prokázaly, že by mělo být v provozu alespoň 14 autobusů s ročním proběhem 65 tis. Km  aby stanice CNG byla ekonomicky rentabilní</a:t>
            </a:r>
            <a:endParaRPr lang="cs-CZ" sz="1400" b="1">
              <a:latin typeface="Arial" charset="0"/>
            </a:endParaRP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762000" y="5638800"/>
            <a:ext cx="7620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naftový autobus: 3 - 8,2 mil. Kč, CNG autobus dražší a cca 0,8 - 1,5 mil. Kč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plnící stanice: 8 - 20 mil. Kč, přístavba k existující ČS je levnější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očekávané příznivé reakce veřejnosti</a:t>
            </a:r>
            <a:endParaRPr lang="cs-CZ" sz="1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600" b="1" smtClean="0">
                <a:solidFill>
                  <a:schemeClr val="bg1"/>
                </a:solidFill>
                <a:latin typeface="Arial Narrow" pitchFamily="-1" charset="0"/>
              </a:rPr>
              <a:t>OBSAH PŘEDNÁŠKY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GENEREL OVZDUŠÍ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PROBLÉMY MĚSTA BRNA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SOUHRNNÝ AKČNÍ PROGRAM A MOŽNOSTI REALIZACE</a:t>
            </a:r>
          </a:p>
          <a:p>
            <a:pPr marL="1371600" lvl="2" indent="-457200" eaLnBrk="1" hangingPunct="1"/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PROJEKTY</a:t>
            </a:r>
          </a:p>
          <a:p>
            <a:pPr marL="1371600" lvl="2" indent="-457200" eaLnBrk="1" hangingPunct="1"/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LEGISLATIVNÍ OPATŘENÍ</a:t>
            </a:r>
          </a:p>
          <a:p>
            <a:pPr marL="1371600" lvl="2" indent="-457200" eaLnBrk="1" hangingPunct="1"/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FINACOVÁNÍ</a:t>
            </a:r>
          </a:p>
          <a:p>
            <a:pPr marL="1371600" lvl="2" indent="-457200" eaLnBrk="1" hangingPunct="1"/>
            <a:endParaRPr lang="cs-CZ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cs-CZ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cs-CZ" smtClean="0">
              <a:solidFill>
                <a:schemeClr val="bg1"/>
              </a:solidFill>
              <a:latin typeface="Arial Narrow" pitchFamily="-1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086600" cy="533400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000000"/>
                </a:solidFill>
                <a:latin typeface="Arial" charset="0"/>
              </a:rPr>
              <a:t>OPATŘENÍ V DOPRAVĚ NA ÚROVNI MĚSTA</a:t>
            </a:r>
            <a:r>
              <a:rPr lang="cs-CZ" sz="2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1400" b="1" smtClean="0">
                <a:solidFill>
                  <a:schemeClr val="tx1"/>
                </a:solidFill>
                <a:latin typeface="Arial" charset="0"/>
              </a:rPr>
            </a:br>
            <a:endParaRPr lang="cs-CZ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62000" y="3124200"/>
            <a:ext cx="76962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informační systémy ve vozidlech (itinerář trasy, hlášení možností přestupů)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vyhrazený jízdní pruh pro autobusy a trolejbusy na vybraných lokalitách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plošné zavedené preference MHD na světelných křižovatkách po celé síti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zajištění kvalitního napojení ŹUB a nákupních center na MHD</a:t>
            </a:r>
            <a:endParaRPr lang="cs-CZ" sz="1400" b="1">
              <a:latin typeface="Arial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838200" y="121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800" b="1">
                <a:solidFill>
                  <a:srgbClr val="000000"/>
                </a:solidFill>
                <a:latin typeface="Arial" charset="0"/>
              </a:rPr>
              <a:t>2. ZVÝŠENÍ ATRAKTIVITIY MHD A KOMFORTU CESTUJÍCÍCH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914400" y="6324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000" b="1">
                <a:solidFill>
                  <a:schemeClr val="tx2"/>
                </a:solidFill>
                <a:latin typeface="Arial" charset="0"/>
              </a:rPr>
              <a:t>Generel ovzduší - program snižování emisí a imisí města Brna  - část doprava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Vhodné aktivity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762000" y="42672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Vliv opatření na kvalitu ovzduší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762000" y="53340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Náklady, rizika, přijatelnost pro veřejnost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762000" y="4572000"/>
            <a:ext cx="7696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přímý vliv: preference - plynulejší jízda autobusů - menší spotřeba paliv, méně emisí 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nepřímý vliv - změna dělby přepravní práce ve prospěch MHD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	   - zvýšená atraktivita MHD zkrácením přepravních dob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762000" y="1676400"/>
            <a:ext cx="76200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i="1">
                <a:solidFill>
                  <a:srgbClr val="000000"/>
                </a:solidFill>
                <a:latin typeface="Arial" charset="0"/>
              </a:rPr>
              <a:t>Trendům přechodu cestujících k individuální dopravě je potřebné čelit zatraktivněním veřejné dopravy - zajištění vysokého standardu pro cestující (informační systémy, bezbariérovost). Atraktivita MHD vzroste také zkrácením přepravní doby. Toto je možné např. zavedením preferencí vozidel MHD na křižovatkách, vytvořením vyhrazených pruhů a zajištěním obsluhy nákupních center v rámci MHD, které není dostatečná.</a:t>
            </a:r>
            <a:endParaRPr lang="cs-CZ" sz="4400">
              <a:latin typeface="Arial" charset="0"/>
            </a:endParaRP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762000" y="5638800"/>
            <a:ext cx="7696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 nízkopodlažní vozidla:  tramvaj - cca 20 mil. Kč, trolejbus - 11 mil. Autobus 6 mil. Kč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očekávané příznivé reakce veřejnosti (především vozíčkáři, důchodci, matky s kočárky</a:t>
            </a:r>
            <a:endParaRPr lang="cs-CZ" sz="1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086600" cy="533400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000000"/>
                </a:solidFill>
                <a:latin typeface="Arial" charset="0"/>
              </a:rPr>
              <a:t>OPATŘENÍ V DOPRAVĚ NA ÚROVNI MĚSTA</a:t>
            </a:r>
            <a:r>
              <a:rPr lang="cs-CZ" sz="2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1400" b="1" smtClean="0">
                <a:solidFill>
                  <a:schemeClr val="tx1"/>
                </a:solidFill>
                <a:latin typeface="Arial" charset="0"/>
              </a:rPr>
            </a:br>
            <a:endParaRPr lang="cs-CZ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62000" y="2895600"/>
            <a:ext cx="7696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zvýšit poplatky za parkování uvnitř MMO (doporučeno 50 Kč/hod)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zavést poplatky mezi MMO a 2. Městským okruhem (doporučeno 20 Kč/hod)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P+R: - vytypovat lokality a vybudovat záchytná parkoviště u 5-ti hlavních 			příjezdových komunikaci (2 -krát Brno-jih, 1-krát Brno-sever, Brno-východ a 	Brno-západ), 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            - systém P+R: parkovací lístek = jízdenka MHD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838200" y="121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800" b="1">
                <a:solidFill>
                  <a:srgbClr val="000000"/>
                </a:solidFill>
                <a:latin typeface="Arial" charset="0"/>
              </a:rPr>
              <a:t>3. PARKOVACÍ POLITIKA, „PARK AND RIDE“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914400" y="6324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000" b="1">
                <a:solidFill>
                  <a:schemeClr val="tx2"/>
                </a:solidFill>
                <a:latin typeface="Arial" charset="0"/>
              </a:rPr>
              <a:t>Generel ovzduší - program snižování emisí a imisí města Brna  - část doprava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762000" y="25908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Vhodné aktivity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762000" y="42672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Vliv opatření na kvalitu ovzduší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762000" y="53340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Náklady, rizika, přijatelnost pro veřejnost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762000" y="4572000"/>
            <a:ext cx="7696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-  nepřímý vliv - změna dělby přepravní práce ve prospěch MHD(v kombinaci s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	 předchozími opatřeními)</a:t>
            </a: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762000" y="1676400"/>
            <a:ext cx="76962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i="1">
                <a:solidFill>
                  <a:srgbClr val="000000"/>
                </a:solidFill>
                <a:latin typeface="Arial" charset="0"/>
              </a:rPr>
              <a:t>Cílem je změnit dělbu přepravní práce mezi individuální automobilovou dopravou a MHD ve prospěch MHD, zejména v centru města. Podnítit řidiče k zaparkování na záchytném parkovišti a k pokračování k cíli městskou dopravou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762000" y="5638800"/>
            <a:ext cx="7696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náklady: parkovací domy - 500 tis. Kč / 1 parkovací místo, plochy podstatně levnější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rizika:  	psychika řidičů, jejich neochota opustit auto a pokračovat k cíli MHD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	výstavba hromadných garáží v centru v plném rozsahu</a:t>
            </a:r>
            <a:endParaRPr lang="cs-CZ" sz="1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086600" cy="533400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000000"/>
                </a:solidFill>
                <a:latin typeface="Arial" charset="0"/>
              </a:rPr>
              <a:t>OPATŘENÍ V DOPRAVĚ NA ÚROVNI MĚSTA</a:t>
            </a:r>
            <a:r>
              <a:rPr lang="cs-CZ" sz="2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1400" b="1" smtClean="0">
                <a:solidFill>
                  <a:schemeClr val="tx1"/>
                </a:solidFill>
                <a:latin typeface="Arial" charset="0"/>
              </a:rPr>
            </a:br>
            <a:endParaRPr lang="cs-CZ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762000" y="2895600"/>
            <a:ext cx="7772400" cy="144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výběr cca 20 možných lokalit (dostatek prostoru, křížení cyklostezky s významnou 		linkou MHD, vybrané konečné stanice MHD z nich dále vybrat 2 - 3, pro pilotní 	projekty (dosud nevyzkoušený typ opatření)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- zajištění výroby a dodávky objektů pro B+R: speciální stojany nebo „klec“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- zajištění přístupu (dveře na kartu nebo minci) a bezpečné úschovy (kamerový systém 	napojený na M)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- možná kombinace B+R s P+R (hlídané správcem parkoviště)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838200" y="121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800" b="1">
                <a:solidFill>
                  <a:srgbClr val="000000"/>
                </a:solidFill>
                <a:latin typeface="Arial" charset="0"/>
              </a:rPr>
              <a:t>4. ZAVEDENÍ SYSTÉMU „BIKE AND RIDE“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914400" y="6324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000" b="1">
                <a:solidFill>
                  <a:schemeClr val="tx2"/>
                </a:solidFill>
                <a:latin typeface="Arial" charset="0"/>
              </a:rPr>
              <a:t>Generel ovzduší - program snižování emisí a imisí města Brna  - část doprava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25908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Vhodné aktivity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762000" y="43434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Vliv opatření na kvalitu ovzduší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762000" y="53340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latin typeface="Arial" charset="0"/>
              </a:rPr>
              <a:t>Náklady, rizika, přijatelnost pro veřejnost </a:t>
            </a:r>
            <a:r>
              <a:rPr lang="cs-CZ" sz="1400" b="1">
                <a:latin typeface="Arial" charset="0"/>
                <a:cs typeface="Times New Roman" pitchFamily="-1" charset="0"/>
              </a:rPr>
              <a:t>:</a:t>
            </a:r>
            <a:endParaRPr lang="cs-CZ">
              <a:cs typeface="Times New Roman" pitchFamily="-1" charset="0"/>
            </a:endParaRP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762000" y="4648200"/>
            <a:ext cx="7772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-  nepřímý, zatraktivnění cyklistické dopravy i pro obyvatele méně fyzicky zdatné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sezónní vliv na dělbu přepravní práce - opatření by mělo doprovázet výstavbu cyklotras</a:t>
            </a: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762000" y="1600200"/>
            <a:ext cx="76962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i="1">
                <a:solidFill>
                  <a:srgbClr val="000000"/>
                </a:solidFill>
                <a:latin typeface="Arial" charset="0"/>
              </a:rPr>
              <a:t>Zatímco řidič automobilu většinou může zaparkovat auto na vhodném místě a pokračovat do cílového místa MHD, cyklista obvykle nemá možnost kolo nechat bez dozoru u zastávky MHD a využít MHD pro pokračování cesty. Opatření je vhodné pro osoby méně fyzicky zdatné, pro které by absolvování celé cesty (např. bydliště - pracoviště) bylo velkou fyzickou zátěží.</a:t>
            </a: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762000" y="5638800"/>
            <a:ext cx="7772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rgbClr val="000000"/>
                </a:solidFill>
                <a:latin typeface="Arial" charset="0"/>
              </a:rPr>
              <a:t> - náklady: projektování, výroba a údržba objektů pro úschovu kol + kamerový systém</a:t>
            </a:r>
            <a:br>
              <a:rPr lang="cs-CZ" sz="1400" b="1">
                <a:solidFill>
                  <a:srgbClr val="000000"/>
                </a:solidFill>
                <a:latin typeface="Arial" charset="0"/>
              </a:rPr>
            </a:br>
            <a:r>
              <a:rPr lang="cs-CZ" sz="1400" b="1">
                <a:solidFill>
                  <a:srgbClr val="000000"/>
                </a:solidFill>
                <a:latin typeface="Arial" charset="0"/>
              </a:rPr>
              <a:t> - rizika:  	odcizení kol, poškození objektů vandaly</a:t>
            </a:r>
            <a:endParaRPr lang="cs-CZ" sz="1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086600" cy="533400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000000"/>
                </a:solidFill>
                <a:latin typeface="Arial" charset="0"/>
              </a:rPr>
              <a:t>OPATŘENÍ V DOPRAVĚ NA ÚROVNI MĚSTA</a:t>
            </a:r>
            <a:r>
              <a:rPr lang="cs-CZ" sz="2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1400" b="1" smtClean="0">
                <a:solidFill>
                  <a:schemeClr val="tx1"/>
                </a:solidFill>
                <a:latin typeface="Arial" charset="0"/>
              </a:rPr>
            </a:br>
            <a:endParaRPr lang="cs-CZ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62000" y="2514600"/>
            <a:ext cx="8001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rgbClr val="000000"/>
                </a:solidFill>
                <a:latin typeface="Arial" charset="0"/>
              </a:rPr>
              <a:t>Zavedení zón snížené rychlosti ve vybraných částech města</a:t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>Zavedení placených vjezdů do vybraných částí města (mýto)</a:t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>Podpora výstavby hromadných garáží</a:t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>Výstavba nových komunikací</a:t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>Výstavba cyklotras</a:t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>Další rozvoj integrované dopravy </a:t>
            </a:r>
            <a:br>
              <a:rPr lang="cs-CZ" sz="1600" b="1">
                <a:solidFill>
                  <a:srgbClr val="000000"/>
                </a:solidFill>
                <a:latin typeface="Arial" charset="0"/>
              </a:rPr>
            </a:br>
            <a:r>
              <a:rPr lang="cs-CZ" sz="1600" b="1">
                <a:solidFill>
                  <a:srgbClr val="000000"/>
                </a:solidFill>
                <a:latin typeface="Arial" charset="0"/>
              </a:rPr>
              <a:t>	</a:t>
            </a:r>
            <a:endParaRPr lang="cs-CZ" sz="4400" b="1" u="sng">
              <a:solidFill>
                <a:schemeClr val="tx2"/>
              </a:solidFill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914400" y="1371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800" b="1">
                <a:solidFill>
                  <a:srgbClr val="000000"/>
                </a:solidFill>
                <a:latin typeface="Arial" charset="0"/>
              </a:rPr>
              <a:t>DALŠÍ MOŽNÁ OPATŘENÍ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914400" y="6324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000" b="1">
                <a:solidFill>
                  <a:schemeClr val="tx2"/>
                </a:solidFill>
                <a:latin typeface="Arial" charset="0"/>
              </a:rPr>
              <a:t>Generel ovzduší - program snižování emisí a imisí města Brna  - část doprava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28345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Opatření realizovatelná městem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   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sz="4400" smtClean="0">
                <a:solidFill>
                  <a:schemeClr val="bg1"/>
                </a:solidFill>
              </a:rPr>
              <a:t>Rozpracování legislativních možností do opatření pro oblast  města Brna</a:t>
            </a:r>
          </a:p>
          <a:p>
            <a:pPr algn="just" eaLnBrk="1" hangingPunct="1">
              <a:buFontTx/>
              <a:buNone/>
            </a:pPr>
            <a:endParaRPr lang="cs-CZ" smtClean="0">
              <a:solidFill>
                <a:schemeClr val="bg1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3010" r:id="rId3" imgW="0" imgH="0" progId="">
              <p:embed/>
            </p:oleObj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/>
          </a:solidFill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708400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28345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Opatření realizovatelná městem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   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sz="4400" smtClean="0">
                <a:solidFill>
                  <a:schemeClr val="bg1"/>
                </a:solidFill>
              </a:rPr>
              <a:t>Aktivní zajišťování finančních prostředků pro projekty s dopadem na území města Brna</a:t>
            </a:r>
          </a:p>
          <a:p>
            <a:pPr algn="just" eaLnBrk="1" hangingPunct="1">
              <a:buFontTx/>
              <a:buNone/>
            </a:pPr>
            <a:endParaRPr lang="cs-CZ" smtClean="0">
              <a:solidFill>
                <a:schemeClr val="bg1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077200" cy="576262"/>
          </a:xfrm>
        </p:spPr>
        <p:txBody>
          <a:bodyPr/>
          <a:lstStyle/>
          <a:p>
            <a:pPr eaLnBrk="1" hangingPunct="1"/>
            <a:r>
              <a:rPr lang="cs-CZ" sz="3200" smtClean="0"/>
              <a:t>Financování navrhovaných opatření</a:t>
            </a:r>
            <a:endParaRPr lang="en-GB" sz="32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343775" cy="4319587"/>
          </a:xfrm>
          <a:noFill/>
        </p:spPr>
        <p:txBody>
          <a:bodyPr lIns="0" tIns="0" rIns="0" bIns="0"/>
          <a:lstStyle/>
          <a:p>
            <a:pPr lvl="1" eaLnBrk="1" hangingPunct="1">
              <a:lnSpc>
                <a:spcPts val="2600"/>
              </a:lnSpc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smtClean="0"/>
              <a:t>Zdroje státního rozpočtu</a:t>
            </a:r>
          </a:p>
          <a:p>
            <a:pPr lvl="2" eaLnBrk="1" hangingPunct="1">
              <a:lnSpc>
                <a:spcPts val="2200"/>
              </a:lnSpc>
              <a:buClr>
                <a:schemeClr val="hlink"/>
              </a:buClr>
              <a:buFont typeface="Wingdings" pitchFamily="-1" charset="2"/>
              <a:buChar char="q"/>
            </a:pPr>
            <a:r>
              <a:rPr lang="cs-CZ" smtClean="0"/>
              <a:t>ČEA – úspory energie</a:t>
            </a:r>
          </a:p>
          <a:p>
            <a:pPr lvl="2" eaLnBrk="1" hangingPunct="1">
              <a:lnSpc>
                <a:spcPts val="2200"/>
              </a:lnSpc>
              <a:buClr>
                <a:schemeClr val="hlink"/>
              </a:buClr>
              <a:buFont typeface="Wingdings" pitchFamily="-1" charset="2"/>
              <a:buChar char="q"/>
            </a:pPr>
            <a:r>
              <a:rPr lang="cs-CZ" smtClean="0"/>
              <a:t>SFŽP   </a:t>
            </a:r>
          </a:p>
          <a:p>
            <a:pPr lvl="2" eaLnBrk="1" hangingPunct="1">
              <a:lnSpc>
                <a:spcPts val="2200"/>
              </a:lnSpc>
              <a:buClr>
                <a:schemeClr val="hlink"/>
              </a:buClr>
              <a:buFont typeface="Wingdings" pitchFamily="-1" charset="2"/>
              <a:buChar char="q"/>
            </a:pPr>
            <a:r>
              <a:rPr lang="cs-CZ" smtClean="0"/>
              <a:t>Doprava</a:t>
            </a:r>
          </a:p>
          <a:p>
            <a:pPr lvl="1" eaLnBrk="1" hangingPunct="1">
              <a:lnSpc>
                <a:spcPts val="2600"/>
              </a:lnSpc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smtClean="0"/>
              <a:t>EU zdroje</a:t>
            </a:r>
          </a:p>
          <a:p>
            <a:pPr lvl="2" eaLnBrk="1" hangingPunct="1">
              <a:lnSpc>
                <a:spcPts val="2200"/>
              </a:lnSpc>
              <a:buClr>
                <a:schemeClr val="hlink"/>
              </a:buClr>
              <a:buFont typeface="Wingdings" pitchFamily="-1" charset="2"/>
              <a:buChar char="q"/>
            </a:pPr>
            <a:r>
              <a:rPr lang="cs-CZ" smtClean="0"/>
              <a:t>Operační program životní prostředí ( v rámci Priority ochrana ovzduší se předpokládá v letech 2007 – 2013 pro ČR až 70 mld. Kč) </a:t>
            </a:r>
          </a:p>
          <a:p>
            <a:pPr lvl="2" eaLnBrk="1" hangingPunct="1">
              <a:lnSpc>
                <a:spcPts val="2200"/>
              </a:lnSpc>
              <a:buClr>
                <a:schemeClr val="hlink"/>
              </a:buClr>
              <a:buFont typeface="Wingdings" pitchFamily="-1" charset="2"/>
              <a:buChar char="q"/>
            </a:pPr>
            <a:r>
              <a:rPr lang="cs-CZ" smtClean="0"/>
              <a:t>Podpora subjektů žádajících o dotace z EU v rámci projektů, které mají pozitivní dopad na stav ovzduší ve městě Brně (např. inovace technologií)</a:t>
            </a:r>
          </a:p>
          <a:p>
            <a:pPr lvl="1" eaLnBrk="1" hangingPunct="1">
              <a:buClr>
                <a:srgbClr val="003399"/>
              </a:buClr>
              <a:buFont typeface="Wingdings" pitchFamily="-1" charset="2"/>
              <a:buChar char="Ø"/>
            </a:pPr>
            <a:r>
              <a:rPr lang="cs-CZ" sz="2400" smtClean="0"/>
              <a:t>Emisní obchodování (velké zdroje v majetku města)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144000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6981825" cy="1117600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Tx/>
              <a:buNone/>
            </a:pPr>
            <a:r>
              <a:rPr lang="cs-CZ" sz="4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Děkuji za pozornost</a:t>
            </a:r>
          </a:p>
          <a:p>
            <a:pPr marL="1752600" lvl="3" indent="-381000" algn="ctr" eaLnBrk="1" hangingPunct="1">
              <a:lnSpc>
                <a:spcPct val="90000"/>
              </a:lnSpc>
              <a:buFontTx/>
              <a:buNone/>
            </a:pPr>
            <a:endParaRPr lang="cs-CZ" sz="24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1752600" lvl="3" indent="-381000" algn="ctr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RNDr. Barbora JAVOROVÁ</a:t>
            </a:r>
          </a:p>
          <a:p>
            <a:pPr marL="1752600" lvl="3" indent="-381000" algn="ctr" eaLnBrk="1" hangingPunct="1">
              <a:lnSpc>
                <a:spcPct val="90000"/>
              </a:lnSpc>
              <a:buFontTx/>
              <a:buNone/>
            </a:pPr>
            <a:endParaRPr lang="cs-CZ" sz="24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1752600" lvl="3" indent="-381000" algn="ctr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javorova.barbora@brno.cz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4840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Zařazení města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 eaLnBrk="1" hangingPunct="1"/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Zá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kon 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č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. 86/2002 Sb., o ochran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ovzduší v platném zn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ní, § 7 odst. 2 bylo statutární 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sto Brno, jako </a:t>
            </a:r>
            <a:r>
              <a:rPr lang="cs-CZ" sz="2800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sídelní aglomerace s více jak 250 tis. obyvateli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, za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ř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azeno mezi lokality vy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adující zvláštní opat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ř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ení k ochran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ovzduší.</a:t>
            </a: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algn="just" eaLnBrk="1" hangingPunct="1">
              <a:buFontTx/>
              <a:buNone/>
            </a:pP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algn="just" eaLnBrk="1" hangingPunct="1"/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Dle V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stníku Ministerstva 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ivotního prost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ř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edí (M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P) 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č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. 4/2004 a 12/2004 bylo 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sto Brno </a:t>
            </a:r>
            <a:r>
              <a:rPr lang="cs-CZ" sz="2800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za</a:t>
            </a:r>
            <a:r>
              <a:rPr lang="cs-CZ" sz="2800" u="sng" smtClean="0">
                <a:solidFill>
                  <a:schemeClr val="bg1"/>
                </a:solidFill>
                <a:latin typeface="Arial Narrow" pitchFamily="-1" charset="0"/>
              </a:rPr>
              <a:t>ř</a:t>
            </a:r>
            <a:r>
              <a:rPr lang="cs-CZ" sz="2800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azeno do seznamu oblastí se zhor</a:t>
            </a:r>
            <a:r>
              <a:rPr lang="cs-CZ" sz="2800" u="sng" smtClean="0">
                <a:solidFill>
                  <a:schemeClr val="bg1"/>
                </a:solidFill>
                <a:latin typeface="Arial Narrow" pitchFamily="-1" charset="0"/>
              </a:rPr>
              <a:t>š</a:t>
            </a:r>
            <a:r>
              <a:rPr lang="cs-CZ" sz="2800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enou kvalitou ovzduší</a:t>
            </a:r>
            <a:r>
              <a:rPr lang="cs-CZ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600" b="1" smtClean="0">
                <a:solidFill>
                  <a:schemeClr val="bg1"/>
                </a:solidFill>
                <a:latin typeface="Arial Narrow" pitchFamily="-1" charset="0"/>
              </a:rPr>
              <a:t>Generel ovzduší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     V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 souladu s § 6 a § 7 zákona 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č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. 86/2002 Sb., v platném zn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ní, a v souladu s Metodickým pokynem M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P zve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ř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ejn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ným ve V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stníku M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P 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č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. 11/2002, má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 město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zpracován a schválen místní program sni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4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ování emisí a imisí pod názvem</a:t>
            </a:r>
            <a:r>
              <a:rPr lang="cs-CZ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cs-CZ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„Generel ovzduší – Program sni</a:t>
            </a:r>
            <a:r>
              <a:rPr lang="cs-CZ" u="sng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ování emisí a imisí statutárního m</a:t>
            </a:r>
            <a:r>
              <a:rPr lang="cs-CZ" u="sng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u="sng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sta Brna“</a:t>
            </a:r>
            <a:r>
              <a:rPr lang="cs-CZ" smtClean="0">
                <a:solidFill>
                  <a:schemeClr val="bg1"/>
                </a:solidFill>
                <a:latin typeface="Arial Narrow" pitchFamily="-1" charset="0"/>
              </a:rPr>
              <a:t> .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chemeClr val="bg1"/>
              </a:solidFill>
              <a:latin typeface="Arial Narrow" pitchFamily="-1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506" r:id="rId3" imgW="0" imgH="0" progId="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>
            <p:ph/>
          </p:nvPr>
        </p:nvPicPr>
        <p:blipFill>
          <a:blip r:embed="rId4"/>
          <a:srcRect l="-3444" t="-4105" r="-25487"/>
          <a:stretch>
            <a:fillRect/>
          </a:stretch>
        </p:blipFill>
        <p:spPr>
          <a:xfrm>
            <a:off x="-1588" y="0"/>
            <a:ext cx="9145588" cy="6197600"/>
          </a:xfrm>
          <a:solidFill>
            <a:srgbClr val="FFFFFF"/>
          </a:solidFill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140200" y="6308725"/>
            <a:ext cx="316865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>
                <a:latin typeface="Times" pitchFamily="-1" charset="0"/>
              </a:rPr>
              <a:t>MONITOROVÁNÍ A VYHODNOCOVÁNÍ PROGRAMU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779838" y="58769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779838" y="652462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2160587" cy="4667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>
                <a:latin typeface="Arial" charset="0"/>
              </a:rPr>
              <a:t>HODNOCENÍ KVALITY OVZDUŠÍ PO MČ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95963" y="26035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Times" pitchFamily="-1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24525" y="404813"/>
            <a:ext cx="2951163" cy="3143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>
                <a:latin typeface="Arial" charset="0"/>
              </a:rPr>
              <a:t>VÝSTUPY PRO ÚZEMNÍ PLÁN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4859338" y="54927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2339975" y="5492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Členění generelu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Program sni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ž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ování emisí statutárního 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sta Brna</a:t>
            </a: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Program zlep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š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ení kvality ovzduší statutárního 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sta Brna</a:t>
            </a: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Program specifických problém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ů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statutárního 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sta Brna</a:t>
            </a: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endParaRPr lang="cs-CZ" sz="2800" smtClean="0">
              <a:solidFill>
                <a:schemeClr val="bg1"/>
              </a:solidFill>
              <a:latin typeface="Arial Narrow" pitchFamily="-1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Souhrnný ak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č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ní program statutárního m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sta Brna, v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četně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identifika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č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ních list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ů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 navrhovaných opat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</a:rPr>
              <a:t>ř</a:t>
            </a:r>
            <a:r>
              <a:rPr lang="cs-CZ" sz="2800" smtClean="0">
                <a:solidFill>
                  <a:schemeClr val="bg1"/>
                </a:solidFill>
                <a:latin typeface="Arial Narrow" pitchFamily="-1" charset="0"/>
                <a:cs typeface="Times New Roman" pitchFamily="-1" charset="0"/>
              </a:rPr>
              <a:t>ení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Základní problémy města Brna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Sekundární prašnost vyvolaná automobilovou dopravou a nezpevněnými plochami</a:t>
            </a:r>
          </a:p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Imisní zatížení benzenem a NOx vyvolané automobilovou dopravou</a:t>
            </a:r>
          </a:p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Prach z provozu slévárenských zdrojů</a:t>
            </a:r>
          </a:p>
          <a:p>
            <a:pPr eaLnBrk="1" hangingPunct="1">
              <a:buFontTx/>
              <a:buNone/>
            </a:pPr>
            <a:endParaRPr lang="cs-CZ" smtClean="0">
              <a:solidFill>
                <a:schemeClr val="bg1"/>
              </a:solidFill>
              <a:latin typeface="Arial Narrow" pitchFamily="-1" charset="0"/>
              <a:cs typeface="Times New Roman" pitchFamily="-1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58888" y="1219200"/>
            <a:ext cx="662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b="1" baseline="-25000">
              <a:latin typeface="Times" pitchFamily="-1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4578" r:id="rId3" imgW="0" imgH="0" progId="">
              <p:embed/>
            </p:oleObj>
          </a:graphicData>
        </a:graphic>
      </p:graphicFrame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92163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cs-CZ" sz="3200" smtClean="0"/>
              <a:t>Rozmístění stanic imisního monitoringu, 2005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149350"/>
            <a:ext cx="8064500" cy="5659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05600" cy="6858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bg1"/>
                </a:solidFill>
                <a:latin typeface="Arial Narrow" pitchFamily="-1" charset="0"/>
              </a:rPr>
              <a:t>Registr Zdrojů Znečišťující Ovzduší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4953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REZZO 1 – zvláště velké a velké zdroje 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REZZO 2 – střední zdroje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REZZO 3 – podnikatelské a domácnosti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chemeClr val="bg1"/>
                </a:solidFill>
              </a:rPr>
              <a:t>REZZO 4 – liniové zdroje znečištění 				   	(mobilní)</a:t>
            </a:r>
            <a:br>
              <a:rPr lang="cs-CZ" smtClean="0">
                <a:solidFill>
                  <a:schemeClr val="bg1"/>
                </a:solidFill>
              </a:rPr>
            </a:br>
            <a:endParaRPr lang="cs-CZ" smtClean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chemeClr val="bg1"/>
              </a:solidFill>
              <a:latin typeface="Arial Narrow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1045</Words>
  <Application>Microsoft Office PowerPoint</Application>
  <PresentationFormat>Předvádění na obrazovce (4:3)</PresentationFormat>
  <Paragraphs>146</Paragraphs>
  <Slides>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Times New Roman</vt:lpstr>
      <vt:lpstr>ＭＳ Ｐゴシック</vt:lpstr>
      <vt:lpstr>Arial</vt:lpstr>
      <vt:lpstr>Arial Narrow</vt:lpstr>
      <vt:lpstr>Times</vt:lpstr>
      <vt:lpstr>Wingdings</vt:lpstr>
      <vt:lpstr>Comic Sans MS</vt:lpstr>
      <vt:lpstr>Default Design</vt:lpstr>
      <vt:lpstr>Generel ovzduší  statutárního města Brna možnosti implementace  RNDr. Barbora JAVOROVÁ </vt:lpstr>
      <vt:lpstr>OBSAH PŘEDNÁŠKY</vt:lpstr>
      <vt:lpstr>Zařazení města</vt:lpstr>
      <vt:lpstr>Generel ovzduší</vt:lpstr>
      <vt:lpstr>Snímek 5</vt:lpstr>
      <vt:lpstr>Členění generelu</vt:lpstr>
      <vt:lpstr>Základní problémy města Brna</vt:lpstr>
      <vt:lpstr>Rozmístění stanic imisního monitoringu, 2005</vt:lpstr>
      <vt:lpstr>Registr Zdrojů Znečišťující Ovzduší</vt:lpstr>
      <vt:lpstr>Snímek 10</vt:lpstr>
      <vt:lpstr>Snímek 11</vt:lpstr>
      <vt:lpstr>Snímek 12</vt:lpstr>
      <vt:lpstr>Snímek 13</vt:lpstr>
      <vt:lpstr>Snímek 14</vt:lpstr>
      <vt:lpstr>Souhrnný Akční Program (SAP)</vt:lpstr>
      <vt:lpstr>Možnosti města při implementaci SAP</vt:lpstr>
      <vt:lpstr>Opatření realizovatelná městem</vt:lpstr>
      <vt:lpstr>OPATŘENÍ V DOPRAVĚ - souvislosti</vt:lpstr>
      <vt:lpstr>OPATŘENÍ V DOPRAVĚ NA ÚROVNI MĚSTA  </vt:lpstr>
      <vt:lpstr>OPATŘENÍ V DOPRAVĚ NA ÚROVNI MĚSTA  </vt:lpstr>
      <vt:lpstr>OPATŘENÍ V DOPRAVĚ NA ÚROVNI MĚSTA  </vt:lpstr>
      <vt:lpstr>OPATŘENÍ V DOPRAVĚ NA ÚROVNI MĚSTA  </vt:lpstr>
      <vt:lpstr>OPATŘENÍ V DOPRAVĚ NA ÚROVNI MĚSTA  </vt:lpstr>
      <vt:lpstr>Opatření realizovatelná městem</vt:lpstr>
      <vt:lpstr>Snímek 25</vt:lpstr>
      <vt:lpstr>Opatření realizovatelná městem</vt:lpstr>
      <vt:lpstr>Financování navrhovaných opatření</vt:lpstr>
      <vt:lpstr>Snímek 28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Generel ovzduší -  Program snižování emisí a imisí  statutárního města Brna</dc:title>
  <dc:creator>Martin Vaněček</dc:creator>
  <cp:lastModifiedBy>Javorova Barbora</cp:lastModifiedBy>
  <cp:revision>16</cp:revision>
  <dcterms:created xsi:type="dcterms:W3CDTF">2005-04-17T14:08:03Z</dcterms:created>
  <dcterms:modified xsi:type="dcterms:W3CDTF">2012-10-26T12:29:18Z</dcterms:modified>
</cp:coreProperties>
</file>