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82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6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79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67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7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9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46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934-282F-427D-B864-1C9D0AD7F4D5}" type="datetimeFigureOut">
              <a:rPr lang="cs-CZ" smtClean="0"/>
              <a:t>27. 3. 2013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4D8E-4A61-4682-80A0-0868FE46C8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prague.cz/cz/173/sekce/programy-pro-skol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92696"/>
            <a:ext cx="9036496" cy="1470025"/>
          </a:xfrm>
        </p:spPr>
        <p:txBody>
          <a:bodyPr>
            <a:noAutofit/>
          </a:bodyPr>
          <a:lstStyle/>
          <a:p>
            <a:r>
              <a:rPr lang="cs-CZ" sz="2800" dirty="0" smtClean="0"/>
              <a:t>Galerijní </a:t>
            </a:r>
            <a:r>
              <a:rPr lang="cs-CZ" sz="2800" dirty="0"/>
              <a:t>animace na </a:t>
            </a:r>
            <a:r>
              <a:rPr lang="cs-CZ" sz="2800" dirty="0" smtClean="0"/>
              <a:t>výstavách </a:t>
            </a:r>
            <a:r>
              <a:rPr lang="cs-CZ" sz="2800" dirty="0"/>
              <a:t>klasického </a:t>
            </a:r>
            <a:r>
              <a:rPr lang="cs-CZ" sz="2800" dirty="0" smtClean="0"/>
              <a:t>a </a:t>
            </a:r>
            <a:r>
              <a:rPr lang="cs-CZ" sz="2800" dirty="0"/>
              <a:t>současného umění, příklady </a:t>
            </a:r>
            <a:r>
              <a:rPr lang="cs-CZ" sz="2800" dirty="0" smtClean="0"/>
              <a:t>ze zahraničních </a:t>
            </a:r>
            <a:r>
              <a:rPr lang="cs-CZ" sz="2800" dirty="0"/>
              <a:t>i českých institucí.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5373216"/>
            <a:ext cx="8712968" cy="17526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/>
              <a:t>GP3MP_MGP Metodika galerijní pedagogiky, jaro </a:t>
            </a:r>
            <a:r>
              <a:rPr lang="cs-CZ" sz="2800" b="1" dirty="0" smtClean="0"/>
              <a:t>2013</a:t>
            </a:r>
            <a:endParaRPr lang="cs-CZ" sz="2800" dirty="0" smtClean="0"/>
          </a:p>
          <a:p>
            <a:pPr algn="l"/>
            <a:r>
              <a:rPr lang="cs-CZ" sz="2800" b="1" dirty="0" smtClean="0"/>
              <a:t>Vyučující</a:t>
            </a:r>
            <a:r>
              <a:rPr lang="cs-CZ" sz="2800" b="1" dirty="0"/>
              <a:t>: </a:t>
            </a:r>
            <a:r>
              <a:rPr lang="cs-CZ" sz="2800" b="1" dirty="0" smtClean="0"/>
              <a:t>Mgr. Bc. Alice Stuchlíková, Ph.D.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13301" y="227687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Jan Charvát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7323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tažené soubory\559691_423619617728919_14306386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0"/>
            <a:ext cx="5523954" cy="36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Stažené soubory\550031_423619561062258_17436391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824310"/>
            <a:ext cx="5297322" cy="40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8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Dům </a:t>
            </a:r>
            <a:r>
              <a:rPr lang="cs-CZ" dirty="0"/>
              <a:t>u</a:t>
            </a:r>
            <a:r>
              <a:rPr lang="cs-CZ" dirty="0" smtClean="0"/>
              <a:t>mění města Brna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Připravuje galerijní animace k výstavám často ve spolupráci se studenty katedry výtvarné výchovy </a:t>
            </a:r>
            <a:r>
              <a:rPr lang="cs-CZ" dirty="0" err="1" smtClean="0"/>
              <a:t>PdF</a:t>
            </a:r>
            <a:r>
              <a:rPr lang="cs-CZ" dirty="0"/>
              <a:t> </a:t>
            </a:r>
            <a:r>
              <a:rPr lang="cs-CZ" dirty="0" smtClean="0"/>
              <a:t>MU. </a:t>
            </a:r>
          </a:p>
          <a:p>
            <a:pPr algn="just"/>
            <a:r>
              <a:rPr lang="cs-CZ" dirty="0" smtClean="0"/>
              <a:t>Na animace není brán zřetel při samotné realizaci výstav. </a:t>
            </a:r>
          </a:p>
          <a:p>
            <a:pPr algn="just"/>
            <a:r>
              <a:rPr lang="cs-CZ" dirty="0" smtClean="0"/>
              <a:t>Pouze doplňují aktuální program na základě poptávky škol. 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83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nzik.charvat\Desktop\DSC_0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35203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nzik.charvat\Desktop\DSC_0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68" y="3299157"/>
            <a:ext cx="6326832" cy="35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9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Albertina, Vídeň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Pro každou probíhající výstavu lektorský tým připravuje didaktický program pro všechny stupně škol, včetně školek.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Animace jsou zaměřeny na komunikaci a na umožnění verbálního vyjádření žáků. </a:t>
            </a:r>
            <a:r>
              <a:rPr lang="cs-CZ" dirty="0"/>
              <a:t>U</a:t>
            </a:r>
            <a:r>
              <a:rPr lang="cs-CZ" dirty="0" smtClean="0"/>
              <a:t>žívají vizuálních pomůcek a pracovních listů.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Prohlídka je spojena s workshopem, který je zaměřen na tvorbu vlastního díla inspirovaného výstavou.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Zajímavé je, že všechny edukační programy jsou dostupné v Němčině, angličtině, francouzštině, španělštině, italštině, chorvatštině, srbštině, bosenštině, rumunštině, ruštině.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8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929373" cy="3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8204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1448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0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800" dirty="0"/>
              <a:t>HORÁČEK, Radek. </a:t>
            </a:r>
            <a:r>
              <a:rPr lang="cs-CZ" sz="1800" i="1" dirty="0"/>
              <a:t>Galerijní animace a zprostředkování umění: poslání, možnosti a podoby seznamování veřejnosti se soudobým výtvarným uměním prostřednictvím aktivizujících programů na výstavách</a:t>
            </a:r>
            <a:r>
              <a:rPr lang="cs-CZ" sz="1800" dirty="0"/>
              <a:t>. Brno: Akademické nakladatelství CERM, 1998, 142 s., [12] s. obr. příloh.</a:t>
            </a:r>
            <a:endParaRPr lang="cs-CZ" sz="1800" i="1" dirty="0" smtClean="0"/>
          </a:p>
          <a:p>
            <a:endParaRPr lang="cs-CZ" sz="1800" i="1" dirty="0"/>
          </a:p>
          <a:p>
            <a:r>
              <a:rPr lang="it-IT" sz="1800" i="1" dirty="0" smtClean="0"/>
              <a:t>Albertina</a:t>
            </a:r>
            <a:r>
              <a:rPr lang="it-IT" sz="1800" dirty="0" smtClean="0"/>
              <a:t> </a:t>
            </a:r>
            <a:r>
              <a:rPr lang="it-IT" sz="1800" dirty="0"/>
              <a:t>[online]. [cit. </a:t>
            </a:r>
            <a:r>
              <a:rPr lang="it-IT" sz="1800" dirty="0" smtClean="0"/>
              <a:t>2013-03-2</a:t>
            </a:r>
            <a:r>
              <a:rPr lang="cs-CZ" sz="1800" dirty="0"/>
              <a:t>1</a:t>
            </a:r>
            <a:r>
              <a:rPr lang="it-IT" sz="1800" dirty="0" smtClean="0"/>
              <a:t>]. </a:t>
            </a:r>
            <a:r>
              <a:rPr lang="it-IT" sz="1800" dirty="0"/>
              <a:t>Dostupné z: http://</a:t>
            </a:r>
            <a:r>
              <a:rPr lang="it-IT" sz="1800" dirty="0" smtClean="0"/>
              <a:t>www.albertina.at/kunstvermittlung/schulklassen_und_kindergaerten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i="1" dirty="0"/>
              <a:t>Dům umění města Brna </a:t>
            </a:r>
            <a:r>
              <a:rPr lang="cs-CZ" sz="1800" dirty="0"/>
              <a:t>[online]. [cit. </a:t>
            </a:r>
            <a:r>
              <a:rPr lang="cs-CZ" sz="1800" dirty="0" smtClean="0"/>
              <a:t>2013-03-21]. </a:t>
            </a:r>
            <a:r>
              <a:rPr lang="cs-CZ" sz="1800" dirty="0"/>
              <a:t>Dostupné z: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http</a:t>
            </a:r>
            <a:r>
              <a:rPr lang="cs-CZ" sz="1800" dirty="0"/>
              <a:t>://www.dum-umeni.cz/cz/clanek/galerijni_animace</a:t>
            </a:r>
          </a:p>
          <a:p>
            <a:endParaRPr lang="cs-CZ" sz="1800" dirty="0" smtClean="0"/>
          </a:p>
          <a:p>
            <a:r>
              <a:rPr lang="cs-CZ" sz="1800" i="1" dirty="0"/>
              <a:t>Hrad Špilberk</a:t>
            </a:r>
            <a:r>
              <a:rPr lang="cs-CZ" sz="1800" dirty="0"/>
              <a:t> [online]. [cit. </a:t>
            </a:r>
            <a:r>
              <a:rPr lang="cs-CZ" sz="1800" dirty="0" smtClean="0"/>
              <a:t>2013-03-21]. </a:t>
            </a:r>
            <a:r>
              <a:rPr lang="cs-CZ" sz="1800" dirty="0"/>
              <a:t>Dostupné z: http://www.spilberk.cz/?pg=zobraz&amp;co=detsky-atelier 	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i="1" dirty="0" smtClean="0"/>
              <a:t>Národní Galerie v Praze. </a:t>
            </a:r>
            <a:r>
              <a:rPr lang="cs-CZ" sz="1800" i="1" dirty="0"/>
              <a:t>Jakub </a:t>
            </a:r>
            <a:r>
              <a:rPr lang="cs-CZ" sz="1800" i="1" dirty="0" err="1"/>
              <a:t>Schikaneder</a:t>
            </a:r>
            <a:r>
              <a:rPr lang="cs-CZ" sz="1800" i="1" dirty="0"/>
              <a:t>. </a:t>
            </a:r>
            <a:r>
              <a:rPr lang="cs-CZ" sz="1800" dirty="0"/>
              <a:t>[online]. [cit. </a:t>
            </a:r>
            <a:r>
              <a:rPr lang="cs-CZ" sz="1800" dirty="0" smtClean="0"/>
              <a:t>2013-03-21]. </a:t>
            </a:r>
            <a:r>
              <a:rPr lang="cs-CZ" sz="1800" dirty="0"/>
              <a:t>Dostupné z: http://www.schikaneder.cz/o-vystave/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i="1" dirty="0"/>
              <a:t>Národní Galerie v Praze</a:t>
            </a:r>
            <a:r>
              <a:rPr lang="cs-CZ" sz="1800" dirty="0"/>
              <a:t> [online]. [cit. </a:t>
            </a:r>
            <a:r>
              <a:rPr lang="cs-CZ" sz="1800" smtClean="0"/>
              <a:t>2013-03-21]. </a:t>
            </a:r>
            <a:r>
              <a:rPr lang="cs-CZ" sz="1800" dirty="0"/>
              <a:t>Dostupné z: http://www.ngprague.cz/cz/173/sekce/programy-pro-skoly/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6170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Podoby i kvalita galerijních animací se v jednotlivých institucích značně liší. </a:t>
            </a:r>
          </a:p>
          <a:p>
            <a:endParaRPr lang="cs-CZ" dirty="0" smtClean="0"/>
          </a:p>
          <a:p>
            <a:r>
              <a:rPr lang="cs-CZ" dirty="0" smtClean="0"/>
              <a:t>Je obtížné generalizovat, ale celkově jsou galerijní programy pro mládež více rozvinuty v západních zemích, kde mají dlouhodobější tradici.</a:t>
            </a:r>
          </a:p>
          <a:p>
            <a:endParaRPr lang="cs-CZ" dirty="0" smtClean="0"/>
          </a:p>
          <a:p>
            <a:r>
              <a:rPr lang="cs-CZ" dirty="0" smtClean="0"/>
              <a:t>Programy jsou obvykle v kompetencích lektorských oddělení. </a:t>
            </a:r>
          </a:p>
          <a:p>
            <a:endParaRPr lang="cs-CZ" dirty="0" smtClean="0"/>
          </a:p>
          <a:p>
            <a:r>
              <a:rPr lang="cs-CZ" dirty="0" smtClean="0"/>
              <a:t>Lze pozorovat rozdíl u výstav klasického umění a výstav současného umění. Trvalejším výstavám klasického umění je obvykle poskytnuto více prostředků a rozsáhlejší zázemí než výstavám soudobého umění.</a:t>
            </a:r>
          </a:p>
          <a:p>
            <a:endParaRPr lang="cs-CZ" dirty="0" smtClean="0"/>
          </a:p>
          <a:p>
            <a:r>
              <a:rPr lang="cs-CZ" dirty="0" smtClean="0"/>
              <a:t>Což je jistým způsobem paradox, protože výstavy současného umění často svým obsahem poskytují mladému divákovi větší prostor pro jeho kreativitu a celkově zajímavější koncepci.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5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Galerie v Praze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cs-CZ" dirty="0" smtClean="0"/>
              <a:t>Nabízí programy pro školy ve všech expozicích.</a:t>
            </a:r>
          </a:p>
          <a:p>
            <a:endParaRPr lang="cs-CZ" dirty="0" smtClean="0"/>
          </a:p>
          <a:p>
            <a:pPr algn="just"/>
            <a:r>
              <a:rPr lang="cs-CZ" dirty="0" smtClean="0"/>
              <a:t>Široké možnosti animačních programů, pracovní listy pro učitele, výtvarné dílny, atd.</a:t>
            </a:r>
          </a:p>
          <a:p>
            <a:endParaRPr lang="cs-CZ" dirty="0" smtClean="0"/>
          </a:p>
          <a:p>
            <a:r>
              <a:rPr lang="cs-CZ" dirty="0" smtClean="0"/>
              <a:t>Podrobnosti: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://www.ngprague.cz/cz/173/sekce/programy-pro-skoly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54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Příklad: výstava Jakuba </a:t>
            </a:r>
            <a:r>
              <a:rPr lang="cs-CZ" dirty="0" err="1" smtClean="0"/>
              <a:t>Schikanedera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Valdštejnská jízdárna</a:t>
            </a:r>
          </a:p>
          <a:p>
            <a:pPr algn="just"/>
            <a:r>
              <a:rPr lang="cs-CZ" dirty="0"/>
              <a:t>Výstava se zaměřuje i na dětské návštěvníky. Samotná instalace obsahuje dětský ateliér. Dále je nejmladším návštěvníkům určena speciální publikace </a:t>
            </a:r>
            <a:r>
              <a:rPr lang="cs-CZ" i="1" dirty="0"/>
              <a:t>Deník Jakuba S., </a:t>
            </a:r>
            <a:r>
              <a:rPr lang="cs-CZ" dirty="0"/>
              <a:t>kterou lze dodatečně dotvářet, například vlepováním a kreslením a která obsahuje řadu nápadů na rozmanité hry pro všechny od 5 do 100 let.</a:t>
            </a:r>
          </a:p>
        </p:txBody>
      </p:sp>
    </p:spTree>
    <p:extLst>
      <p:ext uri="{BB962C8B-B14F-4D97-AF65-F5344CB8AC3E}">
        <p14:creationId xmlns:p14="http://schemas.microsoft.com/office/powerpoint/2010/main" val="284430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455987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honzik.charvat\Desktop\Nová složka\DSC00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-747464"/>
            <a:ext cx="5466755" cy="410006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39" y="2732378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55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nzik.charvat\Desktop\Nová složka\DSC0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2" y="2143713"/>
            <a:ext cx="6300198" cy="4725149"/>
          </a:xfrm>
          <a:prstGeom prst="rect">
            <a:avLst/>
          </a:prstGeom>
          <a:noFill/>
        </p:spPr>
      </p:pic>
      <p:pic>
        <p:nvPicPr>
          <p:cNvPr id="5" name="Picture 2" descr="C:\Users\honzik.charvat\Desktop\Nová složka\DSC00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148063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43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Hrad Špilberk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algn="just"/>
            <a:r>
              <a:rPr lang="cs-CZ" dirty="0" smtClean="0"/>
              <a:t>Provozován dětský ateliér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„Zaměření </a:t>
            </a:r>
            <a:r>
              <a:rPr lang="cs-CZ" dirty="0"/>
              <a:t>výtvarných ateliérů se odvíjí ponejvíce od stálých expozic a aktuálních výstav, jež představují kulturní dědictví a živé umění převážně s vazbou na město Brno. Stálé expozice na hradě Špilberku jsou </a:t>
            </a:r>
            <a:r>
              <a:rPr lang="cs-CZ" i="1" dirty="0"/>
              <a:t>Od renesance po modernu – brněnské výtvarné umění 1570-1945</a:t>
            </a:r>
            <a:r>
              <a:rPr lang="cs-CZ" dirty="0" smtClean="0"/>
              <a:t>.“ (webové stránky Hradu Špilberk)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Nabízí pravidelné programy, které kombinují komentovanou prohlídku aktuálních výstav a zážitkovou pedagogiku, kdy je s pomocí zábavného výtvarného programu vztaženého k aktuální výstavě dětem poskytnut ucelený vhled do situace.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/>
              <a:t>l</a:t>
            </a:r>
            <a:r>
              <a:rPr lang="cs-CZ" dirty="0" smtClean="0"/>
              <a:t>ektorka: </a:t>
            </a:r>
            <a:r>
              <a:rPr lang="cs-CZ" dirty="0" err="1"/>
              <a:t>MgA</a:t>
            </a:r>
            <a:r>
              <a:rPr lang="cs-CZ" dirty="0"/>
              <a:t>. Barbora Svátková, Ph.D.</a:t>
            </a:r>
          </a:p>
        </p:txBody>
      </p:sp>
    </p:spTree>
    <p:extLst>
      <p:ext uri="{BB962C8B-B14F-4D97-AF65-F5344CB8AC3E}">
        <p14:creationId xmlns:p14="http://schemas.microsoft.com/office/powerpoint/2010/main" val="82322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výstava Ludvíka Voneše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Na animacích se často podílejí i studenti katedry výtvarné výchovy pedagogické fakulty.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Na této výstavě pořádány animace v rámci </a:t>
            </a:r>
            <a:r>
              <a:rPr lang="cs-CZ" dirty="0"/>
              <a:t>T</a:t>
            </a:r>
            <a:r>
              <a:rPr lang="cs-CZ" dirty="0" smtClean="0"/>
              <a:t>ýdne výtvarné kultury.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Studenti zde figurovali jako spolutvůrci animací.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26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tažené soubory\600164_423619641062250_5603188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" y="260649"/>
            <a:ext cx="907300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349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501</Words>
  <Application>Microsoft Office PowerPoint</Application>
  <PresentationFormat>Předvádění na obrazovce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Galerijní animace na výstavách klasického a současného umění, příklady ze zahraničních i českých institucí.</vt:lpstr>
      <vt:lpstr>Prezentace aplikace PowerPoint</vt:lpstr>
      <vt:lpstr>Národní Galerie v Praze</vt:lpstr>
      <vt:lpstr>Příklad: výstava Jakuba Schikanedera</vt:lpstr>
      <vt:lpstr>Prezentace aplikace PowerPoint</vt:lpstr>
      <vt:lpstr>Prezentace aplikace PowerPoint</vt:lpstr>
      <vt:lpstr>Hrad Špilberk</vt:lpstr>
      <vt:lpstr>Příklad: výstava Ludvíka Voneše</vt:lpstr>
      <vt:lpstr>Prezentace aplikace PowerPoint</vt:lpstr>
      <vt:lpstr>Prezentace aplikace PowerPoint</vt:lpstr>
      <vt:lpstr>Dům umění města Brna</vt:lpstr>
      <vt:lpstr>Prezentace aplikace PowerPoint</vt:lpstr>
      <vt:lpstr>Albertina, Vídeň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Zprostředkování umění jako průvodní princip existence umění – od nejstarších počátků do 19. století (příklady aktivit i jednotlivých institucí)</dc:title>
  <dc:creator>Jan Charvát</dc:creator>
  <cp:lastModifiedBy>Jan Charvát</cp:lastModifiedBy>
  <cp:revision>35</cp:revision>
  <dcterms:created xsi:type="dcterms:W3CDTF">2013-03-21T13:16:24Z</dcterms:created>
  <dcterms:modified xsi:type="dcterms:W3CDTF">2013-03-27T10:27:41Z</dcterms:modified>
</cp:coreProperties>
</file>