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5" r:id="rId2"/>
    <p:sldId id="324" r:id="rId3"/>
    <p:sldId id="326" r:id="rId4"/>
    <p:sldId id="338" r:id="rId5"/>
    <p:sldId id="273" r:id="rId6"/>
    <p:sldId id="332" r:id="rId7"/>
    <p:sldId id="333" r:id="rId8"/>
    <p:sldId id="334" r:id="rId9"/>
    <p:sldId id="335" r:id="rId10"/>
    <p:sldId id="336" r:id="rId11"/>
    <p:sldId id="352" r:id="rId12"/>
    <p:sldId id="342" r:id="rId13"/>
    <p:sldId id="345" r:id="rId14"/>
    <p:sldId id="343" r:id="rId15"/>
  </p:sldIdLst>
  <p:sldSz cx="9144000" cy="6858000" type="screen4x3"/>
  <p:notesSz cx="6858000" cy="9737725"/>
  <p:defaultTextStyle>
    <a:defPPr>
      <a:defRPr lang="de-DE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FF"/>
    <a:srgbClr val="FFFFCC"/>
    <a:srgbClr val="66FF33"/>
    <a:srgbClr val="FF3300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35" autoAdjust="0"/>
    <p:restoredTop sz="86477" autoAdjust="0"/>
  </p:normalViewPr>
  <p:slideViewPr>
    <p:cSldViewPr>
      <p:cViewPr varScale="1">
        <p:scale>
          <a:sx n="63" d="100"/>
          <a:sy n="63" d="100"/>
        </p:scale>
        <p:origin x="-10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758" y="-90"/>
      </p:cViewPr>
      <p:guideLst>
        <p:guide orient="horz" pos="3067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2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B55FD2E-6883-4A2C-9085-3BAF7EFA22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30250"/>
            <a:ext cx="4868862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25975"/>
            <a:ext cx="50292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6C3EF399-10B1-4236-98E2-CC65C9E0580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FF92DE-1B24-4930-81FC-DC11B7BB8E74}" type="slidenum">
              <a:rPr lang="de-DE" smtClean="0">
                <a:latin typeface="Times New Roman" pitchFamily="18" charset="0"/>
              </a:rPr>
              <a:pPr/>
              <a:t>4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01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Quelle: www.dr-sagawe.de/lehre/korpus-forschung.ppt</a:t>
            </a:r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5260F8-37E2-4707-A50E-97DD9A00C412}" type="slidenum">
              <a:rPr lang="de-DE" smtClean="0">
                <a:latin typeface="Times New Roman" pitchFamily="18" charset="0"/>
              </a:rPr>
              <a:pPr/>
              <a:t>14</a:t>
            </a:fld>
            <a:endParaRPr lang="de-D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87055-FE92-4828-9C13-FEF9BF143C59}" type="slidenum">
              <a:rPr lang="de-DE" smtClean="0">
                <a:latin typeface="Times New Roman" pitchFamily="18" charset="0"/>
              </a:rPr>
              <a:pPr/>
              <a:t>5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120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271D92-A30B-41EB-916A-E6F8BC5735A3}" type="slidenum">
              <a:rPr lang="de-DE" smtClean="0">
                <a:latin typeface="Times New Roman" pitchFamily="18" charset="0"/>
              </a:rPr>
              <a:pPr/>
              <a:t>6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9FEF44-DCF2-4AA9-8EA6-DEF56B26D361}" type="slidenum">
              <a:rPr lang="de-DE" smtClean="0">
                <a:latin typeface="Times New Roman" pitchFamily="18" charset="0"/>
              </a:rPr>
              <a:pPr/>
              <a:t>7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32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0B665-5A9C-484A-AA77-2B535CEE9D88}" type="slidenum">
              <a:rPr lang="de-DE" smtClean="0">
                <a:latin typeface="Times New Roman" pitchFamily="18" charset="0"/>
              </a:rPr>
              <a:pPr/>
              <a:t>8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3E938-FC29-4F7A-A25D-49C522585198}" type="slidenum">
              <a:rPr lang="de-DE" smtClean="0">
                <a:latin typeface="Times New Roman" pitchFamily="18" charset="0"/>
              </a:rPr>
              <a:pPr/>
              <a:t>9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52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1841BE-12A5-4CD8-971C-54CB90BD1EE3}" type="slidenum">
              <a:rPr lang="de-DE" smtClean="0">
                <a:latin typeface="Times New Roman" pitchFamily="18" charset="0"/>
              </a:rPr>
              <a:pPr/>
              <a:t>10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632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5CF072-F3CC-472B-B995-FFCC2D332A2A}" type="slidenum">
              <a:rPr lang="de-DE" smtClean="0">
                <a:latin typeface="Times New Roman" pitchFamily="18" charset="0"/>
              </a:rPr>
              <a:pPr/>
              <a:t>12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734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3CD8E1-02D3-46F0-83D5-BE8C64138921}" type="slidenum">
              <a:rPr lang="de-DE" smtClean="0">
                <a:latin typeface="Times New Roman" pitchFamily="18" charset="0"/>
              </a:rPr>
              <a:pPr/>
              <a:t>13</a:t>
            </a:fld>
            <a:endParaRPr lang="de-DE" smtClean="0">
              <a:latin typeface="Times New Roman" pitchFamily="18" charset="0"/>
            </a:endParaRPr>
          </a:p>
        </p:txBody>
      </p:sp>
      <p:sp>
        <p:nvSpPr>
          <p:cNvPr id="583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C2CAF-4D85-4DC4-9982-9E9C3D384BF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2A72-81D9-499F-9C33-4E0A57CCB48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72FB5-6719-4AD0-B94C-0D24283C478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DAE1D-45C8-4352-B4FE-E4F279934F3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AC4EA-4D25-478E-BED1-DA64D671D02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F4180-176F-417F-B74D-3764A465EC3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CABE9-5E2F-4D7E-9801-A0A05CA50C4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37C07-EF67-4309-B84E-EC09C855D05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BB303-D522-4531-ADBA-7EE9B70E99A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51CE0-51FE-43EE-9691-62980BB20D5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60229-817A-46DA-9E23-3E1F0D75306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5C27A81C-137C-4AC8-85C8-D99A5AFE3C4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ien.orf.at/news/stories/2548393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ovinky.cz/zahranicni/evropa/277762-rakusanka-ujela-200-km-nez-zjistila-ze-na-odpocivadle-nechala-dite.html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wds.de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ontext.korpus.cz/first_form?corpname=omezeni%2Fsyn2010&amp;remote=1" TargetMode="External"/><Relationship Id="rId5" Type="http://schemas.openxmlformats.org/officeDocument/2006/relationships/hyperlink" Target="http://www.ids-mannheim.de/" TargetMode="External"/><Relationship Id="rId4" Type="http://schemas.openxmlformats.org/officeDocument/2006/relationships/hyperlink" Target="http://wortschatz.uni-leipzig.de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corpus1.aac.ac.at/brenner/" TargetMode="External"/><Relationship Id="rId3" Type="http://schemas.openxmlformats.org/officeDocument/2006/relationships/hyperlink" Target="http://www.ids-mannheim.de/kt/projekte/korpora/" TargetMode="External"/><Relationship Id="rId7" Type="http://schemas.openxmlformats.org/officeDocument/2006/relationships/hyperlink" Target="http://www.aac.ac.at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schweizer-textkorpus.ch/" TargetMode="External"/><Relationship Id="rId11" Type="http://schemas.openxmlformats.org/officeDocument/2006/relationships/hyperlink" Target="http://www.natcorp.ox.ac.uk/" TargetMode="External"/><Relationship Id="rId5" Type="http://schemas.openxmlformats.org/officeDocument/2006/relationships/hyperlink" Target="http://www.dwds.de/" TargetMode="External"/><Relationship Id="rId10" Type="http://schemas.openxmlformats.org/officeDocument/2006/relationships/hyperlink" Target="http://www.chatkorpus.uni-dortmund.de/" TargetMode="External"/><Relationship Id="rId4" Type="http://schemas.openxmlformats.org/officeDocument/2006/relationships/hyperlink" Target="http://chtk.unibas.ch/korpus-c4/search" TargetMode="External"/><Relationship Id="rId9" Type="http://schemas.openxmlformats.org/officeDocument/2006/relationships/hyperlink" Target="http://search.korpus-suedtirol.it:8089/cqpWeb/mycgi.p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1873250"/>
          </a:xfrm>
        </p:spPr>
        <p:txBody>
          <a:bodyPr/>
          <a:lstStyle/>
          <a:p>
            <a:r>
              <a:rPr lang="cs-CZ" b="1" smtClean="0">
                <a:solidFill>
                  <a:srgbClr val="FFFFFF"/>
                </a:solidFill>
                <a:latin typeface="Tahoma" pitchFamily="34" charset="0"/>
              </a:rPr>
              <a:t>ZIELE</a:t>
            </a:r>
            <a:br>
              <a:rPr lang="cs-CZ" b="1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b="1" smtClean="0">
                <a:solidFill>
                  <a:srgbClr val="FFFFFF"/>
                </a:solidFill>
                <a:latin typeface="Tahoma" pitchFamily="34" charset="0"/>
              </a:rPr>
              <a:t> der </a:t>
            </a:r>
            <a:r>
              <a:rPr lang="de-DE" b="1" smtClean="0">
                <a:solidFill>
                  <a:srgbClr val="FFFFFF"/>
                </a:solidFill>
                <a:latin typeface="Tahoma" pitchFamily="34" charset="0"/>
              </a:rPr>
              <a:t>C</a:t>
            </a:r>
            <a:r>
              <a:rPr lang="cs-CZ" b="1" smtClean="0">
                <a:solidFill>
                  <a:srgbClr val="FFFFFF"/>
                </a:solidFill>
                <a:latin typeface="Tahoma" pitchFamily="34" charset="0"/>
              </a:rPr>
              <a:t>omputerlinguistik</a:t>
            </a:r>
            <a:br>
              <a:rPr lang="cs-CZ" b="1" smtClean="0">
                <a:solidFill>
                  <a:srgbClr val="FFFFFF"/>
                </a:solidFill>
                <a:latin typeface="Tahoma" pitchFamily="34" charset="0"/>
              </a:rPr>
            </a:br>
            <a:r>
              <a:rPr lang="cs-CZ" sz="2400" b="1" smtClean="0">
                <a:solidFill>
                  <a:srgbClr val="FFFFFF"/>
                </a:solidFill>
                <a:latin typeface="Tahoma" pitchFamily="34" charset="0"/>
              </a:rPr>
              <a:t>(50er Jahre)</a:t>
            </a:r>
            <a:endParaRPr lang="cs-CZ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685800" y="2276475"/>
            <a:ext cx="7772400" cy="3819525"/>
          </a:xfrm>
        </p:spPr>
        <p:txBody>
          <a:bodyPr/>
          <a:lstStyle/>
          <a:p>
            <a:pPr>
              <a:defRPr/>
            </a:pP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Erfassung der Sprache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?)</a:t>
            </a: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None/>
              <a:defRPr/>
            </a:pPr>
            <a:r>
              <a:rPr lang="de-AT" sz="16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(Sprache = mathematische Formeln)</a:t>
            </a:r>
            <a:endParaRPr lang="cs-CZ" sz="1600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lvl="1">
              <a:buFontTx/>
              <a:buNone/>
              <a:defRPr/>
            </a:pPr>
            <a:endParaRPr lang="cs-CZ" dirty="0" smtClean="0">
              <a:solidFill>
                <a:srgbClr val="FFFFFF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>
              <a:defRPr/>
            </a:pP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Generieren der Sprache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?)</a:t>
            </a:r>
          </a:p>
          <a:p>
            <a:pPr>
              <a:defRPr/>
            </a:pP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maschinelle Übersetzung</a:t>
            </a:r>
            <a:r>
              <a:rPr lang="cs-CZ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(?)</a:t>
            </a:r>
            <a:r>
              <a:rPr lang="de-AT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Tx/>
              <a:buNone/>
              <a:defRPr/>
            </a:pPr>
            <a:r>
              <a:rPr lang="de-AT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(Nürnberger Prozess – großes Aufgebot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von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de-AT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Dolmetscher</a:t>
            </a:r>
            <a:r>
              <a:rPr lang="cs-CZ" sz="2000" dirty="0" smtClean="0">
                <a:solidFill>
                  <a:srgbClr val="FFFFFF"/>
                </a:solidFill>
                <a:latin typeface="Arial" pitchFamily="34" charset="0"/>
                <a:ea typeface="+mn-ea"/>
                <a:cs typeface="Arial" pitchFamily="34" charset="0"/>
              </a:rPr>
              <a:t>n)</a:t>
            </a:r>
            <a:endParaRPr lang="cs-CZ" dirty="0" smtClean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1. Stadium der gespeicherten Sprache</a:t>
            </a:r>
            <a:endParaRPr lang="cs-CZ" altLang="ja-JP" sz="1800" smtClean="0">
              <a:solidFill>
                <a:srgbClr val="004D00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</a:pPr>
            <a:r>
              <a:rPr lang="de-DE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 Sprache</a:t>
            </a:r>
          </a:p>
          <a:p>
            <a:pPr>
              <a:buFontTx/>
              <a:buNone/>
            </a:pPr>
            <a:r>
              <a:rPr lang="it-I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5.1 </a:t>
            </a:r>
            <a:r>
              <a:rPr lang="cs-CZ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m</a:t>
            </a:r>
            <a:r>
              <a:rPr lang="it-I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onolinguale Korpora</a:t>
            </a:r>
          </a:p>
          <a:p>
            <a:pPr lvl="2">
              <a:buFontTx/>
              <a:buNone/>
            </a:pPr>
            <a:r>
              <a:rPr lang="it-IT" altLang="ja-JP" sz="16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eine Sprache</a:t>
            </a:r>
            <a:r>
              <a:rPr lang="cs-CZ" altLang="ja-JP" sz="16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: </a:t>
            </a:r>
            <a:r>
              <a:rPr lang="cs-CZ" altLang="ja-JP" sz="16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(Nationalkorpora)</a:t>
            </a:r>
            <a:endParaRPr lang="it-IT" altLang="ja-JP" sz="1600" smtClean="0"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5.2 Bilinguale und Multilinguale Korpora</a:t>
            </a:r>
          </a:p>
          <a:p>
            <a:pPr lvl="2">
              <a:buFontTx/>
              <a:buNone/>
            </a:pPr>
            <a:r>
              <a:rPr lang="de-AT" altLang="ja-JP" sz="16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zwei oder mehrere Sprachen</a:t>
            </a:r>
          </a:p>
          <a:p>
            <a:pPr lvl="1">
              <a:buFontTx/>
              <a:buNone/>
            </a:pPr>
            <a:r>
              <a:rPr lang="de-AT" altLang="ja-JP" sz="20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5.2.1 Vergleichskorpora</a:t>
            </a:r>
          </a:p>
          <a:p>
            <a:pPr lvl="1">
              <a:buFontTx/>
              <a:buNone/>
            </a:pPr>
            <a:r>
              <a:rPr lang="de-AT" altLang="ja-JP" sz="20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5.2.2 Parallelkorpora</a:t>
            </a:r>
          </a:p>
          <a:p>
            <a:pPr lvl="2">
              <a:buFontTx/>
              <a:buNone/>
            </a:pPr>
            <a:r>
              <a:rPr lang="cs-CZ" altLang="ja-JP" sz="16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OPUS, </a:t>
            </a:r>
            <a:r>
              <a:rPr lang="de-AT" altLang="ja-JP" sz="16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ČNPK, InterCorp…</a:t>
            </a:r>
          </a:p>
          <a:p>
            <a:endParaRPr lang="de-AT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cs-CZ" b="1" u="sng" cap="small" dirty="0" err="1" smtClean="0">
                <a:solidFill>
                  <a:srgbClr val="FFFFCC"/>
                </a:solidFill>
                <a:latin typeface="Tahoma" pitchFamily="34" charset="0"/>
              </a:rPr>
              <a:t>Vergleichskorpus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41339"/>
          <a:stretch>
            <a:fillRect/>
          </a:stretch>
        </p:blipFill>
        <p:spPr>
          <a:xfrm>
            <a:off x="0" y="908050"/>
            <a:ext cx="5502275" cy="5672138"/>
          </a:xfrm>
          <a:noFill/>
        </p:spPr>
      </p:pic>
      <p:sp>
        <p:nvSpPr>
          <p:cNvPr id="28676" name="TextovéPole 7"/>
          <p:cNvSpPr txBox="1">
            <a:spLocks noChangeArrowheads="1"/>
          </p:cNvSpPr>
          <p:nvPr/>
        </p:nvSpPr>
        <p:spPr bwMode="auto">
          <a:xfrm>
            <a:off x="395288" y="6453188"/>
            <a:ext cx="4248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800"/>
              <a:t>http://</a:t>
            </a:r>
            <a:r>
              <a:rPr lang="cs-CZ" sz="1800">
                <a:hlinkClick r:id="rId3"/>
              </a:rPr>
              <a:t>ORF.at</a:t>
            </a:r>
            <a:r>
              <a:rPr lang="cs-CZ" sz="1800"/>
              <a:t>/</a:t>
            </a:r>
          </a:p>
        </p:txBody>
      </p:sp>
      <p:pic>
        <p:nvPicPr>
          <p:cNvPr id="28677" name="Picture 4"/>
          <p:cNvPicPr>
            <a:picLocks noChangeAspect="1" noChangeArrowheads="1"/>
          </p:cNvPicPr>
          <p:nvPr/>
        </p:nvPicPr>
        <p:blipFill>
          <a:blip r:embed="rId4" cstate="print"/>
          <a:srcRect l="18307" r="41634"/>
          <a:stretch>
            <a:fillRect/>
          </a:stretch>
        </p:blipFill>
        <p:spPr bwMode="auto">
          <a:xfrm>
            <a:off x="5576888" y="1052513"/>
            <a:ext cx="3243262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ovéPole 9"/>
          <p:cNvSpPr txBox="1">
            <a:spLocks noChangeArrowheads="1"/>
          </p:cNvSpPr>
          <p:nvPr/>
        </p:nvSpPr>
        <p:spPr bwMode="auto">
          <a:xfrm>
            <a:off x="5940425" y="6165850"/>
            <a:ext cx="237648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900"/>
              <a:t>http://</a:t>
            </a:r>
            <a:r>
              <a:rPr lang="cs-CZ" sz="900">
                <a:hlinkClick r:id="rId5"/>
              </a:rPr>
              <a:t>Novinky.cz</a:t>
            </a:r>
            <a:endParaRPr lang="cs-CZ"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 marL="3429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cs-CZ" altLang="ja-JP" sz="32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synchron – diachron – historisch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gesprochene – geschriebene</a:t>
            </a:r>
            <a:endParaRPr lang="de-DE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allgemein – spezifisch /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ausgewogen – opportunistisch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groß - klein</a:t>
            </a:r>
            <a:endParaRPr lang="de-DE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monolinguale - multilinguale</a:t>
            </a:r>
            <a:endParaRPr lang="de-DE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DE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AT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cs-CZ" b="1" u="sng" cap="small" dirty="0" err="1" smtClean="0">
                <a:solidFill>
                  <a:srgbClr val="FFFFCC"/>
                </a:solidFill>
                <a:latin typeface="Tahoma" pitchFamily="34" charset="0"/>
              </a:rPr>
              <a:t>Korpora</a:t>
            </a:r>
            <a:r>
              <a:rPr lang="cs-CZ" b="1" u="sng" cap="small" dirty="0" smtClean="0">
                <a:solidFill>
                  <a:srgbClr val="FFFFCC"/>
                </a:solidFill>
                <a:latin typeface="Tahoma" pitchFamily="34" charset="0"/>
              </a:rPr>
              <a:t> des </a:t>
            </a:r>
            <a:r>
              <a:rPr lang="cs-CZ" b="1" u="sng" cap="small" dirty="0" err="1" smtClean="0">
                <a:solidFill>
                  <a:srgbClr val="FFFFCC"/>
                </a:solidFill>
                <a:latin typeface="Tahoma" pitchFamily="34" charset="0"/>
              </a:rPr>
              <a:t>Deutschen</a:t>
            </a:r>
            <a:endParaRPr lang="de-DE" b="1" u="sng" cap="small" dirty="0" smtClean="0">
              <a:solidFill>
                <a:srgbClr val="FFFFCC"/>
              </a:solidFill>
              <a:latin typeface="Tahoma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4967287"/>
          </a:xfrm>
        </p:spPr>
        <p:txBody>
          <a:bodyPr/>
          <a:lstStyle/>
          <a:p>
            <a:pPr>
              <a:buFontTx/>
              <a:buNone/>
            </a:pP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DWDS</a:t>
            </a:r>
          </a:p>
          <a:p>
            <a:pPr>
              <a:buFontTx/>
              <a:buNone/>
            </a:pP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3"/>
              </a:rPr>
              <a:t>http://www.</a:t>
            </a:r>
            <a:r>
              <a:rPr lang="cs-CZ" sz="2400" dirty="0" err="1" smtClean="0">
                <a:ea typeface="MS PGothic" pitchFamily="34" charset="-128"/>
                <a:cs typeface="Times New Roman" pitchFamily="18" charset="0"/>
                <a:hlinkClick r:id="rId3"/>
              </a:rPr>
              <a:t>dwds.de</a:t>
            </a: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3"/>
              </a:rPr>
              <a:t>/</a:t>
            </a:r>
            <a:endParaRPr lang="cs-CZ" sz="2400" dirty="0" smtClean="0"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altLang="ja-JP" sz="24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Wortschatz</a:t>
            </a: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-</a:t>
            </a:r>
            <a:r>
              <a:rPr lang="cs-CZ" altLang="ja-JP" sz="24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Portal</a:t>
            </a: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4"/>
              </a:rPr>
              <a:t>http://wortschatz.uni-leipzig.de/</a:t>
            </a:r>
            <a:endParaRPr lang="cs-CZ" sz="2400" dirty="0" smtClean="0"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IDS-Mannheim (DeReKo, DGD u.a.)</a:t>
            </a:r>
          </a:p>
          <a:p>
            <a:pPr>
              <a:buFontTx/>
              <a:buNone/>
            </a:pP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5"/>
              </a:rPr>
              <a:t>http://www.</a:t>
            </a:r>
            <a:r>
              <a:rPr lang="cs-CZ" sz="2400" dirty="0" err="1" smtClean="0">
                <a:ea typeface="MS PGothic" pitchFamily="34" charset="-128"/>
                <a:cs typeface="Times New Roman" pitchFamily="18" charset="0"/>
                <a:hlinkClick r:id="rId5"/>
              </a:rPr>
              <a:t>ids</a:t>
            </a: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5"/>
              </a:rPr>
              <a:t>-</a:t>
            </a:r>
            <a:r>
              <a:rPr lang="cs-CZ" sz="2400" dirty="0" err="1" smtClean="0">
                <a:ea typeface="MS PGothic" pitchFamily="34" charset="-128"/>
                <a:cs typeface="Times New Roman" pitchFamily="18" charset="0"/>
                <a:hlinkClick r:id="rId5"/>
              </a:rPr>
              <a:t>mannheim.de</a:t>
            </a:r>
            <a:r>
              <a:rPr lang="cs-CZ" sz="2400" dirty="0" smtClean="0">
                <a:ea typeface="MS PGothic" pitchFamily="34" charset="-128"/>
                <a:cs typeface="Times New Roman" pitchFamily="18" charset="0"/>
                <a:hlinkClick r:id="rId5"/>
              </a:rPr>
              <a:t>/</a:t>
            </a:r>
            <a:endParaRPr lang="cs-CZ" sz="2400" dirty="0" smtClean="0"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cs-CZ" altLang="ja-JP" sz="2400" b="1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InterCorp</a:t>
            </a: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altLang="ja-JP" sz="24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  <a:hlinkClick r:id="rId6"/>
              </a:rPr>
              <a:t>Startseite</a:t>
            </a:r>
            <a:r>
              <a:rPr lang="cs-CZ" altLang="ja-JP" sz="24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Vor der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Recherche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bitte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anmelden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unter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b="1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Login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(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rechts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cs-CZ" altLang="ja-JP" sz="2000" dirty="0" err="1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oben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).</a:t>
            </a:r>
            <a:endParaRPr lang="cs-CZ" altLang="ja-JP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850" y="836613"/>
            <a:ext cx="8820150" cy="6051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Korpora geschriebener Gegenwartssprache des IDS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3"/>
              </a:rPr>
              <a:t>http://www.ids-mannheim.de/kt/projekte/korpora/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Bestand: über </a:t>
            </a:r>
            <a:r>
              <a:rPr lang="cs-CZ" sz="1600" kern="0" dirty="0">
                <a:solidFill>
                  <a:srgbClr val="000000"/>
                </a:solidFill>
                <a:latin typeface="Arial"/>
              </a:rPr>
              <a:t>4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> Milliarden Token 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de-DE" sz="1600" kern="0" dirty="0">
              <a:solidFill>
                <a:srgbClr val="000000"/>
              </a:solidFill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1600" b="1" kern="0" dirty="0">
                <a:latin typeface="Arial"/>
              </a:rPr>
              <a:t>C4</a:t>
            </a:r>
            <a:endParaRPr lang="de-DE" sz="1600" b="1" kern="0" dirty="0"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kern="0" dirty="0">
                <a:solidFill>
                  <a:srgbClr val="000000"/>
                </a:solidFill>
                <a:latin typeface="Arial"/>
                <a:hlinkClick r:id="rId4"/>
              </a:rPr>
              <a:t>http://chtk.unibas.ch/korpus-c4/search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800100" lvl="1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DWDS-Korpus 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5"/>
              </a:rPr>
              <a:t>http://www.dwds.de/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Bestand: 1.2 Milliarden Token (intern), 100 Millionen Token (öffentlich) </a:t>
            </a:r>
          </a:p>
          <a:p>
            <a:pPr marL="800100" lvl="1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Schweizer Textkorpus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6"/>
              </a:rPr>
              <a:t>http://www.schweizer-textkorpus.ch/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Im Testbetrieb besteht das Korpus nun aus etwa 10 Mio. Token. Im Endausbau sind 20 Mio. Token geplant. 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800100" lvl="1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Austria</a:t>
            </a:r>
            <a:r>
              <a:rPr lang="cs-CZ" sz="1600" b="1" kern="0" dirty="0">
                <a:latin typeface="Arial"/>
              </a:rPr>
              <a:t>n </a:t>
            </a:r>
            <a:r>
              <a:rPr lang="cs-CZ" sz="1600" b="1" kern="0" dirty="0" err="1">
                <a:latin typeface="Arial"/>
              </a:rPr>
              <a:t>Academy</a:t>
            </a:r>
            <a:r>
              <a:rPr lang="cs-CZ" sz="1600" b="1" kern="0" dirty="0">
                <a:latin typeface="Arial"/>
              </a:rPr>
              <a:t> Corpus</a:t>
            </a:r>
            <a:r>
              <a:rPr lang="de-DE" sz="1600" b="1" kern="0" dirty="0">
                <a:latin typeface="Arial"/>
              </a:rPr>
              <a:t>:</a:t>
            </a:r>
          </a:p>
          <a:p>
            <a:pPr marL="1257300" lvl="2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kern="0" dirty="0">
                <a:solidFill>
                  <a:srgbClr val="000000"/>
                </a:solidFill>
                <a:latin typeface="Arial"/>
                <a:hlinkClick r:id="rId7"/>
              </a:rPr>
              <a:t>http://www.aac.ac.at/index.html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1257300" lvl="2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kern="0" dirty="0">
                <a:solidFill>
                  <a:srgbClr val="000000"/>
                </a:solidFill>
                <a:latin typeface="Arial"/>
                <a:hlinkClick r:id="rId8"/>
              </a:rPr>
              <a:t>http://corpus1.aac.ac.at/brenner/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800100" lvl="1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1600" b="1" kern="0" dirty="0" err="1">
                <a:latin typeface="Arial"/>
              </a:rPr>
              <a:t>Südtirol</a:t>
            </a:r>
            <a:endParaRPr lang="cs-CZ" sz="1600" b="1" kern="0" dirty="0">
              <a:latin typeface="Arial"/>
            </a:endParaRPr>
          </a:p>
          <a:p>
            <a:pPr marL="1257300" lvl="2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cs-CZ" sz="1600" kern="0" dirty="0">
                <a:solidFill>
                  <a:srgbClr val="000000"/>
                </a:solidFill>
                <a:latin typeface="Arial"/>
                <a:hlinkClick r:id="rId9"/>
              </a:rPr>
              <a:t>http://search.korpus-suedtirol.it:8089/cqpWeb/mycgi.pl</a:t>
            </a: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1257300" lvl="2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endParaRPr lang="cs-CZ" sz="1600" kern="0" dirty="0">
              <a:solidFill>
                <a:srgbClr val="000000"/>
              </a:solidFill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Dortmunder Chatkorpus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10"/>
              </a:rPr>
              <a:t>http://www.chatkorpus.uni-dortmund.de/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Bestand: 1.1 Mio. Token aus 150'000 Chat-Beiträgen.</a:t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endParaRPr lang="de-DE" sz="1600" kern="0" dirty="0">
              <a:solidFill>
                <a:srgbClr val="000000"/>
              </a:solidFill>
              <a:latin typeface="Arial"/>
            </a:endParaRP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defRPr/>
            </a:pPr>
            <a:r>
              <a:rPr lang="de-DE" sz="1600" b="1" kern="0" dirty="0">
                <a:latin typeface="Arial"/>
              </a:rPr>
              <a:t>British National Corpus (BNC)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  <a:hlinkClick r:id="rId11"/>
              </a:rPr>
              <a:t>http://www.natcorp.ox.ac.uk/</a:t>
            </a:r>
            <a:r>
              <a:rPr lang="de-DE" sz="1600" kern="0" dirty="0">
                <a:solidFill>
                  <a:srgbClr val="000000"/>
                </a:solidFill>
                <a:latin typeface="Arial"/>
              </a:rPr>
              <a:t/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r>
              <a:rPr lang="de-DE" sz="1600" kern="0" dirty="0">
                <a:solidFill>
                  <a:srgbClr val="000000"/>
                </a:solidFill>
                <a:latin typeface="Arial"/>
              </a:rPr>
              <a:t>Bestand: über 100 Millionen Token</a:t>
            </a:r>
            <a:br>
              <a:rPr lang="de-DE" sz="1600" kern="0" dirty="0">
                <a:solidFill>
                  <a:srgbClr val="000000"/>
                </a:solidFill>
                <a:latin typeface="Arial"/>
              </a:rPr>
            </a:br>
            <a:endParaRPr lang="de-DE" sz="1600" kern="0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smtClean="0">
                <a:solidFill>
                  <a:srgbClr val="FFFFFF"/>
                </a:solidFill>
                <a:latin typeface="Tahoma" pitchFamily="34" charset="0"/>
              </a:rPr>
              <a:t>COMPUTERLINGUISTIK</a:t>
            </a:r>
            <a:br>
              <a:rPr lang="de-DE" b="1" smtClean="0">
                <a:solidFill>
                  <a:srgbClr val="FFFFFF"/>
                </a:solidFill>
                <a:latin typeface="Tahoma" pitchFamily="34" charset="0"/>
              </a:rPr>
            </a:br>
            <a:endParaRPr lang="cs-CZ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875"/>
            <a:ext cx="7772400" cy="4683125"/>
          </a:xfrm>
        </p:spPr>
        <p:txBody>
          <a:bodyPr/>
          <a:lstStyle/>
          <a:p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r>
              <a:rPr lang="de-AT" smtClean="0">
                <a:solidFill>
                  <a:srgbClr val="FFFFFF"/>
                </a:solidFill>
                <a:latin typeface="Tahoma" pitchFamily="34" charset="0"/>
              </a:rPr>
              <a:t>beschreibt</a:t>
            </a:r>
            <a:r>
              <a:rPr lang="cs-CZ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de-AT" smtClean="0">
                <a:solidFill>
                  <a:srgbClr val="FFFFFF"/>
                </a:solidFill>
                <a:latin typeface="Tahoma" pitchFamily="34" charset="0"/>
              </a:rPr>
              <a:t>sprachliche Strukturen und Prozesse mit</a:t>
            </a:r>
            <a:r>
              <a:rPr lang="cs-CZ" smtClean="0">
                <a:solidFill>
                  <a:srgbClr val="FFFFFF"/>
                </a:solidFill>
                <a:latin typeface="Tahoma" pitchFamily="34" charset="0"/>
              </a:rPr>
              <a:t>h</a:t>
            </a:r>
            <a:r>
              <a:rPr lang="de-AT" smtClean="0">
                <a:solidFill>
                  <a:srgbClr val="FFFFFF"/>
                </a:solidFill>
                <a:latin typeface="Tahoma" pitchFamily="34" charset="0"/>
              </a:rPr>
              <a:t>ilfe </a:t>
            </a:r>
            <a:r>
              <a:rPr lang="cs-CZ" smtClean="0">
                <a:solidFill>
                  <a:srgbClr val="FFFFFF"/>
                </a:solidFill>
                <a:latin typeface="Tahoma" pitchFamily="34" charset="0"/>
              </a:rPr>
              <a:t>der Datenverarbeitung</a:t>
            </a:r>
          </a:p>
          <a:p>
            <a:pPr>
              <a:lnSpc>
                <a:spcPct val="90000"/>
              </a:lnSpc>
            </a:pP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de-AT" smtClean="0">
                <a:solidFill>
                  <a:srgbClr val="FFFFFF"/>
                </a:solidFill>
                <a:latin typeface="Tahoma" pitchFamily="34" charset="0"/>
              </a:rPr>
              <a:t>unterstützt die Korpuslinguistik</a:t>
            </a: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cs-CZ" smtClean="0">
                <a:solidFill>
                  <a:srgbClr val="FFFFFF"/>
                </a:solidFill>
                <a:latin typeface="Tahoma" pitchFamily="34" charset="0"/>
              </a:rPr>
              <a:t>erleichtert die Erkundung des Phänomens „Sprache“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sz="3200" b="1" cap="small" dirty="0" smtClean="0">
                <a:solidFill>
                  <a:srgbClr val="FFFFFF"/>
                </a:solidFill>
                <a:latin typeface="Tahoma" pitchFamily="34" charset="0"/>
              </a:rPr>
              <a:t>C</a:t>
            </a:r>
            <a:r>
              <a:rPr lang="cs-CZ" sz="3200" b="1" cap="small" dirty="0" err="1" smtClean="0">
                <a:solidFill>
                  <a:srgbClr val="FFFFFF"/>
                </a:solidFill>
                <a:latin typeface="Tahoma" pitchFamily="34" charset="0"/>
              </a:rPr>
              <a:t>omputer</a:t>
            </a:r>
            <a:r>
              <a:rPr lang="cs-CZ" sz="3200" b="1" cap="small" dirty="0" smtClean="0">
                <a:solidFill>
                  <a:srgbClr val="FFFFFF"/>
                </a:solidFill>
                <a:latin typeface="Tahoma" pitchFamily="34" charset="0"/>
              </a:rPr>
              <a:t>- </a:t>
            </a:r>
            <a:r>
              <a:rPr lang="cs-CZ" sz="3200" b="1" cap="small" dirty="0" err="1" smtClean="0">
                <a:solidFill>
                  <a:srgbClr val="FFFFFF"/>
                </a:solidFill>
                <a:latin typeface="Tahoma" pitchFamily="34" charset="0"/>
              </a:rPr>
              <a:t>und</a:t>
            </a:r>
            <a:r>
              <a:rPr lang="cs-CZ" sz="3200" b="1" cap="small" dirty="0" smtClean="0">
                <a:solidFill>
                  <a:srgbClr val="FFFFFF"/>
                </a:solidFill>
                <a:latin typeface="Tahoma" pitchFamily="34" charset="0"/>
              </a:rPr>
              <a:t> Korpuslinguistik</a:t>
            </a:r>
            <a:r>
              <a:rPr lang="de-DE" sz="3200" b="1" dirty="0" smtClean="0">
                <a:solidFill>
                  <a:srgbClr val="FFFFFF"/>
                </a:solidFill>
                <a:latin typeface="Tahoma" pitchFamily="34" charset="0"/>
              </a:rPr>
              <a:t/>
            </a:r>
            <a:br>
              <a:rPr lang="de-DE" sz="3200" b="1" dirty="0" smtClean="0">
                <a:solidFill>
                  <a:srgbClr val="FFFFFF"/>
                </a:solidFill>
                <a:latin typeface="Tahoma" pitchFamily="34" charset="0"/>
              </a:rPr>
            </a:br>
            <a:endParaRPr lang="cs-CZ" sz="3200" dirty="0" smtClean="0"/>
          </a:p>
        </p:txBody>
      </p:sp>
      <p:sp>
        <p:nvSpPr>
          <p:cNvPr id="19459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rgbClr val="FFFFFF"/>
                </a:solidFill>
              </a:rPr>
              <a:t>Computer+Linguistik</a:t>
            </a:r>
          </a:p>
        </p:txBody>
      </p:sp>
      <p:sp>
        <p:nvSpPr>
          <p:cNvPr id="19460" name="Zástupný symbol pro obsah 2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2046288"/>
          </a:xfrm>
        </p:spPr>
        <p:txBody>
          <a:bodyPr/>
          <a:lstStyle/>
          <a:p>
            <a:pPr algn="ctr">
              <a:buFontTx/>
              <a:buNone/>
            </a:pPr>
            <a:endParaRPr lang="cs-CZ" smtClean="0">
              <a:solidFill>
                <a:srgbClr val="FFFFFF"/>
              </a:solidFill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cs-CZ" smtClean="0">
                <a:solidFill>
                  <a:srgbClr val="FFFFFF"/>
                </a:solidFill>
                <a:cs typeface="Times New Roman" pitchFamily="18" charset="0"/>
              </a:rPr>
              <a:t>↓</a:t>
            </a:r>
          </a:p>
          <a:p>
            <a:pPr algn="ctr">
              <a:buFontTx/>
              <a:buNone/>
            </a:pPr>
            <a:endParaRPr lang="cs-CZ" smtClean="0">
              <a:solidFill>
                <a:srgbClr val="FFFFFF"/>
              </a:solidFill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cs-CZ" b="1" smtClean="0">
                <a:solidFill>
                  <a:srgbClr val="FFFFFF"/>
                </a:solidFill>
                <a:cs typeface="Times New Roman" pitchFamily="18" charset="0"/>
              </a:rPr>
              <a:t>Computerlinguistik</a:t>
            </a:r>
          </a:p>
          <a:p>
            <a:pPr algn="ctr">
              <a:buFontTx/>
              <a:buNone/>
            </a:pP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</p:txBody>
      </p:sp>
      <p:sp>
        <p:nvSpPr>
          <p:cNvPr id="19461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smtClean="0">
                <a:solidFill>
                  <a:srgbClr val="FFFFFF"/>
                </a:solidFill>
              </a:rPr>
              <a:t>Korpus+Linguistik</a:t>
            </a:r>
          </a:p>
        </p:txBody>
      </p:sp>
      <p:sp>
        <p:nvSpPr>
          <p:cNvPr id="19462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974850"/>
          </a:xfrm>
        </p:spPr>
        <p:txBody>
          <a:bodyPr/>
          <a:lstStyle/>
          <a:p>
            <a:pPr algn="ctr">
              <a:buFontTx/>
              <a:buNone/>
            </a:pPr>
            <a:endParaRPr lang="cs-CZ" smtClean="0">
              <a:solidFill>
                <a:srgbClr val="FFFFFF"/>
              </a:solidFill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cs-CZ" smtClean="0">
                <a:solidFill>
                  <a:srgbClr val="FFFFFF"/>
                </a:solidFill>
                <a:cs typeface="Times New Roman" pitchFamily="18" charset="0"/>
              </a:rPr>
              <a:t>↓</a:t>
            </a:r>
            <a:endParaRPr lang="cs-CZ" smtClean="0">
              <a:solidFill>
                <a:srgbClr val="FFFFFF"/>
              </a:solidFill>
              <a:latin typeface="Tahoma" pitchFamily="34" charset="0"/>
            </a:endParaRPr>
          </a:p>
          <a:p>
            <a:pPr>
              <a:buFontTx/>
              <a:buNone/>
            </a:pPr>
            <a:endParaRPr lang="cs-CZ" smtClean="0"/>
          </a:p>
          <a:p>
            <a:pPr algn="ctr">
              <a:buFontTx/>
              <a:buNone/>
            </a:pPr>
            <a:r>
              <a:rPr lang="cs-CZ" b="1" smtClean="0">
                <a:solidFill>
                  <a:srgbClr val="FFFFFF"/>
                </a:solidFill>
                <a:cs typeface="Times New Roman" pitchFamily="18" charset="0"/>
              </a:rPr>
              <a:t>Korpuslinguistik</a:t>
            </a:r>
          </a:p>
        </p:txBody>
      </p:sp>
      <p:sp>
        <p:nvSpPr>
          <p:cNvPr id="19463" name="TextovéPole 6"/>
          <p:cNvSpPr txBox="1">
            <a:spLocks noChangeArrowheads="1"/>
          </p:cNvSpPr>
          <p:nvPr/>
        </p:nvSpPr>
        <p:spPr bwMode="auto">
          <a:xfrm>
            <a:off x="2322513" y="5229225"/>
            <a:ext cx="3963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(Computer)Korpuslinguistik</a:t>
            </a:r>
          </a:p>
        </p:txBody>
      </p:sp>
      <p:cxnSp>
        <p:nvCxnSpPr>
          <p:cNvPr id="19464" name="Přímá spojovací šipka 8"/>
          <p:cNvCxnSpPr>
            <a:cxnSpLocks noChangeShapeType="1"/>
          </p:cNvCxnSpPr>
          <p:nvPr/>
        </p:nvCxnSpPr>
        <p:spPr bwMode="auto">
          <a:xfrm>
            <a:off x="2555875" y="4076700"/>
            <a:ext cx="914400" cy="914400"/>
          </a:xfrm>
          <a:prstGeom prst="straightConnector1">
            <a:avLst/>
          </a:prstGeom>
          <a:noFill/>
          <a:ln w="9525" algn="ctr">
            <a:solidFill>
              <a:srgbClr val="FFFFFF"/>
            </a:solidFill>
            <a:round/>
            <a:headEnd/>
            <a:tailEnd type="arrow" w="med" len="med"/>
          </a:ln>
        </p:spPr>
      </p:cxnSp>
      <p:cxnSp>
        <p:nvCxnSpPr>
          <p:cNvPr id="19465" name="Přímá spojovací šipka 9"/>
          <p:cNvCxnSpPr>
            <a:cxnSpLocks noChangeShapeType="1"/>
          </p:cNvCxnSpPr>
          <p:nvPr/>
        </p:nvCxnSpPr>
        <p:spPr bwMode="auto">
          <a:xfrm rot="5400000">
            <a:off x="5328444" y="4112419"/>
            <a:ext cx="1008063" cy="936625"/>
          </a:xfrm>
          <a:prstGeom prst="straightConnector1">
            <a:avLst/>
          </a:prstGeom>
          <a:noFill/>
          <a:ln w="9525" algn="ctr">
            <a:solidFill>
              <a:srgbClr val="FFFFFF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Welche Kriterien würden Sie erwarten?</a:t>
            </a:r>
          </a:p>
          <a:p>
            <a:pPr>
              <a:lnSpc>
                <a:spcPct val="150000"/>
              </a:lnSpc>
              <a:defRPr/>
            </a:pP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Charakterisieren Sie die</a:t>
            </a:r>
            <a:r>
              <a:rPr lang="cs-CZ" altLang="ja-JP" sz="2400" dirty="0" err="1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jenigen</a:t>
            </a: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Korpora, die Sie </a:t>
            </a: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kennen.</a:t>
            </a:r>
          </a:p>
          <a:p>
            <a:pPr>
              <a:lnSpc>
                <a:spcPct val="150000"/>
              </a:lnSpc>
              <a:defRPr/>
            </a:pP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Welche  wird es (kaum jemals)  geben?</a:t>
            </a:r>
          </a:p>
          <a:p>
            <a:pPr>
              <a:lnSpc>
                <a:spcPct val="150000"/>
              </a:lnSpc>
              <a:defRPr/>
            </a:pP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Welche Korpora würden Sie begrüßen?</a:t>
            </a:r>
          </a:p>
          <a:p>
            <a:pPr>
              <a:lnSpc>
                <a:spcPct val="150000"/>
              </a:lnSpc>
              <a:defRPr/>
            </a:pPr>
            <a:r>
              <a:rPr lang="de-AT" altLang="ja-JP" sz="240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Ist </a:t>
            </a: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das World-Wide-Web auch eine Textdatenbank?</a:t>
            </a:r>
          </a:p>
          <a:p>
            <a:pPr>
              <a:defRPr/>
            </a:pPr>
            <a:endParaRPr lang="de-DE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None/>
              <a:defRPr/>
            </a:pPr>
            <a:endParaRPr lang="de-AT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1. Stadium der gespeicherten Sprache</a:t>
            </a:r>
            <a:endParaRPr lang="cs-CZ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2. Medium</a:t>
            </a:r>
            <a:r>
              <a:rPr lang="cs-CZ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 (Ursprungsmedium)</a:t>
            </a:r>
            <a:endParaRPr lang="de-DE" altLang="ja-JP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3. Repräsentativität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 Größe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de-DE" altLang="ja-JP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 Sprache</a:t>
            </a:r>
          </a:p>
          <a:p>
            <a:endParaRPr lang="de-DE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endParaRPr lang="de-AT" altLang="ja-JP" sz="24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 Stadium der gespeicherten Sprache</a:t>
            </a: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5. Sprache</a:t>
            </a:r>
            <a:endParaRPr lang="cs-CZ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de-DE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1.1 Synchrone Korpora</a:t>
            </a:r>
          </a:p>
          <a:p>
            <a:pPr lvl="1">
              <a:buFontTx/>
              <a:buNone/>
              <a:defRPr/>
            </a:pPr>
            <a:r>
              <a:rPr lang="de-DE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</a:t>
            </a:r>
            <a:r>
              <a:rPr lang="cs-CZ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Wortschatz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-</a:t>
            </a:r>
            <a:r>
              <a:rPr lang="cs-CZ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Portal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DWDS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AAC</a:t>
            </a:r>
            <a:endParaRPr lang="de-DE" altLang="ja-JP" sz="20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1.2 Diachrone Korpora</a:t>
            </a:r>
          </a:p>
          <a:p>
            <a:pPr lvl="1">
              <a:buFontTx/>
              <a:buNone/>
              <a:defRPr/>
            </a:pP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DWDS (20. Jh.), </a:t>
            </a:r>
            <a:r>
              <a:rPr lang="de-DE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 (18. – 21. Jh.)</a:t>
            </a: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1.3 Historische Korpora</a:t>
            </a:r>
          </a:p>
          <a:p>
            <a:pPr lvl="1">
              <a:buFontTx/>
              <a:buNone/>
              <a:defRPr/>
            </a:pP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MHDBDB (MHD), Bonner </a:t>
            </a:r>
            <a:r>
              <a:rPr lang="de-DE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FnhdC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 (FNHD)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AHD??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 Stadium der gespeicherten Sprache</a:t>
            </a:r>
            <a:endParaRPr lang="cs-CZ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5. Sprache</a:t>
            </a:r>
            <a:endParaRPr lang="cs-CZ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de-DE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2.1 Korpora der geschriebenen Sprache</a:t>
            </a:r>
          </a:p>
          <a:p>
            <a:pPr lvl="1">
              <a:buFontTx/>
              <a:buNone/>
              <a:defRPr/>
            </a:pPr>
            <a:r>
              <a:rPr lang="de-DE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DWDS, Leipzig…</a:t>
            </a: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2.2 Korpora der gesprochenen Sprache</a:t>
            </a:r>
          </a:p>
          <a:p>
            <a:pPr lvl="1">
              <a:buFontTx/>
              <a:buNone/>
              <a:defRPr/>
            </a:pP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Bayerisches Archiv für Sprachsignale, 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DGD (</a:t>
            </a:r>
            <a:r>
              <a:rPr lang="cs-CZ" altLang="ja-JP" sz="20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auch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  <a:r>
              <a:rPr lang="de-DE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Ex Freiburger Korpus</a:t>
            </a:r>
            <a:r>
              <a:rPr lang="cs-CZ" altLang="ja-JP" sz="20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)</a:t>
            </a:r>
            <a:endParaRPr lang="de-DE" altLang="ja-JP" sz="20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de-DE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defRPr/>
            </a:pPr>
            <a:endParaRPr lang="de-AT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8158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1. Stadium der gespeicherten Sprache</a:t>
            </a:r>
            <a:endParaRPr lang="cs-CZ" altLang="ja-JP" sz="1800" dirty="0" smtClean="0">
              <a:solidFill>
                <a:schemeClr val="bg1">
                  <a:lumMod val="50000"/>
                </a:schemeClr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  <a:defRPr/>
            </a:pPr>
            <a:r>
              <a:rPr lang="de-DE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  <a:defRPr/>
            </a:pPr>
            <a:r>
              <a:rPr lang="de-DE" altLang="ja-JP" sz="18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5. Sprache</a:t>
            </a:r>
          </a:p>
          <a:p>
            <a:pPr>
              <a:buFontTx/>
              <a:buNone/>
              <a:defRPr/>
            </a:pP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3.1 Stilistisches Kriterium</a:t>
            </a: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1">
              <a:buFontTx/>
              <a:buNone/>
              <a:defRPr/>
            </a:pPr>
            <a:r>
              <a:rPr lang="de-AT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3.1.1 allgemeine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</a:p>
          <a:p>
            <a:pPr lvl="2">
              <a:buFontTx/>
              <a:buNone/>
              <a:defRPr/>
            </a:pPr>
            <a:r>
              <a:rPr lang="de-AT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r>
              <a:rPr lang="de-AT" altLang="ja-JP" sz="16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DWDS</a:t>
            </a:r>
            <a:endParaRPr lang="cs-CZ" altLang="ja-JP" sz="16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1">
              <a:buFontTx/>
              <a:buNone/>
              <a:defRPr/>
            </a:pPr>
            <a:r>
              <a:rPr lang="de-AT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3.1.2 spezifische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</a:p>
          <a:p>
            <a:pPr lvl="2">
              <a:buFontTx/>
              <a:buNone/>
              <a:defRPr/>
            </a:pPr>
            <a:r>
              <a:rPr lang="cs-CZ" altLang="ja-JP" sz="16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MULTEXT-</a:t>
            </a:r>
            <a:r>
              <a:rPr lang="cs-CZ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East</a:t>
            </a:r>
            <a:r>
              <a:rPr lang="cs-CZ" altLang="ja-JP" sz="16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, FALKO</a:t>
            </a:r>
          </a:p>
          <a:p>
            <a:pPr>
              <a:buFontTx/>
              <a:buNone/>
              <a:defRPr/>
            </a:pPr>
            <a:r>
              <a:rPr lang="de-AT" altLang="ja-JP" sz="24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3.2 Kriterium der Ausgewogenheit</a:t>
            </a:r>
            <a:endParaRPr lang="cs-CZ" altLang="ja-JP" sz="24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1">
              <a:buFontTx/>
              <a:buNone/>
              <a:defRPr/>
            </a:pPr>
            <a:r>
              <a:rPr lang="de-AT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3.2.1 ausgewogene Korpora</a:t>
            </a:r>
            <a:r>
              <a:rPr lang="cs-CZ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 </a:t>
            </a:r>
          </a:p>
          <a:p>
            <a:pPr lvl="2">
              <a:buFontTx/>
              <a:buNone/>
              <a:defRPr/>
            </a:pPr>
            <a:r>
              <a:rPr lang="cs-CZ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DeReKo</a:t>
            </a:r>
            <a:endParaRPr lang="cs-CZ" altLang="ja-JP" sz="16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1">
              <a:buFontTx/>
              <a:buNone/>
              <a:defRPr/>
            </a:pPr>
            <a:r>
              <a:rPr lang="de-AT" altLang="ja-JP" sz="2000" dirty="0" smtClean="0">
                <a:solidFill>
                  <a:srgbClr val="FFFFFF"/>
                </a:solidFill>
                <a:latin typeface="Tahoma" pitchFamily="34" charset="0"/>
                <a:ea typeface="ＭＳ Ｐゴシック" charset="-128"/>
                <a:cs typeface="Times New Roman" pitchFamily="18" charset="0"/>
              </a:rPr>
              <a:t>3.2.2 opportunistisch gebildete Korpora</a:t>
            </a:r>
            <a:endParaRPr lang="cs-CZ" altLang="ja-JP" sz="2000" dirty="0" smtClean="0">
              <a:solidFill>
                <a:srgbClr val="FFFFFF"/>
              </a:solidFill>
              <a:latin typeface="Tahoma" pitchFamily="34" charset="0"/>
              <a:ea typeface="ＭＳ Ｐゴシック" charset="-128"/>
              <a:cs typeface="Times New Roman" pitchFamily="18" charset="0"/>
            </a:endParaRPr>
          </a:p>
          <a:p>
            <a:pPr lvl="2">
              <a:buFontTx/>
              <a:buNone/>
              <a:defRPr/>
            </a:pPr>
            <a:r>
              <a:rPr lang="cs-CZ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Wortschatz</a:t>
            </a:r>
            <a:r>
              <a:rPr lang="cs-CZ" altLang="ja-JP" sz="1600" dirty="0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-</a:t>
            </a:r>
            <a:r>
              <a:rPr lang="cs-CZ" altLang="ja-JP" sz="1600" dirty="0" err="1" smtClean="0">
                <a:latin typeface="Tahoma" pitchFamily="34" charset="0"/>
                <a:ea typeface="ＭＳ Ｐゴシック" charset="-128"/>
                <a:cs typeface="Times New Roman" pitchFamily="18" charset="0"/>
              </a:rPr>
              <a:t>Portal</a:t>
            </a:r>
            <a:endParaRPr lang="cs-CZ" altLang="ja-JP" sz="1600" dirty="0" smtClean="0">
              <a:latin typeface="Tahoma" pitchFamily="34" charset="0"/>
              <a:ea typeface="ＭＳ Ｐゴシック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de-DE" b="1" u="sng" cap="small" dirty="0" smtClean="0">
                <a:solidFill>
                  <a:srgbClr val="FFFFCC"/>
                </a:solidFill>
                <a:latin typeface="Tahoma" pitchFamily="34" charset="0"/>
              </a:rPr>
              <a:t>Korpustypologie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1. Stadium der gespeicherten Sprache</a:t>
            </a:r>
            <a:endParaRPr lang="cs-CZ" altLang="ja-JP" sz="1800" smtClean="0">
              <a:solidFill>
                <a:srgbClr val="004D00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2. Medium</a:t>
            </a: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3. Repräsentativität</a:t>
            </a:r>
          </a:p>
          <a:p>
            <a:pPr>
              <a:buFontTx/>
              <a:buNone/>
            </a:pPr>
            <a:r>
              <a:rPr lang="de-DE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 Größe</a:t>
            </a:r>
          </a:p>
          <a:p>
            <a:pPr>
              <a:buFontTx/>
              <a:buNone/>
            </a:pPr>
            <a:r>
              <a:rPr lang="de-DE" altLang="ja-JP" sz="1800" smtClean="0">
                <a:solidFill>
                  <a:srgbClr val="004D00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5. Sprache</a:t>
            </a:r>
          </a:p>
          <a:p>
            <a:pPr>
              <a:buFontTx/>
              <a:buNone/>
            </a:pPr>
            <a:r>
              <a:rPr lang="cs-CZ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4.1 große</a:t>
            </a:r>
          </a:p>
          <a:p>
            <a:pPr lvl="1">
              <a:buFontTx/>
              <a:buNone/>
            </a:pPr>
            <a:r>
              <a:rPr lang="cs-CZ" altLang="ja-JP" sz="20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DeReKo, BNC, ČNK…</a:t>
            </a:r>
          </a:p>
          <a:p>
            <a:pPr lvl="1">
              <a:buFontTx/>
              <a:buNone/>
            </a:pPr>
            <a:endParaRPr lang="cs-CZ" altLang="ja-JP" sz="2000" smtClean="0">
              <a:solidFill>
                <a:srgbClr val="FFFFFF"/>
              </a:solidFill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altLang="ja-JP" sz="2400" smtClean="0">
                <a:solidFill>
                  <a:srgbClr val="FFFFFF"/>
                </a:solidFill>
                <a:latin typeface="Tahoma" pitchFamily="34" charset="0"/>
                <a:ea typeface="MS PGothic" pitchFamily="34" charset="-128"/>
                <a:cs typeface="Times New Roman" pitchFamily="18" charset="0"/>
              </a:rPr>
              <a:t>4.2 kleine</a:t>
            </a:r>
          </a:p>
          <a:p>
            <a:pPr lvl="1">
              <a:buFontTx/>
              <a:buNone/>
            </a:pPr>
            <a:r>
              <a:rPr lang="cs-CZ" altLang="ja-JP" sz="2000" smtClean="0">
                <a:latin typeface="Tahoma" pitchFamily="34" charset="0"/>
                <a:ea typeface="MS PGothic" pitchFamily="34" charset="-128"/>
                <a:cs typeface="Times New Roman" pitchFamily="18" charset="0"/>
              </a:rPr>
              <a:t>DWDS (nicht-authorisierter Teil), Deu-Cze</a:t>
            </a:r>
            <a:endParaRPr lang="de-AT" altLang="ja-JP" sz="2000" smtClean="0">
              <a:latin typeface="Tahoma" pitchFamily="34" charset="0"/>
              <a:ea typeface="MS PGothic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0099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C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447</Words>
  <Application>Microsoft Office PowerPoint</Application>
  <PresentationFormat>Předvádění na obrazovce (4:3)</PresentationFormat>
  <Paragraphs>151</Paragraphs>
  <Slides>14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Default Design</vt:lpstr>
      <vt:lpstr>ZIELE  der Computerlinguistik (50er Jahre)</vt:lpstr>
      <vt:lpstr>COMPUTERLINGUISTIK </vt:lpstr>
      <vt:lpstr>Computer- und Korpuslinguistik </vt:lpstr>
      <vt:lpstr>Korpustypologie</vt:lpstr>
      <vt:lpstr>Korpustypologie</vt:lpstr>
      <vt:lpstr>Korpustypologie</vt:lpstr>
      <vt:lpstr>Korpustypologie</vt:lpstr>
      <vt:lpstr>Korpustypologie</vt:lpstr>
      <vt:lpstr>Korpustypologie</vt:lpstr>
      <vt:lpstr>Korpustypologie</vt:lpstr>
      <vt:lpstr>Vergleichskorpus </vt:lpstr>
      <vt:lpstr>Korpustypologie</vt:lpstr>
      <vt:lpstr>Korpora des Deutschen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K(C)orpuslinguistik - eine übersehene Herausforderung für den Deutschunterricht</dc:title>
  <dc:creator>Brigitte Sorger</dc:creator>
  <cp:lastModifiedBy>Tomas Kana</cp:lastModifiedBy>
  <cp:revision>156</cp:revision>
  <dcterms:created xsi:type="dcterms:W3CDTF">2005-07-08T07:22:02Z</dcterms:created>
  <dcterms:modified xsi:type="dcterms:W3CDTF">2014-10-28T11:21:08Z</dcterms:modified>
</cp:coreProperties>
</file>