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3" r:id="rId4"/>
    <p:sldId id="266" r:id="rId5"/>
    <p:sldId id="267" r:id="rId6"/>
    <p:sldId id="258" r:id="rId7"/>
    <p:sldId id="259" r:id="rId8"/>
    <p:sldId id="269" r:id="rId9"/>
    <p:sldId id="260" r:id="rId10"/>
    <p:sldId id="270" r:id="rId11"/>
    <p:sldId id="261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6F2E5-BB0C-412B-A176-41C8D505699E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4F8C-3753-4249-A9DB-C6C569439A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75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0661-AA4D-41C4-8049-DEBBF2B797D9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4EDD-AA37-4739-9B9C-994CDEF20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.wikipedia.org/wiki/%C4%8Cist%C3%A1_sou%C4%8Dasn%C3%A1_hodnot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000132"/>
          </a:xfrm>
        </p:spPr>
        <p:txBody>
          <a:bodyPr/>
          <a:lstStyle/>
          <a:p>
            <a:r>
              <a:rPr lang="cs-CZ" dirty="0" smtClean="0"/>
              <a:t>Finanční gramotnost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přednáška dne 27.4.2013</a:t>
            </a:r>
          </a:p>
          <a:p>
            <a:r>
              <a:rPr lang="cs-CZ" dirty="0" smtClean="0"/>
              <a:t>Ing. Ivana Neubauerová 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Př. 3</a:t>
            </a:r>
          </a:p>
          <a:p>
            <a:pPr marL="0" indent="0">
              <a:buNone/>
            </a:pPr>
            <a:r>
              <a:rPr lang="cs-CZ" sz="2800" dirty="0" smtClean="0"/>
              <a:t>Dostali </a:t>
            </a:r>
            <a:r>
              <a:rPr lang="cs-CZ" sz="2800" smtClean="0"/>
              <a:t>jsme  </a:t>
            </a:r>
            <a:r>
              <a:rPr lang="cs-CZ" sz="2800" dirty="0" smtClean="0"/>
              <a:t>na koupi nemovitosti za 6 mil. Kč s tím, že za 3 roky ji prodáme za 7,5 mil. Kč. Máme ale další možnost – investice do podílových listů, kde je zhodnocení 5% p.a.</a:t>
            </a:r>
          </a:p>
          <a:p>
            <a:pPr marL="0" indent="0">
              <a:buNone/>
            </a:pPr>
            <a:r>
              <a:rPr lang="cs-CZ" sz="2800" dirty="0" smtClean="0"/>
              <a:t>Jak se budeme rozhodovat?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Př. 4</a:t>
            </a:r>
          </a:p>
          <a:p>
            <a:pPr marL="0" indent="0">
              <a:buNone/>
            </a:pPr>
            <a:r>
              <a:rPr lang="cs-CZ" sz="2800" dirty="0" smtClean="0"/>
              <a:t>Po třech letech chceme nemovitost z př. 3 prodat. Zájem projevili dva kupující: první nabízí okamžitě 7,5 mil., druhý nabízí 8,2 mil., avšak se splatností až za 2 roky. Investice do podílových listů stále nabízí 5%p.a. Čemu dáme přednost?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7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hodnota peněz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Pravidelné úložky ve stejné výši </a:t>
            </a:r>
            <a:r>
              <a:rPr lang="cs-CZ" dirty="0" smtClean="0"/>
              <a:t>(anuity) – spoření (důchody)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a …. úložka/anuita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n …. doba spoření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i   …. úroková sazba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a</a:t>
            </a:r>
            <a:r>
              <a:rPr lang="cs-CZ" baseline="30000" dirty="0" smtClean="0"/>
              <a:t>∞</a:t>
            </a:r>
            <a:r>
              <a:rPr lang="cs-CZ" dirty="0" smtClean="0"/>
              <a:t>…. věčná renta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Př. 5</a:t>
            </a:r>
          </a:p>
          <a:p>
            <a:pPr marL="0" indent="0">
              <a:buNone/>
            </a:pPr>
            <a:r>
              <a:rPr lang="cs-CZ" dirty="0" smtClean="0"/>
              <a:t>Investor ukládá vždy na konci roku 300 000 Kč na vkladní knížku při </a:t>
            </a:r>
            <a:r>
              <a:rPr lang="cs-CZ" dirty="0" err="1" smtClean="0"/>
              <a:t>ú.s</a:t>
            </a:r>
            <a:r>
              <a:rPr lang="cs-CZ" dirty="0" smtClean="0"/>
              <a:t>. 3%. Jakou částku si bude moci vybrat na konci 7.roku?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Př. 6</a:t>
            </a:r>
          </a:p>
          <a:p>
            <a:pPr marL="0" indent="0">
              <a:buNone/>
            </a:pPr>
            <a:r>
              <a:rPr lang="cs-CZ" dirty="0" smtClean="0"/>
              <a:t>Investor chce odložit peníze na školné pro dítě. Studium bude na 3 roky, ročně po 15 000 Kč. Kolik musí na počátku prvního studijního roku vložit při </a:t>
            </a:r>
            <a:r>
              <a:rPr lang="cs-CZ" dirty="0" err="1" smtClean="0"/>
              <a:t>ú.</a:t>
            </a:r>
            <a:r>
              <a:rPr lang="cs-CZ" dirty="0" smtClean="0"/>
              <a:t> s. 3,5% p.a.? Studium se vždy hradí na konci roku.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4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Př. 7</a:t>
            </a:r>
          </a:p>
          <a:p>
            <a:pPr marL="0" indent="0">
              <a:buNone/>
            </a:pPr>
            <a:r>
              <a:rPr lang="cs-CZ" dirty="0" smtClean="0"/>
              <a:t>Kolik si musí investor ukládat každý měsíc, když by chtěl mít 1 mil. Kč za 10 let s úročením 12% p.a.?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6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Roční  procentní sazba nákladů RPSN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Základní rovnice, kterou se stanoví roční procentní sazba nákladů (RPSN), odpovídá na ročním základě celkové současné hodnotě čerpání na jedné straně a celkové současné hodnotě splátek a plateb poplatků na straně druhé</a:t>
            </a:r>
            <a:r>
              <a:rPr lang="cs-CZ" dirty="0" smtClean="0"/>
              <a:t>.</a:t>
            </a:r>
            <a:r>
              <a:rPr lang="cs-CZ" dirty="0"/>
              <a:t> RPSN vyjadřuje úrokovou míru, pro kterou se rovná </a:t>
            </a:r>
            <a:r>
              <a:rPr lang="cs-CZ" dirty="0">
                <a:hlinkClick r:id="rId2" action="ppaction://hlinkfile" tooltip="Čistá současná hodnota"/>
              </a:rPr>
              <a:t>čistá současná hodnota</a:t>
            </a:r>
            <a:r>
              <a:rPr lang="cs-CZ" dirty="0"/>
              <a:t> získaných půjček čisté současné hodnotě výdajů (splátek, poplatků apod.), jedná se tedy o takové </a:t>
            </a:r>
            <a:r>
              <a:rPr lang="cs-CZ" i="1" dirty="0"/>
              <a:t>r</a:t>
            </a:r>
            <a:r>
              <a:rPr lang="cs-CZ" dirty="0"/>
              <a:t>, pro které platí následující rovnice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kde: </a:t>
            </a:r>
            <a:r>
              <a:rPr lang="cs-CZ" i="1" dirty="0" smtClean="0"/>
              <a:t>m</a:t>
            </a:r>
            <a:r>
              <a:rPr lang="cs-CZ" dirty="0" smtClean="0"/>
              <a:t> </a:t>
            </a:r>
            <a:r>
              <a:rPr lang="cs-CZ" dirty="0"/>
              <a:t>je počet poskytnutých půjček, </a:t>
            </a:r>
          </a:p>
          <a:p>
            <a:r>
              <a:rPr lang="cs-CZ" i="1" dirty="0" err="1"/>
              <a:t>A</a:t>
            </a:r>
            <a:r>
              <a:rPr lang="cs-CZ" i="1" baseline="-25000" dirty="0" err="1"/>
              <a:t>i</a:t>
            </a:r>
            <a:r>
              <a:rPr lang="cs-CZ" dirty="0"/>
              <a:t> je výše </a:t>
            </a:r>
            <a:r>
              <a:rPr lang="cs-CZ" i="1" dirty="0"/>
              <a:t>i</a:t>
            </a:r>
            <a:r>
              <a:rPr lang="cs-CZ" dirty="0"/>
              <a:t>-té poskytnuté půjčky, </a:t>
            </a:r>
          </a:p>
          <a:p>
            <a:r>
              <a:rPr lang="cs-CZ" i="1" dirty="0"/>
              <a:t>t</a:t>
            </a:r>
            <a:r>
              <a:rPr lang="cs-CZ" i="1" baseline="-25000" dirty="0"/>
              <a:t>i</a:t>
            </a:r>
            <a:r>
              <a:rPr lang="cs-CZ" dirty="0"/>
              <a:t> je doba (v letech a zlomcích roku ode dne 1. půjčky), kdy byla </a:t>
            </a:r>
            <a:r>
              <a:rPr lang="cs-CZ" i="1" dirty="0"/>
              <a:t>i</a:t>
            </a:r>
            <a:r>
              <a:rPr lang="cs-CZ" dirty="0"/>
              <a:t>-</a:t>
            </a:r>
            <a:r>
              <a:rPr lang="cs-CZ" dirty="0" err="1"/>
              <a:t>tá</a:t>
            </a:r>
            <a:r>
              <a:rPr lang="cs-CZ" dirty="0"/>
              <a:t> půjčka poskytnuta, </a:t>
            </a:r>
          </a:p>
          <a:p>
            <a:r>
              <a:rPr lang="cs-CZ" i="1" dirty="0"/>
              <a:t>n</a:t>
            </a:r>
            <a:r>
              <a:rPr lang="cs-CZ" dirty="0"/>
              <a:t> je počet plateb, </a:t>
            </a:r>
          </a:p>
          <a:p>
            <a:r>
              <a:rPr lang="cs-CZ" i="1" dirty="0" err="1"/>
              <a:t>B</a:t>
            </a:r>
            <a:r>
              <a:rPr lang="cs-CZ" i="1" baseline="-25000" dirty="0" err="1"/>
              <a:t>j</a:t>
            </a:r>
            <a:r>
              <a:rPr lang="cs-CZ" dirty="0"/>
              <a:t> je výše </a:t>
            </a:r>
            <a:r>
              <a:rPr lang="cs-CZ" i="1" dirty="0"/>
              <a:t>j</a:t>
            </a:r>
            <a:r>
              <a:rPr lang="cs-CZ" dirty="0"/>
              <a:t>-té platby (splátky, poplatku atd.), </a:t>
            </a:r>
          </a:p>
          <a:p>
            <a:r>
              <a:rPr lang="cs-CZ" i="1" dirty="0" err="1"/>
              <a:t>s</a:t>
            </a:r>
            <a:r>
              <a:rPr lang="cs-CZ" i="1" baseline="-25000" dirty="0" err="1"/>
              <a:t>j</a:t>
            </a:r>
            <a:r>
              <a:rPr lang="cs-CZ" dirty="0"/>
              <a:t> doba (v letech a zlomcích roku ode dne 1. půjčky), kdy byl </a:t>
            </a:r>
            <a:r>
              <a:rPr lang="cs-CZ" i="1" dirty="0"/>
              <a:t>j</a:t>
            </a:r>
            <a:r>
              <a:rPr lang="cs-CZ" dirty="0"/>
              <a:t>-</a:t>
            </a:r>
            <a:r>
              <a:rPr lang="cs-CZ" dirty="0" err="1"/>
              <a:t>tý</a:t>
            </a:r>
            <a:r>
              <a:rPr lang="cs-CZ" dirty="0"/>
              <a:t> poplatek zaplacen. 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Z:\Dokumenty\Obrázky\198be7b8a56a15107793449bc3a6d3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81" y="2924944"/>
            <a:ext cx="229053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1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15"/>
          <p:cNvPicPr>
            <a:picLocks noGrp="1"/>
          </p:cNvPicPr>
          <p:nvPr>
            <p:ph idx="1"/>
          </p:nvPr>
        </p:nvPicPr>
        <p:blipFill>
          <a:blip r:embed="rId2" cstate="print"/>
          <a:srcRect l="18376" t="37982" r="51724" b="23549"/>
          <a:stretch>
            <a:fillRect/>
          </a:stretch>
        </p:blipFill>
        <p:spPr bwMode="auto">
          <a:xfrm>
            <a:off x="3071802" y="2500306"/>
            <a:ext cx="2928958" cy="24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80" y="3999"/>
            <a:ext cx="8229600" cy="1274675"/>
          </a:xfrm>
        </p:spPr>
        <p:txBody>
          <a:bodyPr/>
          <a:lstStyle/>
          <a:p>
            <a:r>
              <a:rPr lang="cs-CZ" dirty="0" smtClean="0"/>
              <a:t>Financování / Investování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 rot="20952426">
            <a:off x="5429256" y="1643050"/>
            <a:ext cx="2000264" cy="7143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hypoteční úvěr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 rot="423018">
            <a:off x="6623587" y="2445987"/>
            <a:ext cx="1500198" cy="928694"/>
          </a:xfrm>
          <a:prstGeom prst="roundRect">
            <a:avLst>
              <a:gd name="adj" fmla="val 2979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stavební spoření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 rot="162980">
            <a:off x="857224" y="2643182"/>
            <a:ext cx="2214578" cy="78581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americká hypotéka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rot="21184555">
            <a:off x="1785918" y="1857364"/>
            <a:ext cx="1643074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penzijní připojištění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29058" y="6026418"/>
            <a:ext cx="128588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leasing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85984" y="5572140"/>
            <a:ext cx="1357322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úvěr neúčelový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929454" y="3500438"/>
            <a:ext cx="1928826" cy="64294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dluhopisy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28596" y="3500438"/>
            <a:ext cx="1500198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akcie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643702" y="4357694"/>
            <a:ext cx="1428760" cy="11430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směnka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428992" y="1142984"/>
            <a:ext cx="178595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úroková sazba p.d.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 rot="548473">
            <a:off x="5429256" y="5429264"/>
            <a:ext cx="1857388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zajištění 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14282" y="4500570"/>
            <a:ext cx="3000396" cy="10001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renta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b="1" u="sng" dirty="0" smtClean="0">
                <a:solidFill>
                  <a:srgbClr val="FF0000"/>
                </a:solidFill>
              </a:rPr>
              <a:t>Úroková sazba </a:t>
            </a:r>
            <a:r>
              <a:rPr lang="cs-CZ" dirty="0" smtClean="0"/>
              <a:t>– </a:t>
            </a:r>
            <a:r>
              <a:rPr lang="cs-CZ" b="1" dirty="0" smtClean="0"/>
              <a:t>pevná nebo </a:t>
            </a:r>
            <a:r>
              <a:rPr lang="cs-CZ" b="1" dirty="0" smtClean="0"/>
              <a:t>pohyblivá</a:t>
            </a:r>
            <a:endParaRPr lang="cs-CZ" b="1" dirty="0" smtClean="0"/>
          </a:p>
          <a:p>
            <a:r>
              <a:rPr lang="cs-CZ" sz="2400" b="1" dirty="0"/>
              <a:t>roční </a:t>
            </a:r>
            <a:r>
              <a:rPr lang="cs-CZ" sz="2400" dirty="0"/>
              <a:t>(per annum) – p</a:t>
            </a:r>
            <a:r>
              <a:rPr lang="cs-CZ" sz="2400" dirty="0" smtClean="0"/>
              <a:t>. a</a:t>
            </a:r>
            <a:r>
              <a:rPr lang="cs-CZ" sz="2400" dirty="0"/>
              <a:t>.</a:t>
            </a:r>
            <a:r>
              <a:rPr lang="cs-CZ" sz="2400" b="1" dirty="0" smtClean="0"/>
              <a:t>    </a:t>
            </a:r>
          </a:p>
          <a:p>
            <a:r>
              <a:rPr lang="cs-CZ" sz="2400" b="1" dirty="0" smtClean="0"/>
              <a:t>pololetní (</a:t>
            </a:r>
            <a:r>
              <a:rPr lang="cs-CZ" sz="2400" dirty="0" smtClean="0"/>
              <a:t>per semestrum) – p. s.</a:t>
            </a:r>
          </a:p>
          <a:p>
            <a:r>
              <a:rPr lang="cs-CZ" sz="2400" b="1" dirty="0" smtClean="0"/>
              <a:t>čtvrtletní </a:t>
            </a:r>
            <a:r>
              <a:rPr lang="cs-CZ" sz="2400" dirty="0" smtClean="0"/>
              <a:t>(per quartele)</a:t>
            </a:r>
            <a:r>
              <a:rPr lang="cs-CZ" sz="2400" dirty="0" smtClean="0"/>
              <a:t> – p. q.</a:t>
            </a:r>
          </a:p>
          <a:p>
            <a:r>
              <a:rPr lang="cs-CZ" sz="2400" b="1" dirty="0" smtClean="0"/>
              <a:t>měsíční </a:t>
            </a:r>
            <a:r>
              <a:rPr lang="cs-CZ" sz="2400" dirty="0" smtClean="0"/>
              <a:t>(per mensem)- p. m.</a:t>
            </a:r>
          </a:p>
          <a:p>
            <a:r>
              <a:rPr lang="cs-CZ" sz="2400" b="1" dirty="0" smtClean="0"/>
              <a:t>denní (</a:t>
            </a:r>
            <a:r>
              <a:rPr lang="cs-CZ" sz="2400" dirty="0" smtClean="0"/>
              <a:t>per dies) – p. d.</a:t>
            </a:r>
          </a:p>
          <a:p>
            <a:pPr marL="0" indent="0">
              <a:buNone/>
            </a:pPr>
            <a:r>
              <a:rPr lang="cs-CZ" sz="2400" b="1" dirty="0" smtClean="0"/>
              <a:t>           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r>
              <a:rPr lang="cs-CZ" b="1" u="sng" dirty="0" smtClean="0">
                <a:solidFill>
                  <a:srgbClr val="FF0000"/>
                </a:solidFill>
              </a:rPr>
              <a:t>Zajištění</a:t>
            </a:r>
            <a:endParaRPr lang="cs-CZ" b="1" u="sng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směnkou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terminovaným vkladem apod.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ručitelem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nemovitostí, movitou věcí, cenným papírem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0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240360" cy="2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34075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Směnka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je úvěrový cenný papír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nespecifikovaná forma, ale pevně dány náležitosti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Existuje zvláštní druh směnky, kdy je splatnost ,,na viděnou“, tzn. směnka je splatnou kdykoli při jejím předložení 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3" cstate="print"/>
          <a:srcRect l="3898" t="15078" r="36180" b="16291"/>
          <a:stretch/>
        </p:blipFill>
        <p:spPr bwMode="auto">
          <a:xfrm>
            <a:off x="1262847" y="3933056"/>
            <a:ext cx="3237146" cy="2077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69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Leasing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ú</a:t>
            </a:r>
            <a:r>
              <a:rPr lang="cs-CZ" dirty="0" smtClean="0"/>
              <a:t>věr, kterým financujeme koupi movité věci (ta je vlastnictvím věřitele do konce úvěrového vztahu)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jedná se v podstatě o pronájem konkrétní věci, většinou dražší varianta než úvěr: do ceny pořízení musíme přičíst navíc marži pronajímatele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01099"/>
            <a:ext cx="6728245" cy="254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Časová hodnota peněz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 třeba respektovat </a:t>
            </a:r>
            <a:r>
              <a:rPr lang="cs-CZ" u="sng" dirty="0" smtClean="0"/>
              <a:t>faktor času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uplatňujeme při rozhodování o investicích, kalkulaci výhodnosti financování (úvěry)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používáme metody </a:t>
            </a:r>
            <a:r>
              <a:rPr lang="cs-CZ" u="sng" dirty="0" smtClean="0"/>
              <a:t>složeného úrokování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hodnota peněz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Budoucí hodnota jednorázového vkladu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FV = PV x (1+i)</a:t>
            </a:r>
            <a:r>
              <a:rPr lang="cs-CZ" baseline="40000" dirty="0" smtClean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cs-CZ" dirty="0" smtClean="0"/>
              <a:t>FV …. budoucí hodnota</a:t>
            </a:r>
          </a:p>
          <a:p>
            <a:pPr>
              <a:buNone/>
            </a:pPr>
            <a:r>
              <a:rPr lang="cs-CZ" dirty="0" smtClean="0"/>
              <a:t>PV …. současná hodnota</a:t>
            </a:r>
          </a:p>
          <a:p>
            <a:pPr>
              <a:buNone/>
            </a:pPr>
            <a:r>
              <a:rPr lang="cs-CZ" dirty="0" smtClean="0"/>
              <a:t>  i   …. úroková sazba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>
                <a:solidFill>
                  <a:srgbClr val="00B050"/>
                </a:solidFill>
              </a:rPr>
              <a:t/>
            </a:r>
            <a:br>
              <a:rPr lang="cs-CZ" sz="2800" dirty="0" smtClean="0">
                <a:solidFill>
                  <a:srgbClr val="00B050"/>
                </a:solidFill>
              </a:rPr>
            </a:br>
            <a:r>
              <a:rPr lang="cs-CZ" sz="2800" dirty="0" smtClean="0">
                <a:solidFill>
                  <a:srgbClr val="00B050"/>
                </a:solidFill>
              </a:rPr>
              <a:t>Př. 1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B050"/>
                </a:solidFill>
              </a:rPr>
              <a:t>A)</a:t>
            </a:r>
            <a:r>
              <a:rPr lang="cs-CZ" sz="2800" dirty="0" smtClean="0"/>
              <a:t> Investor uloží dnes (t=0) částku 500 tis. Kč (PV). Jak se bude hodnota jeho investice vyvíjet v čase, pokud se uvažuje s úrokovou mírou (i) na úrovni 2,5 % p.a.?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B050"/>
                </a:solidFill>
              </a:rPr>
              <a:t>B)</a:t>
            </a:r>
            <a:r>
              <a:rPr lang="cs-CZ" sz="2800" dirty="0" smtClean="0"/>
              <a:t> Jak by se investice zhodnotila za 8let? 20let? 50let?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Př. 2</a:t>
            </a:r>
          </a:p>
          <a:p>
            <a:pPr marL="0" indent="0">
              <a:buNone/>
            </a:pPr>
            <a:r>
              <a:rPr lang="cs-CZ" sz="2800" dirty="0" smtClean="0"/>
              <a:t>Nabyli jste investici. Před 50-ti lety byl proveden vklad ve výši 1 euro. Jaká je hodnota dnes při úrokové míře 2% p.a.?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129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hodnota peněz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Současná hodnota jednorázového vkladu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PV = FV x </a:t>
            </a:r>
            <a:r>
              <a:rPr lang="cs-CZ" dirty="0" err="1" smtClean="0">
                <a:solidFill>
                  <a:srgbClr val="FF0000"/>
                </a:solidFill>
              </a:rPr>
              <a:t>v</a:t>
            </a:r>
            <a:r>
              <a:rPr lang="cs-CZ" sz="2800" baseline="40000" dirty="0" err="1" smtClean="0">
                <a:solidFill>
                  <a:srgbClr val="FF0000"/>
                </a:solidFill>
              </a:rPr>
              <a:t>n</a:t>
            </a:r>
            <a:endParaRPr lang="cs-CZ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cs-CZ" sz="2800" baseline="400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v= (1+i)</a:t>
            </a:r>
            <a:r>
              <a:rPr lang="cs-CZ" sz="2800" baseline="40000" dirty="0" smtClean="0">
                <a:solidFill>
                  <a:srgbClr val="FF0000"/>
                </a:solidFill>
              </a:rPr>
              <a:t>-1</a:t>
            </a:r>
          </a:p>
          <a:p>
            <a:pPr>
              <a:buNone/>
            </a:pPr>
            <a:r>
              <a:rPr lang="cs-CZ" sz="2800" dirty="0" smtClean="0"/>
              <a:t>    v …. odúročitel</a:t>
            </a:r>
          </a:p>
          <a:p>
            <a:pPr>
              <a:buNone/>
            </a:pPr>
            <a:r>
              <a:rPr lang="cs-CZ" sz="2800" dirty="0" smtClean="0"/>
              <a:t>    </a:t>
            </a:r>
          </a:p>
          <a:p>
            <a:pPr>
              <a:buNone/>
            </a:pPr>
            <a:r>
              <a:rPr lang="cs-CZ" sz="2800" dirty="0"/>
              <a:t> </a:t>
            </a:r>
            <a:r>
              <a:rPr lang="cs-CZ" sz="2800" dirty="0" smtClean="0"/>
              <a:t>   Odúročitel se používá zejména tehdy, kdy je potřeba budoucí příjem převést na současnou hodnotu.</a:t>
            </a:r>
          </a:p>
          <a:p>
            <a:pPr algn="ctr">
              <a:buNone/>
            </a:pPr>
            <a:endParaRPr lang="cs-CZ" sz="2800" baseline="400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cs-CZ" baseline="4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577</Words>
  <Application>Microsoft Office PowerPoint</Application>
  <PresentationFormat>Předvádění na obrazovce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Finanční gramotnost</vt:lpstr>
      <vt:lpstr>Financování / Investování</vt:lpstr>
      <vt:lpstr> </vt:lpstr>
      <vt:lpstr> </vt:lpstr>
      <vt:lpstr> </vt:lpstr>
      <vt:lpstr>Časová hodnota peněz</vt:lpstr>
      <vt:lpstr>Časová hodnota peněz</vt:lpstr>
      <vt:lpstr> Př. 1  A) Investor uloží dnes (t=0) částku 500 tis. Kč (PV). Jak se bude hodnota jeho investice vyvíjet v čase, pokud se uvažuje s úrokovou mírou (i) na úrovni 2,5 % p.a.? B) Jak by se investice zhodnotila za 8let? 20let? 50let?</vt:lpstr>
      <vt:lpstr>Časová hodnota peněz</vt:lpstr>
      <vt:lpstr> </vt:lpstr>
      <vt:lpstr>Časová hodnota peněz</vt:lpstr>
      <vt:lpstr> </vt:lpstr>
      <vt:lpstr> </vt:lpstr>
      <vt:lpstr> </vt:lpstr>
      <vt:lpstr>Prezentace aplikace PowerPoint</vt:lpstr>
    </vt:vector>
  </TitlesOfParts>
  <Company>Pedagogická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Financování / Investování</dc:title>
  <dc:creator>Your User Name</dc:creator>
  <cp:lastModifiedBy>Neubauerova</cp:lastModifiedBy>
  <cp:revision>113</cp:revision>
  <dcterms:created xsi:type="dcterms:W3CDTF">2013-04-25T09:48:42Z</dcterms:created>
  <dcterms:modified xsi:type="dcterms:W3CDTF">2013-04-30T09:11:33Z</dcterms:modified>
</cp:coreProperties>
</file>