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4" r:id="rId26"/>
    <p:sldId id="285" r:id="rId27"/>
    <p:sldId id="286" r:id="rId28"/>
    <p:sldId id="281" r:id="rId29"/>
    <p:sldId id="283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8931-B7AA-4AE4-875A-7680587CF3A6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Školský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Řízení, vedení a správa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a </a:t>
            </a:r>
            <a:r>
              <a:rPr lang="cs-CZ" dirty="0" err="1" smtClean="0"/>
              <a:t>leadership</a:t>
            </a:r>
            <a:r>
              <a:rPr lang="cs-CZ" dirty="0" smtClean="0"/>
              <a:t> zpravidla v jedné osobě – ředitel</a:t>
            </a:r>
          </a:p>
          <a:p>
            <a:r>
              <a:rPr lang="cs-CZ" dirty="0" smtClean="0"/>
              <a:t>Správa školy – </a:t>
            </a:r>
            <a:r>
              <a:rPr lang="cs-CZ" smtClean="0"/>
              <a:t>školská rada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 ZŠ, středních a vyšších odborných školách</a:t>
            </a:r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Schvaluje výroční zprávu, školní řád…</a:t>
            </a:r>
          </a:p>
          <a:p>
            <a:r>
              <a:rPr lang="cs-CZ" dirty="0" smtClean="0"/>
              <a:t>Podává návrh na odvolání ředitele, na vyhlášení konkurzu</a:t>
            </a:r>
          </a:p>
          <a:p>
            <a:r>
              <a:rPr lang="cs-CZ" dirty="0" smtClean="0"/>
              <a:t>Tam, kde školská rada není, plní úkoly zřizovatel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funkce ve školském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Rozhodování a plánování</a:t>
            </a:r>
          </a:p>
          <a:p>
            <a:r>
              <a:rPr lang="cs-CZ" dirty="0" smtClean="0"/>
              <a:t>Organizování</a:t>
            </a:r>
          </a:p>
          <a:p>
            <a:r>
              <a:rPr lang="cs-CZ" dirty="0" smtClean="0"/>
              <a:t>Vedení lidí</a:t>
            </a:r>
          </a:p>
          <a:p>
            <a:r>
              <a:rPr lang="cs-CZ" dirty="0" smtClean="0"/>
              <a:t>Kontrola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Rozhodování jako začátek řídícího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Identifikace, zda jde o rozhodovací situaci</a:t>
            </a:r>
          </a:p>
          <a:p>
            <a:pPr>
              <a:buNone/>
            </a:pPr>
            <a:r>
              <a:rPr lang="cs-CZ" dirty="0" smtClean="0"/>
              <a:t>2.Formulace problému, stanovení cíle</a:t>
            </a:r>
          </a:p>
          <a:p>
            <a:pPr>
              <a:buNone/>
            </a:pPr>
            <a:r>
              <a:rPr lang="cs-CZ" dirty="0" smtClean="0"/>
              <a:t>3. Získání a zpracování informací</a:t>
            </a:r>
          </a:p>
          <a:p>
            <a:pPr>
              <a:buNone/>
            </a:pPr>
            <a:r>
              <a:rPr lang="cs-CZ" dirty="0" smtClean="0"/>
              <a:t>4. Stanovení variant řešení a jejich posouzení</a:t>
            </a:r>
          </a:p>
          <a:p>
            <a:pPr>
              <a:buNone/>
            </a:pPr>
            <a:r>
              <a:rPr lang="cs-CZ" dirty="0" smtClean="0"/>
              <a:t>5. Formulace rozhodnutí a jeho realizace</a:t>
            </a:r>
          </a:p>
          <a:p>
            <a:pPr>
              <a:buNone/>
            </a:pPr>
            <a:r>
              <a:rPr lang="cs-CZ" dirty="0" smtClean="0"/>
              <a:t>6. Ověřování správnosti rozhodnutí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Programové rozhodování</a:t>
            </a:r>
            <a:r>
              <a:rPr lang="cs-CZ" dirty="0" smtClean="0"/>
              <a:t> – známý problém, snadno definovatelné informace, dobře strukturovaný problém</a:t>
            </a:r>
          </a:p>
          <a:p>
            <a:r>
              <a:rPr lang="cs-CZ" b="1" dirty="0" smtClean="0"/>
              <a:t>Neprogramové rozhodování </a:t>
            </a:r>
            <a:r>
              <a:rPr lang="cs-CZ" dirty="0" smtClean="0"/>
              <a:t>– nekompletní informace, nějaká neobvyklost, méně údajů k dispozici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 podmínek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Podmínky jistoty </a:t>
            </a:r>
            <a:r>
              <a:rPr lang="cs-CZ" dirty="0" smtClean="0"/>
              <a:t>– ideální situace</a:t>
            </a:r>
          </a:p>
          <a:p>
            <a:r>
              <a:rPr lang="cs-CZ" b="1" dirty="0" smtClean="0"/>
              <a:t>Podmínky rizika </a:t>
            </a:r>
            <a:r>
              <a:rPr lang="cs-CZ" dirty="0" smtClean="0"/>
              <a:t>– manažer se rozhoduje na základě svých zkušeností, druhotných informací, mnoho podobných informací z minulosti, výsledek je odhadován</a:t>
            </a:r>
          </a:p>
          <a:p>
            <a:r>
              <a:rPr lang="cs-CZ" b="1" dirty="0" smtClean="0"/>
              <a:t>Podmínky neurčitosti </a:t>
            </a:r>
            <a:r>
              <a:rPr lang="cs-CZ" dirty="0" smtClean="0"/>
              <a:t>– omezené množství informací, informace neurčité, týká se většinou vzdálenější budoucnosti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rozhodovacích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Past </a:t>
            </a:r>
            <a:r>
              <a:rPr lang="cs-CZ" b="1" dirty="0" smtClean="0"/>
              <a:t>zakotvení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status quo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utopených nákladů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potvrzujících informací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odhadů a prognóz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krok – </a:t>
            </a:r>
            <a:r>
              <a:rPr lang="cs-CZ" b="1" dirty="0" smtClean="0"/>
              <a:t>vymezení cíle</a:t>
            </a:r>
          </a:p>
          <a:p>
            <a:pPr>
              <a:buNone/>
            </a:pPr>
            <a:r>
              <a:rPr lang="cs-CZ" dirty="0" smtClean="0"/>
              <a:t>2. krok – </a:t>
            </a:r>
            <a:r>
              <a:rPr lang="cs-CZ" b="1" dirty="0" smtClean="0"/>
              <a:t>cesta k dosažení cíle </a:t>
            </a:r>
            <a:r>
              <a:rPr lang="cs-CZ" dirty="0" smtClean="0"/>
              <a:t>(plánování prostředků, způsobu a času)</a:t>
            </a:r>
          </a:p>
          <a:p>
            <a:pPr>
              <a:buNone/>
            </a:pPr>
            <a:r>
              <a:rPr lang="cs-CZ" dirty="0" smtClean="0"/>
              <a:t>Způsob dosahování cíle</a:t>
            </a:r>
          </a:p>
          <a:p>
            <a:r>
              <a:rPr lang="cs-CZ" dirty="0" smtClean="0"/>
              <a:t>Analýza minulosti – extrapolace</a:t>
            </a:r>
          </a:p>
          <a:p>
            <a:r>
              <a:rPr lang="cs-CZ" dirty="0" smtClean="0"/>
              <a:t>Vychází z budoucnosti - anticipace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Plánovací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nyní?</a:t>
            </a:r>
          </a:p>
          <a:p>
            <a:r>
              <a:rPr lang="cs-CZ" dirty="0" smtClean="0"/>
              <a:t>Kde bychom chtěli být? Kam směřujeme?</a:t>
            </a:r>
          </a:p>
          <a:p>
            <a:r>
              <a:rPr lang="cs-CZ" dirty="0" smtClean="0"/>
              <a:t>Jak se tam dostaneme?</a:t>
            </a:r>
          </a:p>
          <a:p>
            <a:r>
              <a:rPr lang="cs-CZ" dirty="0" smtClean="0"/>
              <a:t>Jak zjistíme, že se tam dostaneme?</a:t>
            </a:r>
          </a:p>
          <a:p>
            <a:r>
              <a:rPr lang="cs-CZ" dirty="0" smtClean="0"/>
              <a:t>Jak poznáme, že jsem se tam dostali?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Vize v řízení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Přesně definovaná a termínovaná</a:t>
            </a:r>
          </a:p>
          <a:p>
            <a:r>
              <a:rPr lang="cs-CZ" dirty="0" smtClean="0"/>
              <a:t>Neustále připomíná škole, čeho chce dosáhnout</a:t>
            </a:r>
          </a:p>
          <a:p>
            <a:r>
              <a:rPr lang="cs-CZ" dirty="0" smtClean="0"/>
              <a:t>Určuje směr a slouží jako korektor při všech činnostech školy</a:t>
            </a:r>
          </a:p>
          <a:p>
            <a:r>
              <a:rPr lang="cs-CZ" dirty="0" smtClean="0"/>
              <a:t>Ztotožnění pracovníků školy s vizí – </a:t>
            </a:r>
            <a:r>
              <a:rPr lang="cs-CZ" b="1" dirty="0" smtClean="0"/>
              <a:t>sdílení vize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Školský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Víceúrovňový systém řízení a organizace školství</a:t>
            </a:r>
          </a:p>
          <a:p>
            <a:r>
              <a:rPr lang="cs-CZ" dirty="0" smtClean="0"/>
              <a:t>Ministerstvo školství, krajský úřad, obecní úřad</a:t>
            </a:r>
          </a:p>
          <a:p>
            <a:r>
              <a:rPr lang="cs-CZ" dirty="0" smtClean="0"/>
              <a:t>Výkon funkce právního subjektu, řízení a provozování školy</a:t>
            </a:r>
          </a:p>
          <a:p>
            <a:r>
              <a:rPr lang="cs-CZ" dirty="0"/>
              <a:t>P</a:t>
            </a:r>
            <a:r>
              <a:rPr lang="cs-CZ" dirty="0" smtClean="0"/>
              <a:t>lánování, organizování, vedení lidí, kontrolování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Plánování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Tvorba projektu rozvoje školy</a:t>
            </a:r>
          </a:p>
          <a:p>
            <a:r>
              <a:rPr lang="cs-CZ" dirty="0" smtClean="0"/>
              <a:t>Tvorba dílčích projektů a akcí školy</a:t>
            </a:r>
          </a:p>
          <a:p>
            <a:r>
              <a:rPr lang="cs-CZ" dirty="0" smtClean="0"/>
              <a:t>Psaní projektů za účelem získání grantové podpory</a:t>
            </a:r>
          </a:p>
          <a:p>
            <a:r>
              <a:rPr lang="cs-CZ" dirty="0" smtClean="0"/>
              <a:t>Projektování pedagogické práce školy</a:t>
            </a:r>
          </a:p>
          <a:p>
            <a:r>
              <a:rPr lang="cs-CZ" dirty="0" smtClean="0"/>
              <a:t>Příprava výuky formou projektu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Operacionalizace 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OPERACIONALIZACE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915816" y="2276872"/>
            <a:ext cx="249857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VIZE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99792" y="5661248"/>
            <a:ext cx="316835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Stávající stav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043608" y="2060848"/>
            <a:ext cx="484632" cy="2376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6650520" y="3438712"/>
            <a:ext cx="22322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08304" y="5229200"/>
            <a:ext cx="13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REALIZACE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4" idx="2"/>
          </p:cNvCxnSpPr>
          <p:nvPr/>
        </p:nvCxnSpPr>
        <p:spPr>
          <a:xfrm>
            <a:off x="4165104" y="3284984"/>
            <a:ext cx="8389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4" idx="2"/>
            <a:endCxn id="4" idx="2"/>
          </p:cNvCxnSpPr>
          <p:nvPr/>
        </p:nvCxnSpPr>
        <p:spPr>
          <a:xfrm>
            <a:off x="4165104" y="328498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4" idx="2"/>
          </p:cNvCxnSpPr>
          <p:nvPr/>
        </p:nvCxnSpPr>
        <p:spPr>
          <a:xfrm>
            <a:off x="4165104" y="3284984"/>
            <a:ext cx="2279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4" idx="2"/>
          </p:cNvCxnSpPr>
          <p:nvPr/>
        </p:nvCxnSpPr>
        <p:spPr>
          <a:xfrm flipH="1">
            <a:off x="3923928" y="3284984"/>
            <a:ext cx="2411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4" idx="2"/>
          </p:cNvCxnSpPr>
          <p:nvPr/>
        </p:nvCxnSpPr>
        <p:spPr>
          <a:xfrm flipH="1">
            <a:off x="2411760" y="3284984"/>
            <a:ext cx="17533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1763688" y="4149080"/>
            <a:ext cx="1251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1.Obecný cíl</a:t>
            </a:r>
            <a:endParaRPr lang="cs-CZ" sz="1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4077072"/>
            <a:ext cx="1315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2. Obecný cíl</a:t>
            </a:r>
            <a:endParaRPr lang="cs-CZ" sz="105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716016" y="429309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3. Obecný cíl</a:t>
            </a:r>
            <a:endParaRPr lang="cs-CZ" sz="1000" dirty="0"/>
          </a:p>
        </p:txBody>
      </p:sp>
      <p:cxnSp>
        <p:nvCxnSpPr>
          <p:cNvPr id="33" name="Přímá spojovací šipka 32"/>
          <p:cNvCxnSpPr/>
          <p:nvPr/>
        </p:nvCxnSpPr>
        <p:spPr>
          <a:xfrm>
            <a:off x="2267744" y="4437112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flipH="1">
            <a:off x="1763688" y="4437112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>
            <a:off x="2267744" y="43651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stCxn id="30" idx="2"/>
          </p:cNvCxnSpPr>
          <p:nvPr/>
        </p:nvCxnSpPr>
        <p:spPr>
          <a:xfrm flipH="1">
            <a:off x="3851920" y="4330988"/>
            <a:ext cx="8174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30" idx="2"/>
          </p:cNvCxnSpPr>
          <p:nvPr/>
        </p:nvCxnSpPr>
        <p:spPr>
          <a:xfrm>
            <a:off x="3933668" y="4330988"/>
            <a:ext cx="278292" cy="466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30" idx="2"/>
          </p:cNvCxnSpPr>
          <p:nvPr/>
        </p:nvCxnSpPr>
        <p:spPr>
          <a:xfrm flipH="1">
            <a:off x="3491880" y="4330988"/>
            <a:ext cx="44178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>
            <a:stCxn id="31" idx="2"/>
          </p:cNvCxnSpPr>
          <p:nvPr/>
        </p:nvCxnSpPr>
        <p:spPr>
          <a:xfrm>
            <a:off x="5364088" y="4539317"/>
            <a:ext cx="7200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>
            <a:stCxn id="31" idx="2"/>
          </p:cNvCxnSpPr>
          <p:nvPr/>
        </p:nvCxnSpPr>
        <p:spPr>
          <a:xfrm flipH="1">
            <a:off x="4644010" y="4539317"/>
            <a:ext cx="72007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>
            <a:stCxn id="31" idx="2"/>
          </p:cNvCxnSpPr>
          <p:nvPr/>
        </p:nvCxnSpPr>
        <p:spPr>
          <a:xfrm flipH="1">
            <a:off x="5076056" y="4539317"/>
            <a:ext cx="288032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1403648" y="5157192"/>
            <a:ext cx="2772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Konkrétní cíle až úkoly</a:t>
            </a:r>
            <a:endParaRPr lang="cs-CZ" sz="1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plán školy</a:t>
            </a:r>
          </a:p>
          <a:p>
            <a:r>
              <a:rPr lang="cs-CZ" dirty="0" smtClean="0"/>
              <a:t>Dílčí plány – hospodaření, kontrolní, pro rozvoj lidských zdrojů, krizové plány</a:t>
            </a:r>
          </a:p>
          <a:p>
            <a:r>
              <a:rPr lang="cs-CZ" dirty="0" smtClean="0"/>
              <a:t>Soubor plánů školy – vypovídá o manažerské zdatnosti vedení školy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dobrého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Stanovení</a:t>
            </a:r>
          </a:p>
          <a:p>
            <a:r>
              <a:rPr lang="cs-CZ" dirty="0" smtClean="0"/>
              <a:t>Osobní odpovědnosti</a:t>
            </a:r>
          </a:p>
          <a:p>
            <a:r>
              <a:rPr lang="cs-CZ" dirty="0" smtClean="0"/>
              <a:t>Termínů</a:t>
            </a:r>
          </a:p>
          <a:p>
            <a:r>
              <a:rPr lang="cs-CZ" dirty="0" smtClean="0"/>
              <a:t>Indikátorů plnění dílčích cílů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Situační analýza školy - SWOT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2276872"/>
            <a:ext cx="1634480" cy="2520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Kritické interní nedostatky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483768" y="2564904"/>
            <a:ext cx="1728192" cy="936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KVADRANT II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Existuje neschopnost využít externích příležitostí školy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211960" y="2564904"/>
            <a:ext cx="1872208" cy="936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KVADRANT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Externí příležitosti jsou v souladu s přednostmi školy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483768" y="3501008"/>
            <a:ext cx="1728192" cy="864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KVADRANT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III </a:t>
            </a:r>
            <a:r>
              <a:rPr lang="cs-CZ" sz="1000" dirty="0" smtClean="0">
                <a:solidFill>
                  <a:schemeClr val="tx1"/>
                </a:solidFill>
              </a:rPr>
              <a:t>Externí hrozba je schopna </a:t>
            </a:r>
            <a:r>
              <a:rPr lang="cs-CZ" sz="1000" smtClean="0">
                <a:solidFill>
                  <a:schemeClr val="tx1"/>
                </a:solidFill>
              </a:rPr>
              <a:t>ohrozit existenci školy </a:t>
            </a:r>
            <a:r>
              <a:rPr lang="cs-CZ" sz="1000" dirty="0" smtClean="0">
                <a:solidFill>
                  <a:schemeClr val="tx1"/>
                </a:solidFill>
              </a:rPr>
              <a:t>tím, že využije interního nedostatku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084168" y="2276872"/>
            <a:ext cx="1584176" cy="2520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Podstatné interní přednosti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211960" y="3501008"/>
            <a:ext cx="1872208" cy="8640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KVADRANT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IV 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Externí hrozba může poškodit přednosti školy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483768" y="2276872"/>
            <a:ext cx="3600400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Externí příležitosti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483768" y="4365104"/>
            <a:ext cx="3600400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Převládající externí hrozby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vlivy obecné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Politické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Demografické</a:t>
            </a:r>
          </a:p>
          <a:p>
            <a:r>
              <a:rPr lang="cs-CZ" dirty="0" smtClean="0"/>
              <a:t>Sociální a kulturní</a:t>
            </a:r>
          </a:p>
          <a:p>
            <a:r>
              <a:rPr lang="cs-CZ" dirty="0" smtClean="0"/>
              <a:t>Technologické a technické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Vnější vlivy specifické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 a krajské odbory</a:t>
            </a:r>
          </a:p>
          <a:p>
            <a:r>
              <a:rPr lang="cs-CZ" dirty="0" smtClean="0"/>
              <a:t>Rezortní organizace (ústavy, ČŠI, okolní školy a školská zařízení)</a:t>
            </a:r>
          </a:p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Konkurence</a:t>
            </a:r>
          </a:p>
          <a:p>
            <a:r>
              <a:rPr lang="cs-CZ" dirty="0" smtClean="0"/>
              <a:t>Partneři školy</a:t>
            </a:r>
          </a:p>
          <a:p>
            <a:r>
              <a:rPr lang="cs-CZ" dirty="0" smtClean="0"/>
              <a:t>Rodiče, komunita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koncepce a strategie</a:t>
            </a:r>
          </a:p>
          <a:p>
            <a:r>
              <a:rPr lang="cs-CZ" dirty="0" smtClean="0"/>
              <a:t>Pedagogičtí pracovníci</a:t>
            </a:r>
          </a:p>
          <a:p>
            <a:r>
              <a:rPr lang="cs-CZ" dirty="0" smtClean="0"/>
              <a:t>Kultura a klima školy</a:t>
            </a:r>
          </a:p>
          <a:p>
            <a:r>
              <a:rPr lang="cs-CZ" dirty="0" smtClean="0"/>
              <a:t>Materiální vybavení, finanční situace</a:t>
            </a:r>
          </a:p>
          <a:p>
            <a:r>
              <a:rPr lang="cs-CZ" dirty="0" smtClean="0"/>
              <a:t>Umístění</a:t>
            </a:r>
          </a:p>
          <a:p>
            <a:r>
              <a:rPr lang="cs-CZ" dirty="0" smtClean="0"/>
              <a:t>Historie a image</a:t>
            </a:r>
          </a:p>
          <a:p>
            <a:r>
              <a:rPr lang="cs-CZ" dirty="0" smtClean="0"/>
              <a:t>Řízení  a vedení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Princip OSCAR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Organizační řád</a:t>
            </a:r>
          </a:p>
          <a:p>
            <a:r>
              <a:rPr lang="cs-CZ" dirty="0" smtClean="0"/>
              <a:t>Uplatnění principu subordinace</a:t>
            </a:r>
          </a:p>
          <a:p>
            <a:r>
              <a:rPr lang="cs-CZ" dirty="0" smtClean="0"/>
              <a:t>Pedagogická rada</a:t>
            </a:r>
          </a:p>
          <a:p>
            <a:r>
              <a:rPr lang="cs-CZ" dirty="0" smtClean="0"/>
              <a:t>Organizační struktura </a:t>
            </a:r>
            <a:r>
              <a:rPr lang="cs-CZ" b="1" dirty="0" smtClean="0"/>
              <a:t>liniově – štábního typu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Řízení a organizace provozu školy</a:t>
            </a:r>
          </a:p>
          <a:p>
            <a:r>
              <a:rPr lang="cs-CZ" dirty="0" smtClean="0"/>
              <a:t>Vedení lidí ve škole</a:t>
            </a:r>
          </a:p>
          <a:p>
            <a:r>
              <a:rPr lang="cs-CZ" dirty="0" smtClean="0"/>
              <a:t>Plánování a hodnocení rozvoje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Kontrolní činnost</a:t>
            </a:r>
          </a:p>
          <a:p>
            <a:r>
              <a:rPr lang="cs-CZ" dirty="0" smtClean="0"/>
              <a:t>Řízení vnějších vztahů a reprezentace školy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Stupeň </a:t>
            </a:r>
            <a:r>
              <a:rPr lang="cs-CZ" b="1" dirty="0" smtClean="0"/>
              <a:t>formalizace</a:t>
            </a:r>
            <a:r>
              <a:rPr lang="cs-CZ" dirty="0" smtClean="0"/>
              <a:t> (rozpracovanost pracovních postupů)</a:t>
            </a:r>
          </a:p>
          <a:p>
            <a:r>
              <a:rPr lang="cs-CZ" dirty="0" smtClean="0"/>
              <a:t>Stupeň </a:t>
            </a:r>
            <a:r>
              <a:rPr lang="cs-CZ" b="1" dirty="0" smtClean="0"/>
              <a:t>centralizace</a:t>
            </a:r>
            <a:r>
              <a:rPr lang="cs-CZ" dirty="0" smtClean="0"/>
              <a:t> (delegování pravomocí)</a:t>
            </a:r>
          </a:p>
          <a:p>
            <a:r>
              <a:rPr lang="cs-CZ" dirty="0" smtClean="0"/>
              <a:t>Stupeň </a:t>
            </a:r>
            <a:r>
              <a:rPr lang="cs-CZ" b="1" dirty="0" smtClean="0"/>
              <a:t>složitosti</a:t>
            </a:r>
            <a:r>
              <a:rPr lang="cs-CZ" dirty="0" smtClean="0"/>
              <a:t> (vertikální dimenze – počet stupňů řízení a horizontální dimenze – počet odlišných činností na stejné úrovni)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Ředitel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Funkční závislost</a:t>
            </a:r>
          </a:p>
          <a:p>
            <a:r>
              <a:rPr lang="cs-CZ" dirty="0" smtClean="0"/>
              <a:t>Požadovaná kvalifikace</a:t>
            </a:r>
          </a:p>
          <a:p>
            <a:r>
              <a:rPr lang="cs-CZ" dirty="0" smtClean="0"/>
              <a:t>Výběrové postupy</a:t>
            </a:r>
          </a:p>
          <a:p>
            <a:r>
              <a:rPr lang="cs-CZ" dirty="0" smtClean="0"/>
              <a:t>Jmenování</a:t>
            </a:r>
          </a:p>
          <a:p>
            <a:r>
              <a:rPr lang="cs-CZ" dirty="0" smtClean="0"/>
              <a:t>Úloha a pravomoc , správní, finanční a pedagogická odpovědnost</a:t>
            </a:r>
          </a:p>
          <a:p>
            <a:r>
              <a:rPr lang="cs-CZ" dirty="0" smtClean="0"/>
              <a:t>Odpovědnost za vztahy s okolím</a:t>
            </a:r>
          </a:p>
          <a:p>
            <a:r>
              <a:rPr lang="cs-CZ" dirty="0" smtClean="0"/>
              <a:t>Vyučovací povinnost</a:t>
            </a:r>
          </a:p>
          <a:p>
            <a:r>
              <a:rPr lang="cs-CZ" dirty="0" smtClean="0"/>
              <a:t>Způsob hodnocení</a:t>
            </a:r>
          </a:p>
          <a:p>
            <a:r>
              <a:rPr lang="cs-CZ" dirty="0" smtClean="0"/>
              <a:t>Sdružení ředitelů</a:t>
            </a:r>
          </a:p>
          <a:p>
            <a:r>
              <a:rPr lang="cs-CZ" dirty="0" smtClean="0"/>
              <a:t>Další vzdělávání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v organizaci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Funkce vyplývající z nějakého předpisu</a:t>
            </a:r>
          </a:p>
          <a:p>
            <a:r>
              <a:rPr lang="cs-CZ" dirty="0" smtClean="0"/>
              <a:t>ředitel, zástupce ředitele</a:t>
            </a:r>
          </a:p>
          <a:p>
            <a:r>
              <a:rPr lang="cs-CZ" dirty="0" smtClean="0"/>
              <a:t>Výchovný poradce, koordinátoři, psycholog</a:t>
            </a:r>
          </a:p>
          <a:p>
            <a:r>
              <a:rPr lang="cs-CZ" dirty="0" smtClean="0"/>
              <a:t>Třídní učitel</a:t>
            </a:r>
          </a:p>
          <a:p>
            <a:pPr>
              <a:buNone/>
            </a:pPr>
            <a:r>
              <a:rPr lang="cs-CZ" dirty="0" smtClean="0"/>
              <a:t>Funkce vyplývající ze specifických potřeb školy</a:t>
            </a:r>
          </a:p>
          <a:p>
            <a:r>
              <a:rPr lang="cs-CZ" dirty="0" smtClean="0"/>
              <a:t>Vedoucí učitel praktického vyučování</a:t>
            </a:r>
          </a:p>
          <a:p>
            <a:r>
              <a:rPr lang="cs-CZ" dirty="0" smtClean="0"/>
              <a:t>Vedoucí učitel odloučeného pracoviště</a:t>
            </a:r>
          </a:p>
          <a:p>
            <a:r>
              <a:rPr lang="cs-CZ" dirty="0" smtClean="0"/>
              <a:t>Knihovník a další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třídního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nejdůležitějších funkcí</a:t>
            </a:r>
          </a:p>
          <a:p>
            <a:r>
              <a:rPr lang="cs-CZ" dirty="0" smtClean="0"/>
              <a:t>Žádné oficiální standardy, žádná profesní příprava</a:t>
            </a:r>
          </a:p>
          <a:p>
            <a:r>
              <a:rPr lang="cs-CZ" b="1" dirty="0" smtClean="0"/>
              <a:t>Organizačně řídí a výchovně vede kolektiv třídy</a:t>
            </a:r>
          </a:p>
          <a:p>
            <a:r>
              <a:rPr lang="cs-CZ" dirty="0" smtClean="0"/>
              <a:t>Provádí administrativu</a:t>
            </a:r>
          </a:p>
          <a:p>
            <a:r>
              <a:rPr lang="cs-CZ" dirty="0" smtClean="0"/>
              <a:t>Komunikuje s rodiči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Poradní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rada</a:t>
            </a:r>
          </a:p>
          <a:p>
            <a:r>
              <a:rPr lang="cs-CZ" dirty="0" smtClean="0"/>
              <a:t>Širší vedení školy</a:t>
            </a:r>
          </a:p>
          <a:p>
            <a:r>
              <a:rPr lang="cs-CZ" dirty="0" smtClean="0"/>
              <a:t>Kolegium třídních učitelů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Žákovská (studentská)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mají možnost rozhodovat, působit na jiné, nést odpovědnost, kritizovat, podřizovat se názoru většiny</a:t>
            </a:r>
          </a:p>
          <a:p>
            <a:r>
              <a:rPr lang="cs-CZ" dirty="0" smtClean="0"/>
              <a:t>„škola demokracie“</a:t>
            </a:r>
          </a:p>
          <a:p>
            <a:r>
              <a:rPr lang="cs-CZ" dirty="0" smtClean="0"/>
              <a:t>Podmínkou je dobré partnerství s vedením školy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Pro školu je optimální </a:t>
            </a:r>
          </a:p>
          <a:p>
            <a:pPr>
              <a:buNone/>
            </a:pPr>
            <a:r>
              <a:rPr lang="cs-CZ" b="1" dirty="0" smtClean="0"/>
              <a:t>participativní styl vedení lidí</a:t>
            </a:r>
          </a:p>
          <a:p>
            <a:r>
              <a:rPr lang="cs-CZ" dirty="0" smtClean="0"/>
              <a:t>Umožňuje pedagogickým pracovníkům podílet se na řídícím procesu</a:t>
            </a:r>
          </a:p>
          <a:p>
            <a:r>
              <a:rPr lang="cs-CZ" dirty="0" smtClean="0"/>
              <a:t>Je třeba pracovníkům poskytovat dostatek informací</a:t>
            </a:r>
          </a:p>
          <a:p>
            <a:r>
              <a:rPr lang="cs-CZ" dirty="0" smtClean="0"/>
              <a:t>Je časově náročnější než autoritativní styl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techniky participativního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Delegování</a:t>
            </a:r>
          </a:p>
          <a:p>
            <a:r>
              <a:rPr lang="cs-CZ" dirty="0" smtClean="0"/>
              <a:t>Řízení podle cílů – MBO</a:t>
            </a:r>
          </a:p>
          <a:p>
            <a:r>
              <a:rPr lang="cs-CZ" dirty="0" smtClean="0"/>
              <a:t>Řízení pomocí informací</a:t>
            </a:r>
          </a:p>
          <a:p>
            <a:r>
              <a:rPr lang="cs-CZ" dirty="0" smtClean="0"/>
              <a:t>Efektivní vedení porad</a:t>
            </a:r>
          </a:p>
          <a:p>
            <a:r>
              <a:rPr lang="cs-CZ" dirty="0" smtClean="0"/>
              <a:t>Řízení konfliktů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Delegování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Vyznačeno v organizačním schématu školy</a:t>
            </a:r>
          </a:p>
          <a:p>
            <a:r>
              <a:rPr lang="cs-CZ" dirty="0" smtClean="0"/>
              <a:t>Přesný a jednoznačný popis trvalého charakteru</a:t>
            </a:r>
          </a:p>
          <a:p>
            <a:r>
              <a:rPr lang="cs-CZ" dirty="0" smtClean="0"/>
              <a:t>Stanovení odpovědnosti a pravomocí</a:t>
            </a:r>
          </a:p>
          <a:p>
            <a:r>
              <a:rPr lang="cs-CZ" dirty="0" smtClean="0"/>
              <a:t>V náplni práce daného pracovníka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podle </a:t>
            </a:r>
            <a:r>
              <a:rPr lang="cs-CZ" b="1" dirty="0" smtClean="0"/>
              <a:t>cílů - MBO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Shoda pracovníků na cílech (vizích) školy</a:t>
            </a:r>
          </a:p>
          <a:p>
            <a:r>
              <a:rPr lang="cs-CZ" dirty="0" smtClean="0"/>
              <a:t>Rozpracování do realizačních cílů</a:t>
            </a:r>
          </a:p>
          <a:p>
            <a:r>
              <a:rPr lang="cs-CZ" dirty="0" smtClean="0"/>
              <a:t>K tomu technické zabezpečení a způsob zpětné vazby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systé</a:t>
            </a:r>
            <a:r>
              <a:rPr lang="cs-CZ" b="1" dirty="0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Základní prvky </a:t>
            </a:r>
            <a:r>
              <a:rPr lang="cs-CZ" dirty="0" smtClean="0"/>
              <a:t>– pracovníci školy, z nichž  každý zastává svou funkci, i více funkcí.</a:t>
            </a:r>
          </a:p>
          <a:p>
            <a:r>
              <a:rPr lang="cs-CZ" dirty="0" smtClean="0"/>
              <a:t>Prvky jsou provázány strukturou </a:t>
            </a:r>
            <a:r>
              <a:rPr lang="cs-CZ" b="1" dirty="0" smtClean="0"/>
              <a:t>formálních vztahů</a:t>
            </a:r>
          </a:p>
          <a:p>
            <a:r>
              <a:rPr lang="cs-CZ" dirty="0" smtClean="0"/>
              <a:t>Tyto  vztahy vyplývají z externích a interních norem</a:t>
            </a:r>
          </a:p>
          <a:p>
            <a:r>
              <a:rPr lang="cs-CZ" b="1" dirty="0" smtClean="0"/>
              <a:t>Neformální vztahy </a:t>
            </a:r>
            <a:r>
              <a:rPr lang="cs-CZ" dirty="0" smtClean="0"/>
              <a:t>– mezilidské</a:t>
            </a:r>
          </a:p>
          <a:p>
            <a:r>
              <a:rPr lang="cs-CZ" dirty="0" smtClean="0"/>
              <a:t>Kvalita vztahů mezi prvky předurčuje integritu školy</a:t>
            </a:r>
          </a:p>
          <a:p>
            <a:r>
              <a:rPr lang="cs-CZ" dirty="0" smtClean="0"/>
              <a:t>Dobře nastavené vztahy -  </a:t>
            </a:r>
            <a:r>
              <a:rPr lang="cs-CZ" b="1" dirty="0" smtClean="0"/>
              <a:t>synergický efekt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vedení porad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Přispívá k odstranění překážek v práci</a:t>
            </a:r>
          </a:p>
          <a:p>
            <a:r>
              <a:rPr lang="cs-CZ" dirty="0" smtClean="0"/>
              <a:t>Podpora přímé komunikace</a:t>
            </a:r>
          </a:p>
          <a:p>
            <a:r>
              <a:rPr lang="cs-CZ" dirty="0" smtClean="0"/>
              <a:t>Budování „týmového ducha“ školy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pomocí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všech informací o chodu školy</a:t>
            </a:r>
          </a:p>
          <a:p>
            <a:r>
              <a:rPr lang="cs-CZ" dirty="0" smtClean="0"/>
              <a:t>Prevence vzniku fám a pomluv</a:t>
            </a:r>
          </a:p>
          <a:p>
            <a:r>
              <a:rPr lang="cs-CZ" dirty="0" smtClean="0"/>
              <a:t>Informační systém škol</a:t>
            </a:r>
          </a:p>
          <a:p>
            <a:r>
              <a:rPr lang="cs-CZ" dirty="0" smtClean="0"/>
              <a:t>Obousměrný tok informací</a:t>
            </a:r>
          </a:p>
          <a:p>
            <a:r>
              <a:rPr lang="cs-CZ" dirty="0" smtClean="0"/>
              <a:t>Toky informací mezi školou a okolím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Zdroje motivace:</a:t>
            </a:r>
          </a:p>
          <a:p>
            <a:r>
              <a:rPr lang="cs-CZ" dirty="0" smtClean="0"/>
              <a:t>Potřeby</a:t>
            </a:r>
          </a:p>
          <a:p>
            <a:r>
              <a:rPr lang="cs-CZ" dirty="0" smtClean="0"/>
              <a:t>Návyky</a:t>
            </a:r>
          </a:p>
          <a:p>
            <a:r>
              <a:rPr lang="cs-CZ" dirty="0" smtClean="0"/>
              <a:t>Zájmy</a:t>
            </a:r>
          </a:p>
          <a:p>
            <a:r>
              <a:rPr lang="cs-CZ" dirty="0" smtClean="0"/>
              <a:t>Hodnoty, ideály a cíle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Stimulační prostředky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Hmotná odměna</a:t>
            </a:r>
          </a:p>
          <a:p>
            <a:r>
              <a:rPr lang="cs-CZ" dirty="0" smtClean="0"/>
              <a:t>Atraktivní obsah práce</a:t>
            </a:r>
          </a:p>
          <a:p>
            <a:r>
              <a:rPr lang="cs-CZ" dirty="0" smtClean="0"/>
              <a:t>Povzbuzování pracovníků</a:t>
            </a:r>
          </a:p>
          <a:p>
            <a:r>
              <a:rPr lang="cs-CZ" dirty="0" smtClean="0"/>
              <a:t>Hodnocení</a:t>
            </a:r>
          </a:p>
          <a:p>
            <a:r>
              <a:rPr lang="cs-CZ" dirty="0" smtClean="0"/>
              <a:t>Atmosféra pracovní skupiny</a:t>
            </a:r>
          </a:p>
          <a:p>
            <a:r>
              <a:rPr lang="cs-CZ" dirty="0" smtClean="0"/>
              <a:t>Specifické uzpůsobení podmínek</a:t>
            </a:r>
          </a:p>
          <a:p>
            <a:r>
              <a:rPr lang="cs-CZ" dirty="0" smtClean="0"/>
              <a:t>Podpoření identifikace s profesí, školou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Demotivátory</a:t>
            </a:r>
            <a:r>
              <a:rPr lang="cs-CZ" b="1" dirty="0" smtClean="0"/>
              <a:t>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Školní „politika“ – soutěžení o moc, vliv či zdroje, protekce</a:t>
            </a:r>
          </a:p>
          <a:p>
            <a:r>
              <a:rPr lang="cs-CZ" dirty="0" smtClean="0"/>
              <a:t>Rozporná očekávání od vedoucích pracovníků</a:t>
            </a:r>
          </a:p>
          <a:p>
            <a:r>
              <a:rPr lang="cs-CZ" dirty="0" smtClean="0"/>
              <a:t>Zmatené pokyny</a:t>
            </a:r>
          </a:p>
          <a:p>
            <a:r>
              <a:rPr lang="cs-CZ" dirty="0" smtClean="0"/>
              <a:t>Neproduktivní porady</a:t>
            </a:r>
          </a:p>
          <a:p>
            <a:r>
              <a:rPr lang="cs-CZ" dirty="0" smtClean="0"/>
              <a:t>Pokrytectví</a:t>
            </a:r>
          </a:p>
          <a:p>
            <a:r>
              <a:rPr lang="cs-CZ" dirty="0" smtClean="0"/>
              <a:t>Utajování, zadržování informací</a:t>
            </a:r>
          </a:p>
          <a:p>
            <a:r>
              <a:rPr lang="cs-CZ" dirty="0" smtClean="0"/>
              <a:t>Neustálé a neúčelné změny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této manažerské funkce </a:t>
            </a:r>
            <a:r>
              <a:rPr lang="cs-CZ" dirty="0" smtClean="0"/>
              <a:t>je </a:t>
            </a:r>
            <a:r>
              <a:rPr lang="cs-CZ" dirty="0" smtClean="0"/>
              <a:t>včasné </a:t>
            </a:r>
            <a:r>
              <a:rPr lang="cs-CZ" dirty="0" smtClean="0"/>
              <a:t>a hospodárné zjištění nedostatků, jejich rozbor a přijetí opatření</a:t>
            </a:r>
            <a:endParaRPr lang="cs-CZ" dirty="0" smtClean="0"/>
          </a:p>
          <a:p>
            <a:r>
              <a:rPr lang="cs-CZ" dirty="0" smtClean="0"/>
              <a:t>Včasné stanovení významnosti odchylky</a:t>
            </a:r>
          </a:p>
          <a:p>
            <a:r>
              <a:rPr lang="cs-CZ" dirty="0" smtClean="0"/>
              <a:t>Kontrolní zjištění pozitivní </a:t>
            </a:r>
            <a:r>
              <a:rPr lang="cs-CZ" dirty="0" smtClean="0"/>
              <a:t>a</a:t>
            </a:r>
            <a:r>
              <a:rPr lang="cs-CZ" dirty="0" smtClean="0"/>
              <a:t> negativní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procesu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cílů kontroly</a:t>
            </a:r>
          </a:p>
          <a:p>
            <a:r>
              <a:rPr lang="cs-CZ" dirty="0" smtClean="0"/>
              <a:t>Kritérií a standardů</a:t>
            </a:r>
          </a:p>
          <a:p>
            <a:r>
              <a:rPr lang="cs-CZ" dirty="0" smtClean="0"/>
              <a:t>Rozbor kontrolovaných procesů</a:t>
            </a:r>
          </a:p>
          <a:p>
            <a:r>
              <a:rPr lang="cs-CZ" dirty="0" smtClean="0"/>
              <a:t>Vyhodnocení odchylek</a:t>
            </a:r>
          </a:p>
          <a:p>
            <a:r>
              <a:rPr lang="cs-CZ" dirty="0" smtClean="0"/>
              <a:t>Přijetí závěrů</a:t>
            </a:r>
          </a:p>
          <a:p>
            <a:r>
              <a:rPr lang="cs-CZ" dirty="0" smtClean="0"/>
              <a:t>Zajištění realizace závěrů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Dodržování plánu vzdělávání</a:t>
            </a:r>
          </a:p>
          <a:p>
            <a:r>
              <a:rPr lang="cs-CZ" dirty="0" smtClean="0"/>
              <a:t>Povinná dokumentace</a:t>
            </a:r>
          </a:p>
          <a:p>
            <a:r>
              <a:rPr lang="cs-CZ" dirty="0" smtClean="0"/>
              <a:t>Osnov</a:t>
            </a:r>
            <a:r>
              <a:rPr lang="cs-CZ" dirty="0" smtClean="0"/>
              <a:t>y</a:t>
            </a:r>
            <a:r>
              <a:rPr lang="cs-CZ" dirty="0" smtClean="0"/>
              <a:t> ŠVP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kontrolní procesy – výroční zpráva, </a:t>
            </a:r>
            <a:r>
              <a:rPr lang="cs-CZ" dirty="0" err="1" smtClean="0"/>
              <a:t>zpráva</a:t>
            </a:r>
            <a:r>
              <a:rPr lang="cs-CZ" dirty="0" smtClean="0"/>
              <a:t> o hospodaření,…</a:t>
            </a:r>
          </a:p>
          <a:p>
            <a:r>
              <a:rPr lang="cs-CZ" dirty="0" smtClean="0"/>
              <a:t>Operativní kontrolní procesy – inventury, včasné předávání pokynů, dozory, zamykání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Kontroly 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Pravidelné – zápisy v třídní knize,docházka, bezpečnost v dílnách a nepravidelné – dozory, úklid,…</a:t>
            </a:r>
          </a:p>
          <a:p>
            <a:r>
              <a:rPr lang="cs-CZ" dirty="0" smtClean="0"/>
              <a:t>Interní  a externí</a:t>
            </a:r>
          </a:p>
          <a:p>
            <a:r>
              <a:rPr lang="cs-CZ" dirty="0" smtClean="0"/>
              <a:t>Preventivní – revize, zdravotní kontroly,…</a:t>
            </a:r>
          </a:p>
          <a:p>
            <a:r>
              <a:rPr lang="cs-CZ" dirty="0" smtClean="0"/>
              <a:t>Průběžné – hospitace, sledování rozpočtu, kontroly prospěchu a chování,…</a:t>
            </a:r>
          </a:p>
          <a:p>
            <a:r>
              <a:rPr lang="cs-CZ" dirty="0" smtClean="0"/>
              <a:t>Následné – výsledky písemných prací, dodržení termínů,..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transformační systém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Vstupy do systému jsou transformovány do výstupů</a:t>
            </a:r>
          </a:p>
          <a:p>
            <a:r>
              <a:rPr lang="cs-CZ" dirty="0" smtClean="0"/>
              <a:t>Výstupy – žádoucí kvalita absolventa</a:t>
            </a:r>
          </a:p>
          <a:p>
            <a:pPr>
              <a:buNone/>
            </a:pPr>
            <a:r>
              <a:rPr lang="cs-CZ" dirty="0" smtClean="0"/>
              <a:t>Transformační procesy:</a:t>
            </a:r>
          </a:p>
          <a:p>
            <a:r>
              <a:rPr lang="cs-CZ" dirty="0" smtClean="0"/>
              <a:t>Výchovně vzdělávací proces</a:t>
            </a:r>
          </a:p>
          <a:p>
            <a:r>
              <a:rPr lang="cs-CZ" dirty="0" smtClean="0"/>
              <a:t>Podpůrné procesy – udržování vztahů s rodiči a veřejností</a:t>
            </a:r>
          </a:p>
          <a:p>
            <a:r>
              <a:rPr lang="cs-CZ" dirty="0" smtClean="0"/>
              <a:t>Manažerský proces</a:t>
            </a: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Hospitace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vyučovací hodiny, poznání stavu a úrovně vzdělávací a výchovné práce</a:t>
            </a:r>
          </a:p>
          <a:p>
            <a:r>
              <a:rPr lang="cs-CZ" dirty="0" smtClean="0"/>
              <a:t>Inspektoři a ředitelé škol</a:t>
            </a:r>
          </a:p>
          <a:p>
            <a:r>
              <a:rPr lang="cs-CZ" dirty="0" smtClean="0"/>
              <a:t>Metoda pozorování</a:t>
            </a:r>
          </a:p>
          <a:p>
            <a:r>
              <a:rPr lang="cs-CZ" dirty="0" smtClean="0"/>
              <a:t>Hospitační rozhovor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Externí a interní</a:t>
            </a:r>
          </a:p>
          <a:p>
            <a:r>
              <a:rPr lang="cs-CZ" dirty="0" smtClean="0"/>
              <a:t>Vzájemné synergické doplňování</a:t>
            </a:r>
          </a:p>
          <a:p>
            <a:r>
              <a:rPr lang="cs-CZ" dirty="0" smtClean="0"/>
              <a:t>Důležitá volba strategie</a:t>
            </a:r>
          </a:p>
          <a:p>
            <a:r>
              <a:rPr lang="cs-CZ" dirty="0" smtClean="0"/>
              <a:t>Standardy</a:t>
            </a:r>
          </a:p>
          <a:p>
            <a:r>
              <a:rPr lang="cs-CZ" dirty="0" smtClean="0"/>
              <a:t>Sjednocené metody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a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Makrořízení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jako prvek školského systému</a:t>
            </a:r>
          </a:p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Mikrořízení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Řídící procesy uvnitř systému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  <a:p>
            <a:r>
              <a:rPr lang="cs-CZ" dirty="0" smtClean="0"/>
              <a:t>Synonymum management školy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Nevytváří zisk, poskytuje kvalitní službu (většinou veřejnou)</a:t>
            </a:r>
          </a:p>
          <a:p>
            <a:r>
              <a:rPr lang="cs-CZ" dirty="0" smtClean="0"/>
              <a:t>Výchova a vzdělávání  - vzájemné působení lidí</a:t>
            </a:r>
          </a:p>
          <a:p>
            <a:r>
              <a:rPr lang="cs-CZ" dirty="0" smtClean="0"/>
              <a:t>Vytváření osobnosti žáka – potřeba začlenit školu do širšího kontextu vlivů</a:t>
            </a:r>
          </a:p>
          <a:p>
            <a:r>
              <a:rPr lang="cs-CZ" dirty="0" smtClean="0"/>
              <a:t>Synergické působení jako důsledek kvalitního managementu</a:t>
            </a:r>
          </a:p>
          <a:p>
            <a:r>
              <a:rPr lang="cs-CZ" dirty="0" smtClean="0"/>
              <a:t>Soulad mezi pedagogickou koncepcí školy a řízením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1413</Words>
  <Application>Microsoft Office PowerPoint</Application>
  <PresentationFormat>Předvádění na obrazovce (4:3)</PresentationFormat>
  <Paragraphs>294</Paragraphs>
  <Slides>51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2" baseType="lpstr">
      <vt:lpstr>Motiv sady Office</vt:lpstr>
      <vt:lpstr>Školský management</vt:lpstr>
      <vt:lpstr>Školský management</vt:lpstr>
      <vt:lpstr>Management školy</vt:lpstr>
      <vt:lpstr>Škola jako systém</vt:lpstr>
      <vt:lpstr>Škola jako transformační systém</vt:lpstr>
      <vt:lpstr>Řízení a škola</vt:lpstr>
      <vt:lpstr>Makrořízení školy</vt:lpstr>
      <vt:lpstr>Mikrořízení školy</vt:lpstr>
      <vt:lpstr>Škola jako specifická organizace</vt:lpstr>
      <vt:lpstr>Řízení, vedení a správa školy</vt:lpstr>
      <vt:lpstr>Školská rada</vt:lpstr>
      <vt:lpstr>Manažerské funkce ve školském prostředí</vt:lpstr>
      <vt:lpstr>Rozhodování jako začátek řídícího procesu</vt:lpstr>
      <vt:lpstr>typy rozhodování</vt:lpstr>
      <vt:lpstr>Vliv podmínek</vt:lpstr>
      <vt:lpstr>Past rozhodovacích procesů</vt:lpstr>
      <vt:lpstr>Plánování</vt:lpstr>
      <vt:lpstr>Plánovací otázky</vt:lpstr>
      <vt:lpstr>Vize v řízení školy</vt:lpstr>
      <vt:lpstr>Plánování ve škole</vt:lpstr>
      <vt:lpstr>Operacionalizace vize</vt:lpstr>
      <vt:lpstr>Typy plánů</vt:lpstr>
      <vt:lpstr>Kritéria dobrého plánování</vt:lpstr>
      <vt:lpstr>Situační analýza školy - SWOT</vt:lpstr>
      <vt:lpstr>Vnější vlivy obecné</vt:lpstr>
      <vt:lpstr>Vnější vlivy specifické</vt:lpstr>
      <vt:lpstr>Vnitřní vlivy</vt:lpstr>
      <vt:lpstr>Organizování</vt:lpstr>
      <vt:lpstr>Organizační struktura školy</vt:lpstr>
      <vt:lpstr>Základní organizační dimenze</vt:lpstr>
      <vt:lpstr>Ředitel školy</vt:lpstr>
      <vt:lpstr>Funkce v organizaci školy</vt:lpstr>
      <vt:lpstr>Funkce třídního učitele</vt:lpstr>
      <vt:lpstr>Poradní orgány</vt:lpstr>
      <vt:lpstr>Žákovská (studentská) samospráva</vt:lpstr>
      <vt:lpstr>Vedení</vt:lpstr>
      <vt:lpstr>Manažerské techniky participativního vedení</vt:lpstr>
      <vt:lpstr>Delegování</vt:lpstr>
      <vt:lpstr>Řízení podle cílů - MBO</vt:lpstr>
      <vt:lpstr>Efektivní vedení porad</vt:lpstr>
      <vt:lpstr>Řízení pomocí informací</vt:lpstr>
      <vt:lpstr>Motivace </vt:lpstr>
      <vt:lpstr>Stimulační prostředky ve škole</vt:lpstr>
      <vt:lpstr>Demotivátory ve škole</vt:lpstr>
      <vt:lpstr>Kontrola</vt:lpstr>
      <vt:lpstr>Fáze procesu kontroly</vt:lpstr>
      <vt:lpstr>Kontrola podle obsahové náplně</vt:lpstr>
      <vt:lpstr>Kontrola podle úrovně řízení</vt:lpstr>
      <vt:lpstr>Kontroly podle charakteru provádění</vt:lpstr>
      <vt:lpstr>Hospitace</vt:lpstr>
      <vt:lpstr>Evaluace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</dc:title>
  <dc:creator>Javorova Barbora</dc:creator>
  <cp:lastModifiedBy>Javorova Barbora</cp:lastModifiedBy>
  <cp:revision>39</cp:revision>
  <dcterms:created xsi:type="dcterms:W3CDTF">2013-03-12T10:07:55Z</dcterms:created>
  <dcterms:modified xsi:type="dcterms:W3CDTF">2013-03-19T11:40:54Z</dcterms:modified>
</cp:coreProperties>
</file>