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7" r:id="rId9"/>
    <p:sldId id="266" r:id="rId10"/>
    <p:sldId id="264" r:id="rId11"/>
    <p:sldId id="262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26FC6C-CEF9-490C-93A0-B55ECE0A7811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C26FC6C-CEF9-490C-93A0-B55ECE0A7811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26FC6C-CEF9-490C-93A0-B55ECE0A7811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26FC6C-CEF9-490C-93A0-B55ECE0A7811}" type="datetimeFigureOut">
              <a:rPr lang="cs-CZ" smtClean="0"/>
              <a:pPr/>
              <a:t>14.4.2011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42D723-F4FA-4F58-94D8-E8059C60F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upload.wikimedia.org/wikipedia/commons/0/0d/Africacolony.PNG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upload.wikimedia.org/wikipedia/commons/0/00/African_continent-cs.svg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upload.wikimedia.org/wikipedia/commons/a/a7/Africa-countries-southern.png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upload.wikimedia.org/wikipedia/commons/a/a1/LocationNorthernAfrica.pn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upload.wikimedia.org/wikipedia/commons/3/3c/Africa-countries-eastern.pn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upload.wikimedia.org/wikipedia/commons/4/43/Africa-countries-western.pn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upload.wikimedia.org/wikipedia/commons/c/cb/Africa-countries-central.p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0/0f/LocationAfrica.pn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upload.wikimedia.org/wikipedia/commons/2/21/Africa_satellite_orthographic.jp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upload.wikimedia.org/wikipedia/commons/2/2b/Flag_African_Union.sv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upload.wikimedia.org/wikipedia/commons/c/c4/African_language_families_en.sv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MAPA SVĚTA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AFRIKA</a:t>
            </a:r>
            <a:endParaRPr lang="cs-CZ" dirty="0"/>
          </a:p>
        </p:txBody>
      </p:sp>
      <p:pic>
        <p:nvPicPr>
          <p:cNvPr id="19458" name="Picture 2" descr="http://www.komenskeho66.cz/materialy/zemepis/obrazky/zvire_zeb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348880"/>
            <a:ext cx="3007894" cy="20200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Koloniální Afrika</a:t>
            </a:r>
            <a:endParaRPr lang="cs-CZ" dirty="0"/>
          </a:p>
        </p:txBody>
      </p:sp>
      <p:pic>
        <p:nvPicPr>
          <p:cNvPr id="33794" name="Picture 2" descr="Soubor:Africacolony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351306"/>
            <a:ext cx="3816424" cy="4434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Politická mapa Afriky dnes</a:t>
            </a:r>
            <a:endParaRPr lang="cs-CZ" dirty="0"/>
          </a:p>
        </p:txBody>
      </p:sp>
      <p:pic>
        <p:nvPicPr>
          <p:cNvPr id="31746" name="Picture 2" descr="Soubor:African continent-cs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293140"/>
            <a:ext cx="5184279" cy="48985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dirty="0" smtClean="0"/>
              <a:t>Afrika je světově nejchudší obydlený kontinent</a:t>
            </a:r>
          </a:p>
          <a:p>
            <a:endParaRPr lang="cs-CZ" dirty="0" smtClean="0"/>
          </a:p>
          <a:p>
            <a:r>
              <a:rPr lang="cs-CZ" dirty="0" smtClean="0"/>
              <a:t>Kolonialismus (otrokářství), neokolonialismus </a:t>
            </a:r>
          </a:p>
          <a:p>
            <a:r>
              <a:rPr lang="cs-CZ" dirty="0" smtClean="0"/>
              <a:t>Důsledky: nízká životní úroveň, nemoci, násilí a nestabilita</a:t>
            </a:r>
          </a:p>
          <a:p>
            <a:r>
              <a:rPr lang="cs-CZ" dirty="0" smtClean="0"/>
              <a:t>Největší ekonomický úspěch  - JAR, rychlý rozvoj Nigérie (nejlidnatější země) – dostatek surovin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Příčiny: </a:t>
            </a:r>
          </a:p>
          <a:p>
            <a:pPr lvl="1"/>
            <a:r>
              <a:rPr lang="cs-CZ" dirty="0" smtClean="0"/>
              <a:t>Kolonialismus + vztah dnešních států a bývalých kolonizátorů</a:t>
            </a:r>
          </a:p>
          <a:p>
            <a:pPr lvl="1"/>
            <a:r>
              <a:rPr lang="cs-CZ" dirty="0" smtClean="0"/>
              <a:t>neokolonialismus</a:t>
            </a:r>
          </a:p>
          <a:p>
            <a:pPr lvl="1"/>
            <a:r>
              <a:rPr lang="cs-CZ" dirty="0" smtClean="0"/>
              <a:t>Kmenové uspořádání společnosti – hranice ustaveny bez ohledu na kmenové uspořádání</a:t>
            </a:r>
          </a:p>
          <a:p>
            <a:pPr lvl="1"/>
            <a:r>
              <a:rPr lang="cs-CZ" dirty="0" smtClean="0"/>
              <a:t>Uměle stanovené hranice</a:t>
            </a:r>
          </a:p>
          <a:p>
            <a:pPr lvl="1"/>
            <a:r>
              <a:rPr lang="cs-CZ" dirty="0" smtClean="0"/>
              <a:t>Zadlužení států</a:t>
            </a:r>
          </a:p>
          <a:p>
            <a:pPr lvl="1"/>
            <a:r>
              <a:rPr lang="cs-CZ" dirty="0" smtClean="0"/>
              <a:t>(humanitární pomoc – zvyk, zneužívání)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Konflikty 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 Afrika</a:t>
            </a:r>
          </a:p>
          <a:p>
            <a:r>
              <a:rPr lang="cs-CZ" dirty="0" smtClean="0"/>
              <a:t>Pobřeží slonoviny</a:t>
            </a:r>
          </a:p>
          <a:p>
            <a:r>
              <a:rPr lang="cs-CZ" dirty="0" smtClean="0"/>
              <a:t>Somálsko</a:t>
            </a:r>
          </a:p>
          <a:p>
            <a:r>
              <a:rPr lang="cs-CZ" dirty="0" smtClean="0"/>
              <a:t>Etiopie a Eritrea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Kongo</a:t>
            </a:r>
          </a:p>
          <a:p>
            <a:r>
              <a:rPr lang="cs-CZ" dirty="0" smtClean="0"/>
              <a:t>Rwanda</a:t>
            </a:r>
          </a:p>
          <a:p>
            <a:r>
              <a:rPr lang="cs-CZ" dirty="0" smtClean="0"/>
              <a:t>Somálsko</a:t>
            </a:r>
          </a:p>
          <a:p>
            <a:r>
              <a:rPr lang="cs-CZ" dirty="0" smtClean="0"/>
              <a:t>JAR</a:t>
            </a:r>
          </a:p>
          <a:p>
            <a:endParaRPr lang="cs-CZ" dirty="0" smtClean="0"/>
          </a:p>
          <a:p>
            <a:r>
              <a:rPr lang="cs-CZ" dirty="0" smtClean="0"/>
              <a:t>Súdán – rozdělení na dvě části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Konflikty 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Jižní Afrika </a:t>
            </a:r>
            <a:endParaRPr lang="cs-CZ" dirty="0"/>
          </a:p>
        </p:txBody>
      </p:sp>
      <p:pic>
        <p:nvPicPr>
          <p:cNvPr id="37904" name="Picture 16" descr="Soubor:Africa-countries-souther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988840"/>
            <a:ext cx="34290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Cestovní ruch + ropa</a:t>
            </a:r>
          </a:p>
          <a:p>
            <a:r>
              <a:rPr lang="cs-CZ" dirty="0" err="1" smtClean="0"/>
              <a:t>Sahel</a:t>
            </a:r>
            <a:endParaRPr lang="cs-CZ" dirty="0" smtClean="0"/>
          </a:p>
          <a:p>
            <a:r>
              <a:rPr lang="cs-CZ" dirty="0" smtClean="0"/>
              <a:t>Španělské exklávy 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dirty="0" err="1" smtClean="0"/>
              <a:t>Ceuta</a:t>
            </a:r>
            <a:r>
              <a:rPr lang="cs-CZ" dirty="0" smtClean="0"/>
              <a:t> a </a:t>
            </a:r>
            <a:r>
              <a:rPr lang="cs-CZ" dirty="0" err="1" smtClean="0"/>
              <a:t>Melilla</a:t>
            </a:r>
            <a:r>
              <a:rPr lang="cs-CZ" dirty="0" smtClean="0"/>
              <a:t> na S</a:t>
            </a:r>
          </a:p>
          <a:p>
            <a:pPr>
              <a:buNone/>
            </a:pPr>
            <a:r>
              <a:rPr lang="cs-CZ" dirty="0" smtClean="0"/>
              <a:t>   Maroka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Severní Afrika</a:t>
            </a:r>
            <a:endParaRPr lang="cs-CZ" dirty="0"/>
          </a:p>
        </p:txBody>
      </p:sp>
      <p:pic>
        <p:nvPicPr>
          <p:cNvPr id="40962" name="Picture 2" descr="Soubor:LocationNorthernAfric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132856"/>
            <a:ext cx="34290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Keňa, Tanzanie a Uganda – relativně stabilní, zbytek časté konflikty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Východní Afrika</a:t>
            </a:r>
            <a:endParaRPr lang="cs-CZ" dirty="0"/>
          </a:p>
        </p:txBody>
      </p:sp>
      <p:pic>
        <p:nvPicPr>
          <p:cNvPr id="41986" name="Picture 2" descr="Soubor:Africa-countries-easter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132856"/>
            <a:ext cx="34290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Relativně úrodná oblast</a:t>
            </a:r>
          </a:p>
          <a:p>
            <a:r>
              <a:rPr lang="cs-CZ" dirty="0" smtClean="0"/>
              <a:t>Regionální organizace:</a:t>
            </a:r>
          </a:p>
          <a:p>
            <a:r>
              <a:rPr lang="cs-CZ" dirty="0" smtClean="0"/>
              <a:t>Ekonomická komunita </a:t>
            </a:r>
          </a:p>
          <a:p>
            <a:pPr>
              <a:buNone/>
            </a:pPr>
            <a:r>
              <a:rPr lang="cs-CZ" dirty="0" smtClean="0"/>
              <a:t>   západoafrických států </a:t>
            </a:r>
          </a:p>
          <a:p>
            <a:pPr>
              <a:buNone/>
            </a:pPr>
            <a:r>
              <a:rPr lang="cs-CZ" dirty="0" smtClean="0"/>
              <a:t>  (</a:t>
            </a:r>
            <a:r>
              <a:rPr lang="cs-CZ" b="1" dirty="0" smtClean="0"/>
              <a:t>ECOWAS</a:t>
            </a:r>
            <a:r>
              <a:rPr lang="cs-CZ" dirty="0" smtClean="0"/>
              <a:t>) - 1975.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Západoafrická měnová </a:t>
            </a:r>
          </a:p>
          <a:p>
            <a:pPr>
              <a:buNone/>
            </a:pPr>
            <a:r>
              <a:rPr lang="cs-CZ" dirty="0" smtClean="0"/>
              <a:t>  unie – 8 států, bývalé </a:t>
            </a:r>
          </a:p>
          <a:p>
            <a:pPr>
              <a:buNone/>
            </a:pPr>
            <a:r>
              <a:rPr lang="cs-CZ" dirty="0" smtClean="0"/>
              <a:t>  fr. Kolonie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Západní Afrika</a:t>
            </a:r>
            <a:endParaRPr lang="cs-CZ" dirty="0"/>
          </a:p>
        </p:txBody>
      </p:sp>
      <p:pic>
        <p:nvPicPr>
          <p:cNvPr id="43010" name="Picture 2" descr="Soubor:Africa-countries-wester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556792"/>
            <a:ext cx="34290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Pygmejové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Afrika</a:t>
            </a:r>
            <a:endParaRPr lang="cs-CZ" dirty="0"/>
          </a:p>
        </p:txBody>
      </p:sp>
      <p:pic>
        <p:nvPicPr>
          <p:cNvPr id="44034" name="Picture 2" descr="Soubor:Africa-countries-central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700808"/>
            <a:ext cx="34290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LocationAfric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980728"/>
            <a:ext cx="7620000" cy="3876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Druhý největší kontinent</a:t>
            </a:r>
          </a:p>
          <a:p>
            <a:r>
              <a:rPr lang="cs-CZ" dirty="0" smtClean="0"/>
              <a:t>Cca 1 mld. Obyvatel – 15%</a:t>
            </a:r>
          </a:p>
          <a:p>
            <a:r>
              <a:rPr lang="cs-CZ" dirty="0" smtClean="0"/>
              <a:t>54 států</a:t>
            </a:r>
          </a:p>
          <a:p>
            <a:r>
              <a:rPr lang="cs-CZ" dirty="0" smtClean="0"/>
              <a:t>Z větší části je obklopena oceány</a:t>
            </a:r>
          </a:p>
          <a:p>
            <a:r>
              <a:rPr lang="cs-CZ" dirty="0" smtClean="0"/>
              <a:t>Středozemní moře - odděluje Afriku od Evropy</a:t>
            </a:r>
          </a:p>
          <a:p>
            <a:r>
              <a:rPr lang="cs-CZ" dirty="0" smtClean="0"/>
              <a:t>Suezský průplav – odděluje Afriku od Asie</a:t>
            </a:r>
          </a:p>
          <a:p>
            <a:r>
              <a:rPr lang="cs-CZ" dirty="0" smtClean="0"/>
              <a:t>přezdívaná jako černý kontinent</a:t>
            </a:r>
          </a:p>
          <a:p>
            <a:r>
              <a:rPr lang="cs-CZ" dirty="0" smtClean="0"/>
              <a:t>Kolébka civilizace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Povrch – převážně pouště, savany, tropický les</a:t>
            </a:r>
            <a:endParaRPr lang="cs-CZ" dirty="0"/>
          </a:p>
        </p:txBody>
      </p:sp>
      <p:pic>
        <p:nvPicPr>
          <p:cNvPr id="27650" name="Picture 2" descr="http://www.saharamet.org/desert/sahara/sahar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1652442"/>
            <a:ext cx="5904655" cy="3332887"/>
          </a:xfrm>
          <a:prstGeom prst="rect">
            <a:avLst/>
          </a:prstGeom>
          <a:noFill/>
        </p:spPr>
      </p:pic>
      <p:pic>
        <p:nvPicPr>
          <p:cNvPr id="27652" name="Picture 4" descr="Zeb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916832"/>
            <a:ext cx="3140818" cy="1996035"/>
          </a:xfrm>
          <a:prstGeom prst="rect">
            <a:avLst/>
          </a:prstGeom>
          <a:noFill/>
        </p:spPr>
      </p:pic>
      <p:pic>
        <p:nvPicPr>
          <p:cNvPr id="27654" name="Picture 6" descr="http://nd01.jxs.cz/996/635/adb1ced99b_46010408_o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653136"/>
            <a:ext cx="2857501" cy="18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Soubor:Africa satellite orthographic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835902"/>
            <a:ext cx="4510286" cy="50677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oblasti tropických lesů ve světě</a:t>
            </a:r>
            <a:endParaRPr lang="cs-CZ" dirty="0"/>
          </a:p>
        </p:txBody>
      </p:sp>
      <p:pic>
        <p:nvPicPr>
          <p:cNvPr id="29698" name="Picture 2" descr="http://www.komenskeho66.cz/materialy/zemepis/obrazky/mapy_tropicky_destny_l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844824"/>
            <a:ext cx="5286375" cy="3143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Nejvyšší hora:</a:t>
            </a:r>
            <a:r>
              <a:rPr lang="cs-CZ" dirty="0" smtClean="0"/>
              <a:t> Kilimandžáro (Uhuru) 5895 m v Tanzanii</a:t>
            </a:r>
          </a:p>
          <a:p>
            <a:r>
              <a:rPr lang="cs-CZ" b="1" dirty="0" smtClean="0"/>
              <a:t>Nejdelší řeka:</a:t>
            </a:r>
            <a:r>
              <a:rPr lang="cs-CZ" dirty="0" smtClean="0"/>
              <a:t> Nil (–</a:t>
            </a:r>
            <a:r>
              <a:rPr lang="cs-CZ" dirty="0" err="1" smtClean="0"/>
              <a:t>Kagera</a:t>
            </a:r>
            <a:r>
              <a:rPr lang="cs-CZ" dirty="0" smtClean="0"/>
              <a:t>/Nilů) – 6671 km (nejvodnatější – Kongo)</a:t>
            </a:r>
          </a:p>
          <a:p>
            <a:r>
              <a:rPr lang="cs-CZ" b="1" dirty="0" smtClean="0"/>
              <a:t>Největší ostrov:</a:t>
            </a:r>
            <a:r>
              <a:rPr lang="cs-CZ" dirty="0" smtClean="0"/>
              <a:t> Madagaskar – 586 690 km²</a:t>
            </a:r>
          </a:p>
          <a:p>
            <a:r>
              <a:rPr lang="cs-CZ" b="1" dirty="0" smtClean="0"/>
              <a:t>Největší jezero:</a:t>
            </a:r>
            <a:r>
              <a:rPr lang="cs-CZ" dirty="0" smtClean="0"/>
              <a:t> Viktoriino jezero(</a:t>
            </a:r>
            <a:r>
              <a:rPr lang="cs-CZ" dirty="0" err="1" smtClean="0"/>
              <a:t>Ukerewe</a:t>
            </a:r>
            <a:r>
              <a:rPr lang="cs-CZ" dirty="0" smtClean="0"/>
              <a:t>) – 69 485 km²</a:t>
            </a:r>
          </a:p>
          <a:p>
            <a:r>
              <a:rPr lang="cs-CZ" b="1" dirty="0" smtClean="0"/>
              <a:t>Největší činná sopka:</a:t>
            </a:r>
            <a:r>
              <a:rPr lang="cs-CZ" dirty="0" smtClean="0"/>
              <a:t> Kamerunská hora 4095 m </a:t>
            </a:r>
          </a:p>
          <a:p>
            <a:r>
              <a:rPr lang="cs-CZ" b="1" dirty="0" smtClean="0"/>
              <a:t>Největší poloostrov:</a:t>
            </a:r>
            <a:r>
              <a:rPr lang="cs-CZ" dirty="0" smtClean="0"/>
              <a:t> Somálský poloostrov – 850 000 km²</a:t>
            </a:r>
          </a:p>
          <a:p>
            <a:r>
              <a:rPr lang="cs-CZ" b="1" dirty="0" smtClean="0"/>
              <a:t>Nejlidnatější stát:</a:t>
            </a:r>
            <a:r>
              <a:rPr lang="cs-CZ" dirty="0" smtClean="0"/>
              <a:t> Nigérie – 126 635 626 obyvatel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Africké geografické rekordy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Severní Afrika</a:t>
            </a:r>
          </a:p>
          <a:p>
            <a:r>
              <a:rPr lang="cs-CZ" dirty="0" smtClean="0"/>
              <a:t>Jižní Afrika</a:t>
            </a:r>
          </a:p>
          <a:p>
            <a:r>
              <a:rPr lang="cs-CZ" dirty="0" smtClean="0"/>
              <a:t>Východní Afrika</a:t>
            </a:r>
          </a:p>
          <a:p>
            <a:r>
              <a:rPr lang="cs-CZ" dirty="0" smtClean="0"/>
              <a:t>Západní Afrika</a:t>
            </a:r>
          </a:p>
          <a:p>
            <a:r>
              <a:rPr lang="cs-CZ" dirty="0" smtClean="0"/>
              <a:t>Střední Afrika</a:t>
            </a:r>
          </a:p>
          <a:p>
            <a:endParaRPr lang="cs-CZ" dirty="0" smtClean="0"/>
          </a:p>
          <a:p>
            <a:r>
              <a:rPr lang="cs-CZ" dirty="0" smtClean="0"/>
              <a:t>Nejvýznamnější organizace – Africká unie </a:t>
            </a:r>
          </a:p>
          <a:p>
            <a:pPr lvl="1"/>
            <a:r>
              <a:rPr lang="cs-CZ" dirty="0" smtClean="0"/>
              <a:t>Vznik 2002 (předchůdce OAJ)</a:t>
            </a:r>
          </a:p>
          <a:p>
            <a:pPr lvl="1"/>
            <a:r>
              <a:rPr lang="cs-CZ" dirty="0" smtClean="0"/>
              <a:t>Všechny státy Afriky kromě Maroka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Regiony </a:t>
            </a:r>
            <a:endParaRPr lang="cs-CZ" dirty="0"/>
          </a:p>
        </p:txBody>
      </p:sp>
      <p:pic>
        <p:nvPicPr>
          <p:cNvPr id="34818" name="Picture 2" descr="Soubor:Flag African Union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869160"/>
            <a:ext cx="1787352" cy="13181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Převáženě černoši</a:t>
            </a:r>
          </a:p>
          <a:p>
            <a:r>
              <a:rPr lang="cs-CZ" dirty="0" smtClean="0"/>
              <a:t>Menšiny bělochů a Asiatů ( např. JAR)</a:t>
            </a:r>
          </a:p>
          <a:p>
            <a:r>
              <a:rPr lang="cs-CZ" dirty="0" smtClean="0"/>
              <a:t>Křesťanství, islám, animismus, kulty</a:t>
            </a:r>
          </a:p>
          <a:p>
            <a:r>
              <a:rPr lang="cs-CZ" dirty="0" smtClean="0"/>
              <a:t>Jazyky: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Obyvatelstvo </a:t>
            </a:r>
            <a:endParaRPr lang="cs-CZ" dirty="0"/>
          </a:p>
        </p:txBody>
      </p:sp>
      <p:pic>
        <p:nvPicPr>
          <p:cNvPr id="35842" name="Picture 2" descr="Soubor:African language families en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068960"/>
            <a:ext cx="2603029" cy="28195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</TotalTime>
  <Words>348</Words>
  <Application>Microsoft Office PowerPoint</Application>
  <PresentationFormat>Předvádění na obrazovce (4:3)</PresentationFormat>
  <Paragraphs>84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Shluk</vt:lpstr>
      <vt:lpstr>MAPA SVĚTA</vt:lpstr>
      <vt:lpstr>Snímek 2</vt:lpstr>
      <vt:lpstr>Základní údaje</vt:lpstr>
      <vt:lpstr>Povrch – převážně pouště, savany, tropický les</vt:lpstr>
      <vt:lpstr>Snímek 5</vt:lpstr>
      <vt:lpstr>Hlavní oblasti tropických lesů ve světě</vt:lpstr>
      <vt:lpstr>Africké geografické rekordy</vt:lpstr>
      <vt:lpstr>Regiony </vt:lpstr>
      <vt:lpstr>Obyvatelstvo </vt:lpstr>
      <vt:lpstr>Koloniální Afrika</vt:lpstr>
      <vt:lpstr>Politická mapa Afriky dnes</vt:lpstr>
      <vt:lpstr>Snímek 12</vt:lpstr>
      <vt:lpstr>Konflikty </vt:lpstr>
      <vt:lpstr>Konflikty </vt:lpstr>
      <vt:lpstr>Jižní Afrika </vt:lpstr>
      <vt:lpstr>Severní Afrika</vt:lpstr>
      <vt:lpstr>Východní Afrika</vt:lpstr>
      <vt:lpstr>Západní Afrika</vt:lpstr>
      <vt:lpstr>Střední Afrika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 SVĚTA</dc:title>
  <dc:creator>Vista</dc:creator>
  <cp:lastModifiedBy>Vista</cp:lastModifiedBy>
  <cp:revision>8</cp:revision>
  <dcterms:created xsi:type="dcterms:W3CDTF">2011-04-13T15:52:04Z</dcterms:created>
  <dcterms:modified xsi:type="dcterms:W3CDTF">2011-04-14T16:42:32Z</dcterms:modified>
</cp:coreProperties>
</file>