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2/2d/EasternEurope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3/30/EU27-2008_European_Union_map.sv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e/e9/LocationEurope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1/1d/Western-Europe-map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9/90/Northern-Europe-map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0/01/Mitteleuropa2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</a:t>
            </a:r>
            <a:endParaRPr lang="cs-CZ" dirty="0"/>
          </a:p>
        </p:txBody>
      </p:sp>
      <p:pic>
        <p:nvPicPr>
          <p:cNvPr id="23554" name="Picture 2" descr="http://thestar.blogs.com/.a/6a00d8341bf8f353ef014e5fda5433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880320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Evropa</a:t>
            </a:r>
            <a:endParaRPr lang="cs-CZ" dirty="0"/>
          </a:p>
        </p:txBody>
      </p:sp>
      <p:pic>
        <p:nvPicPr>
          <p:cNvPr id="31746" name="Picture 2" descr="Soubor:EasternEurop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85422"/>
            <a:ext cx="4032448" cy="2671956"/>
          </a:xfrm>
          <a:prstGeom prst="rect">
            <a:avLst/>
          </a:prstGeom>
          <a:noFill/>
        </p:spPr>
      </p:pic>
      <p:pic>
        <p:nvPicPr>
          <p:cNvPr id="31750" name="Picture 6" descr="http://www.westernforest.org/cestopisy/1998cks/obrazky/belorusko/by_brest_kos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096344" cy="2072932"/>
          </a:xfrm>
          <a:prstGeom prst="rect">
            <a:avLst/>
          </a:prstGeom>
          <a:noFill/>
        </p:spPr>
      </p:pic>
      <p:pic>
        <p:nvPicPr>
          <p:cNvPr id="31752" name="Picture 8" descr="http://www.slantour.cz/foto/full/2878-petroh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2351584" cy="1763688"/>
          </a:xfrm>
          <a:prstGeom prst="rect">
            <a:avLst/>
          </a:prstGeom>
          <a:noFill/>
        </p:spPr>
      </p:pic>
      <p:pic>
        <p:nvPicPr>
          <p:cNvPr id="7" name="Picture 4" descr="http://www.cizinci.cz/files/clanky/159/ukrajina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2093779" cy="276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 - EU</a:t>
            </a:r>
            <a:endParaRPr lang="cs-CZ" dirty="0"/>
          </a:p>
        </p:txBody>
      </p:sp>
      <p:pic>
        <p:nvPicPr>
          <p:cNvPr id="3" name="Picture 9" descr="Soubor:EU27-2008 European Un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1458490"/>
            <a:ext cx="5757193" cy="440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Datum vzniku:1993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Evropské společenství uhlí a oceli (ESUO, 1951) Evropské hospodářské společenství (EHS, 1958)  Evropské společenství pro atomovou energii (Euratom, 1958)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Počet členů: 27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Sídlo: Brusel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Orgány: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Rada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Rada ministrů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komise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parlament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soudní dvůr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6389" name="Picture 5" descr="Soubor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716338"/>
            <a:ext cx="3155950" cy="210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ESVO (Evropské sdružení volného obchodu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RADA EVROPY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OECD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VISEGRADSKA SKUPINA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ZEU (Západoevropská unie)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OBSE (Organizace bezpečnosti a spolupráce v Evropě)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CEFTA (Středoevropská zóna volného obchodu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G7 </a:t>
            </a:r>
            <a:r>
              <a:rPr lang="cs-CZ" sz="2000" dirty="0" smtClean="0"/>
              <a:t>(G8)</a:t>
            </a:r>
          </a:p>
          <a:p>
            <a:pPr lvl="3">
              <a:lnSpc>
                <a:spcPct val="80000"/>
              </a:lnSpc>
            </a:pPr>
            <a:r>
              <a:rPr lang="cs-CZ" sz="2000" dirty="0" smtClean="0"/>
              <a:t>1975</a:t>
            </a:r>
          </a:p>
          <a:p>
            <a:pPr lvl="3">
              <a:lnSpc>
                <a:spcPct val="80000"/>
              </a:lnSpc>
            </a:pPr>
            <a:r>
              <a:rPr lang="cs-CZ" sz="2000" dirty="0" smtClean="0"/>
              <a:t>Francie, Německo, Itálie, USA, Japonsko, VB, Kanada + </a:t>
            </a:r>
            <a:r>
              <a:rPr lang="cs-CZ" sz="2000" dirty="0" smtClean="0"/>
              <a:t>Rusko</a:t>
            </a:r>
            <a:endParaRPr lang="cs-CZ" sz="2000" dirty="0"/>
          </a:p>
          <a:p>
            <a:pPr lvl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r>
              <a:rPr lang="cs-CZ" dirty="0" smtClean="0"/>
              <a:t>ETA ve Španělsku</a:t>
            </a:r>
          </a:p>
          <a:p>
            <a:r>
              <a:rPr lang="cs-CZ" dirty="0" smtClean="0"/>
              <a:t>Separatismus v Belgii</a:t>
            </a:r>
          </a:p>
          <a:p>
            <a:r>
              <a:rPr lang="cs-CZ" dirty="0" smtClean="0"/>
              <a:t>Liga Severu v Itálii</a:t>
            </a:r>
          </a:p>
          <a:p>
            <a:r>
              <a:rPr lang="cs-CZ" dirty="0" smtClean="0"/>
              <a:t>Severní Irsko</a:t>
            </a:r>
          </a:p>
          <a:p>
            <a:r>
              <a:rPr lang="cs-CZ" smtClean="0"/>
              <a:t>(Kypr)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Location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2. nejmenší světadíl (7% zemského povrchu)</a:t>
            </a:r>
          </a:p>
          <a:p>
            <a:r>
              <a:rPr lang="cs-CZ" dirty="0" smtClean="0"/>
              <a:t>Počet obyvatel cca 750000 (9,6%)</a:t>
            </a:r>
          </a:p>
          <a:p>
            <a:r>
              <a:rPr lang="cs-CZ" dirty="0" smtClean="0"/>
              <a:t>50 nezávislých států</a:t>
            </a:r>
          </a:p>
          <a:p>
            <a:r>
              <a:rPr lang="cs-CZ" dirty="0" smtClean="0"/>
              <a:t>Roztříštěnost, vysoká různorodost, jazyková odlišnost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Nejvyšší hory  - </a:t>
            </a:r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Blanc</a:t>
            </a:r>
            <a:r>
              <a:rPr lang="cs-CZ" dirty="0" smtClean="0"/>
              <a:t> (</a:t>
            </a:r>
            <a:r>
              <a:rPr lang="cs-CZ" dirty="0" err="1" smtClean="0"/>
              <a:t>Monte</a:t>
            </a:r>
            <a:r>
              <a:rPr lang="cs-CZ" dirty="0" smtClean="0"/>
              <a:t> Bianco) 4807 m n. m., Savojské Alpy</a:t>
            </a:r>
          </a:p>
          <a:p>
            <a:r>
              <a:rPr lang="cs-CZ" dirty="0" smtClean="0"/>
              <a:t>Nejvyšší činné sopky  - Etna 3370 m n. m., Sicílie</a:t>
            </a:r>
          </a:p>
          <a:p>
            <a:r>
              <a:rPr lang="cs-CZ" dirty="0" smtClean="0"/>
              <a:t>Nejdelší řeky Volha (Rusko) 3534 km, Dunaj 2857 km</a:t>
            </a:r>
          </a:p>
          <a:p>
            <a:r>
              <a:rPr lang="cs-CZ" dirty="0" smtClean="0"/>
              <a:t>Největší jezera Ladožské jezero (Rusko) 18 130 km²</a:t>
            </a:r>
          </a:p>
          <a:p>
            <a:r>
              <a:rPr lang="cs-CZ" dirty="0" smtClean="0"/>
              <a:t>Největší ostrov – Velká Británie</a:t>
            </a:r>
          </a:p>
          <a:p>
            <a:r>
              <a:rPr lang="cs-CZ" dirty="0" smtClean="0"/>
              <a:t>Největší ledovec – </a:t>
            </a:r>
            <a:r>
              <a:rPr lang="cs-CZ" dirty="0" err="1" smtClean="0"/>
              <a:t>Jostedalsbreen</a:t>
            </a:r>
            <a:endParaRPr lang="cs-CZ" dirty="0" smtClean="0"/>
          </a:p>
          <a:p>
            <a:r>
              <a:rPr lang="cs-CZ" dirty="0" smtClean="0"/>
              <a:t>Největší stát podle rozlohy – Rusko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rekordy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Vysoká hustota obyvatel</a:t>
            </a:r>
          </a:p>
          <a:p>
            <a:r>
              <a:rPr lang="cs-CZ" dirty="0" smtClean="0"/>
              <a:t>Obyvatelstvo tvoří hlavně tři větve indoevropské jazykové rodiny: slovanská, germánská a románská</a:t>
            </a:r>
          </a:p>
          <a:p>
            <a:r>
              <a:rPr lang="cs-CZ" dirty="0" smtClean="0"/>
              <a:t>Nejpočetnějšími evropskými národy jsou indoevropští Rusové, Němci, Italové, Angličané, Francouzi, Ukrajinci, Španělé a Poláci</a:t>
            </a:r>
          </a:p>
          <a:p>
            <a:r>
              <a:rPr lang="cs-CZ" dirty="0" smtClean="0"/>
              <a:t>Náboženství:</a:t>
            </a:r>
          </a:p>
          <a:p>
            <a:pPr lvl="1"/>
            <a:r>
              <a:rPr lang="cs-CZ" dirty="0" smtClean="0"/>
              <a:t>Křesťanství – Vatikán, Polsko, Malta (v mnoha zemích na </a:t>
            </a:r>
            <a:r>
              <a:rPr lang="cs-CZ" dirty="0" smtClean="0"/>
              <a:t>ústupu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Islám – Balkán, menšiny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Západní Evropa</a:t>
            </a:r>
            <a:endParaRPr lang="cs-CZ" dirty="0"/>
          </a:p>
        </p:txBody>
      </p:sp>
      <p:pic>
        <p:nvPicPr>
          <p:cNvPr id="29698" name="Picture 2" descr="Soubor:West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952875" cy="4019550"/>
          </a:xfrm>
          <a:prstGeom prst="rect">
            <a:avLst/>
          </a:prstGeom>
          <a:noFill/>
        </p:spPr>
      </p:pic>
      <p:pic>
        <p:nvPicPr>
          <p:cNvPr id="29700" name="Picture 4" descr="http://londyn.eurovikendy-24.cz/tower-bridge/thum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83765" cy="2987824"/>
          </a:xfrm>
          <a:prstGeom prst="rect">
            <a:avLst/>
          </a:prstGeom>
          <a:noFill/>
        </p:spPr>
      </p:pic>
      <p:pic>
        <p:nvPicPr>
          <p:cNvPr id="29702" name="Picture 6" descr="http://pariz-pamatky-fotky.wz.cz/images/pariz-pamat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97152"/>
            <a:ext cx="3968552" cy="1700808"/>
          </a:xfrm>
          <a:prstGeom prst="rect">
            <a:avLst/>
          </a:prstGeom>
          <a:noFill/>
        </p:spPr>
      </p:pic>
      <p:pic>
        <p:nvPicPr>
          <p:cNvPr id="29704" name="Picture 8" descr="http://www.eurocentrum.cz/images_ck/belg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140968"/>
            <a:ext cx="1788046" cy="172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  <p:pic>
        <p:nvPicPr>
          <p:cNvPr id="34818" name="Picture 2" descr="Soubor:North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52875" cy="4019550"/>
          </a:xfrm>
          <a:prstGeom prst="rect">
            <a:avLst/>
          </a:prstGeom>
          <a:noFill/>
        </p:spPr>
      </p:pic>
      <p:pic>
        <p:nvPicPr>
          <p:cNvPr id="34820" name="Picture 4" descr="http://svedsko.eurovikendy-24.cz/sved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058" y="3284984"/>
            <a:ext cx="3544672" cy="2664296"/>
          </a:xfrm>
          <a:prstGeom prst="rect">
            <a:avLst/>
          </a:prstGeom>
          <a:noFill/>
        </p:spPr>
      </p:pic>
      <p:pic>
        <p:nvPicPr>
          <p:cNvPr id="34822" name="Picture 6" descr="http://nd03.jxs.cz/752/239/084bcb8be0_61117399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060" y="1556792"/>
            <a:ext cx="2387653" cy="187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Evropa</a:t>
            </a:r>
            <a:endParaRPr lang="cs-CZ" dirty="0"/>
          </a:p>
        </p:txBody>
      </p:sp>
      <p:pic>
        <p:nvPicPr>
          <p:cNvPr id="33796" name="Picture 4" descr="http://media0.vsedoskoly.jex.cz/images/media0:4b326784b5c8d.png/Ji%C5%BEn%C3%AD%20ev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00500" cy="3333750"/>
          </a:xfrm>
          <a:prstGeom prst="rect">
            <a:avLst/>
          </a:prstGeom>
          <a:noFill/>
        </p:spPr>
      </p:pic>
      <p:pic>
        <p:nvPicPr>
          <p:cNvPr id="33802" name="Picture 10" descr="http://files.thedave.webnode.cz/200000001-0628e07230/chorvatsk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2448272" cy="1653945"/>
          </a:xfrm>
          <a:prstGeom prst="rect">
            <a:avLst/>
          </a:prstGeom>
          <a:noFill/>
        </p:spPr>
      </p:pic>
      <p:pic>
        <p:nvPicPr>
          <p:cNvPr id="8" name="Picture 8" descr="http://www.italie24.cz/wp-content/gallery/rim/roma-rim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61964"/>
            <a:ext cx="3456384" cy="2304256"/>
          </a:xfrm>
          <a:prstGeom prst="rect">
            <a:avLst/>
          </a:prstGeom>
          <a:noFill/>
        </p:spPr>
      </p:pic>
      <p:pic>
        <p:nvPicPr>
          <p:cNvPr id="9" name="Picture 6" descr="http://www.gaudidesigner.com/data/article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177268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Evropa</a:t>
            </a:r>
            <a:endParaRPr lang="cs-CZ" dirty="0"/>
          </a:p>
        </p:txBody>
      </p:sp>
      <p:pic>
        <p:nvPicPr>
          <p:cNvPr id="32770" name="Picture 2" descr="Soubor:Mitteleurop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312368" cy="2743450"/>
          </a:xfrm>
          <a:prstGeom prst="rect">
            <a:avLst/>
          </a:prstGeom>
          <a:noFill/>
        </p:spPr>
      </p:pic>
      <p:pic>
        <p:nvPicPr>
          <p:cNvPr id="32774" name="Picture 6" descr="http://statyevropy.cz/wp-content/uploads/2009/03/rakousko-dachstei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194719" cy="2396039"/>
          </a:xfrm>
          <a:prstGeom prst="rect">
            <a:avLst/>
          </a:prstGeom>
          <a:noFill/>
        </p:spPr>
      </p:pic>
      <p:pic>
        <p:nvPicPr>
          <p:cNvPr id="8" name="Picture 8" descr="http://www.poznavat.cz/system/files/budapest%20%20parla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81944"/>
            <a:ext cx="3312368" cy="2484276"/>
          </a:xfrm>
          <a:prstGeom prst="rect">
            <a:avLst/>
          </a:prstGeom>
          <a:noFill/>
        </p:spPr>
      </p:pic>
      <p:pic>
        <p:nvPicPr>
          <p:cNvPr id="9" name="Picture 4" descr="http://preklady-anglictina-nemcina.cz/wp-content/uploads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73016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237</Words>
  <Application>Microsoft Office PowerPoint</Application>
  <PresentationFormat>Předvádění na obrazovce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MAPA SVĚTA</vt:lpstr>
      <vt:lpstr>Prezentace aplikace PowerPoint</vt:lpstr>
      <vt:lpstr>Základní údaje</vt:lpstr>
      <vt:lpstr>Geografické rekordy</vt:lpstr>
      <vt:lpstr>Demografie </vt:lpstr>
      <vt:lpstr>Západní Evropa</vt:lpstr>
      <vt:lpstr>Severní Evropa</vt:lpstr>
      <vt:lpstr>Jižní Evropa</vt:lpstr>
      <vt:lpstr>Střední Evropa</vt:lpstr>
      <vt:lpstr>Východní Evropa</vt:lpstr>
      <vt:lpstr>Organizace  - EU</vt:lpstr>
      <vt:lpstr>EU</vt:lpstr>
      <vt:lpstr>Prezentace aplikace PowerPoint</vt:lpstr>
      <vt:lpstr>Konflikty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SVĚTA</dc:title>
  <dc:creator>Vista</dc:creator>
  <cp:lastModifiedBy>Ivunka</cp:lastModifiedBy>
  <cp:revision>9</cp:revision>
  <dcterms:created xsi:type="dcterms:W3CDTF">2011-04-14T16:42:56Z</dcterms:created>
  <dcterms:modified xsi:type="dcterms:W3CDTF">2013-02-26T11:58:44Z</dcterms:modified>
</cp:coreProperties>
</file>