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9E9223-905B-4812-8BE7-66A93F96A54E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221C1A-D6F9-457E-AB5D-FC9BB5A8676C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4format.ru/pdf_files_bio2/4b2d0045.pdf" TargetMode="External"/><Relationship Id="rId2" Type="http://schemas.openxmlformats.org/officeDocument/2006/relationships/hyperlink" Target="http://www.litra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ru.wikipedia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63346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9600" dirty="0" smtClean="0">
                <a:effectLst/>
              </a:rPr>
              <a:t/>
            </a:r>
            <a:br>
              <a:rPr lang="cs-CZ" sz="9600" dirty="0" smtClean="0">
                <a:effectLst/>
              </a:rPr>
            </a:br>
            <a:r>
              <a:rPr lang="cs-CZ" sz="9600" dirty="0" err="1" smtClean="0">
                <a:effectLst/>
              </a:rPr>
              <a:t>Война</a:t>
            </a:r>
            <a:r>
              <a:rPr lang="cs-CZ" sz="9600" dirty="0" smtClean="0">
                <a:effectLst/>
              </a:rPr>
              <a:t> </a:t>
            </a:r>
            <a:r>
              <a:rPr lang="cs-CZ" sz="9600" dirty="0">
                <a:effectLst/>
              </a:rPr>
              <a:t>и </a:t>
            </a:r>
            <a:r>
              <a:rPr lang="cs-CZ" sz="9600" dirty="0" err="1" smtClean="0">
                <a:effectLst/>
              </a:rPr>
              <a:t>мир</a:t>
            </a:r>
            <a:r>
              <a:rPr lang="cs-CZ" sz="9600" dirty="0" smtClean="0">
                <a:effectLst/>
              </a:rPr>
              <a:t/>
            </a:r>
            <a:br>
              <a:rPr lang="cs-CZ" sz="9600" dirty="0" smtClean="0">
                <a:effectLst/>
              </a:rPr>
            </a:br>
            <a:r>
              <a:rPr lang="vi-VN" sz="4400" dirty="0">
                <a:effectLst/>
              </a:rPr>
              <a:t>Лев Никола́евич Толсто́й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224800"/>
          </a:xfrm>
        </p:spPr>
        <p:txBody>
          <a:bodyPr>
            <a:normAutofit/>
          </a:bodyPr>
          <a:lstStyle/>
          <a:p>
            <a:pPr algn="l"/>
            <a:endParaRPr lang="cs-CZ" dirty="0" smtClean="0"/>
          </a:p>
          <a:p>
            <a:pPr algn="l"/>
            <a:endParaRPr lang="cs-CZ" dirty="0" smtClean="0"/>
          </a:p>
          <a:p>
            <a:pPr algn="l"/>
            <a:endParaRPr lang="cs-CZ" dirty="0"/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Silvie </a:t>
            </a:r>
            <a:r>
              <a:rPr lang="cs-CZ" dirty="0"/>
              <a:t>Doubravská			</a:t>
            </a:r>
            <a:r>
              <a:rPr lang="cs-CZ" dirty="0" smtClean="0"/>
              <a:t>        </a:t>
            </a:r>
          </a:p>
          <a:p>
            <a:pPr algn="l"/>
            <a:r>
              <a:rPr lang="cs-CZ" dirty="0" err="1"/>
              <a:t>učo</a:t>
            </a:r>
            <a:r>
              <a:rPr lang="cs-CZ" dirty="0"/>
              <a:t> 109233					RJ2BK_KLS2</a:t>
            </a:r>
          </a:p>
        </p:txBody>
      </p:sp>
    </p:spTree>
    <p:extLst>
      <p:ext uri="{BB962C8B-B14F-4D97-AF65-F5344CB8AC3E}">
        <p14:creationId xmlns:p14="http://schemas.microsoft.com/office/powerpoint/2010/main" val="16964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I </a:t>
            </a:r>
            <a:r>
              <a:rPr lang="ru-RU" b="1" dirty="0"/>
              <a:t>Том</a:t>
            </a:r>
            <a:br>
              <a:rPr lang="ru-RU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/>
          <a:lstStyle/>
          <a:p>
            <a:r>
              <a:rPr lang="ru-RU" dirty="0"/>
              <a:t>Действия I тома описывают события войны в союзе с Австрией </a:t>
            </a:r>
            <a:r>
              <a:rPr lang="ru-RU" dirty="0" smtClean="0"/>
              <a:t>против </a:t>
            </a:r>
            <a:r>
              <a:rPr lang="ru-RU" dirty="0"/>
              <a:t>Наполеона в 1805—1807 годах</a:t>
            </a:r>
            <a:r>
              <a:rPr lang="ru-RU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sz="1800" i="1" dirty="0" smtClean="0"/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ru-RU" sz="1800" i="1" dirty="0" smtClean="0"/>
              <a:t>Л</a:t>
            </a:r>
            <a:r>
              <a:rPr lang="ru-RU" sz="1800" i="1" dirty="0"/>
              <a:t>. Пастернак, иллюстрация </a:t>
            </a:r>
            <a:endParaRPr lang="cs-CZ" sz="1800" i="1" dirty="0" smtClean="0"/>
          </a:p>
          <a:p>
            <a:pPr marL="0" indent="0">
              <a:buNone/>
            </a:pPr>
            <a:r>
              <a:rPr lang="ru-RU" sz="1800" i="1" dirty="0" smtClean="0"/>
              <a:t>к </a:t>
            </a:r>
            <a:r>
              <a:rPr lang="ru-RU" sz="1800" i="1" dirty="0"/>
              <a:t>роману „Война и мир“ — </a:t>
            </a:r>
            <a:endParaRPr lang="cs-CZ" sz="1800" i="1" dirty="0" smtClean="0"/>
          </a:p>
          <a:p>
            <a:pPr marL="0" indent="0">
              <a:buNone/>
            </a:pPr>
            <a:r>
              <a:rPr lang="ru-RU" sz="1800" i="1" dirty="0" smtClean="0"/>
              <a:t>„</a:t>
            </a:r>
            <a:r>
              <a:rPr lang="ru-RU" sz="1800" i="1" dirty="0"/>
              <a:t>Наташа Ростова </a:t>
            </a:r>
            <a:endParaRPr lang="cs-CZ" sz="1800" i="1" dirty="0" smtClean="0"/>
          </a:p>
          <a:p>
            <a:pPr marL="0" indent="0">
              <a:buNone/>
            </a:pPr>
            <a:r>
              <a:rPr lang="ru-RU" sz="1800" i="1" dirty="0" smtClean="0"/>
              <a:t>на </a:t>
            </a:r>
            <a:r>
              <a:rPr lang="ru-RU" sz="1800" i="1" dirty="0"/>
              <a:t>первом балу“</a:t>
            </a:r>
            <a:endParaRPr lang="cs-CZ" sz="180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239485"/>
            <a:ext cx="3403570" cy="459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9949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II </a:t>
            </a:r>
            <a:r>
              <a:rPr lang="ru-RU" b="1" dirty="0"/>
              <a:t>том</a:t>
            </a:r>
            <a:br>
              <a:rPr lang="ru-RU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/>
          <a:lstStyle/>
          <a:p>
            <a:r>
              <a:rPr lang="ru-RU" dirty="0"/>
              <a:t>Второй том можно поистине назвать единственным „мирным“ во всем </a:t>
            </a:r>
            <a:r>
              <a:rPr lang="ru-RU" dirty="0" smtClean="0"/>
              <a:t>романе</a:t>
            </a:r>
            <a:endParaRPr lang="cs-CZ" dirty="0" smtClean="0"/>
          </a:p>
          <a:p>
            <a:r>
              <a:rPr lang="ru-RU" dirty="0" smtClean="0"/>
              <a:t>Он </a:t>
            </a:r>
            <a:r>
              <a:rPr lang="ru-RU" dirty="0"/>
              <a:t>отображает жизнь героев между 1806 и 1812 </a:t>
            </a:r>
            <a:r>
              <a:rPr lang="ru-RU" dirty="0" smtClean="0"/>
              <a:t>годами</a:t>
            </a:r>
            <a:endParaRPr lang="cs-CZ" dirty="0" smtClean="0"/>
          </a:p>
          <a:p>
            <a:r>
              <a:rPr lang="ru-RU" dirty="0" smtClean="0"/>
              <a:t>Большая </a:t>
            </a:r>
            <a:r>
              <a:rPr lang="ru-RU" dirty="0"/>
              <a:t>часть его посвящена личным отношениям героев, теме любви и поиска смысла жизни.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438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Центральные персонажи</a:t>
            </a:r>
            <a:br>
              <a:rPr lang="ru-RU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r>
              <a:rPr lang="ru-RU" dirty="0"/>
              <a:t>Графы </a:t>
            </a:r>
            <a:r>
              <a:rPr lang="ru-RU" dirty="0" smtClean="0"/>
              <a:t>Ростовы</a:t>
            </a:r>
            <a:endParaRPr lang="cs-CZ" dirty="0" smtClean="0"/>
          </a:p>
          <a:p>
            <a:r>
              <a:rPr lang="ru-RU" dirty="0"/>
              <a:t>Князья </a:t>
            </a:r>
            <a:r>
              <a:rPr lang="ru-RU" dirty="0" smtClean="0"/>
              <a:t>Болконские</a:t>
            </a:r>
            <a:endParaRPr lang="cs-CZ" dirty="0" smtClean="0"/>
          </a:p>
          <a:p>
            <a:r>
              <a:rPr lang="ru-RU" dirty="0"/>
              <a:t>Князья </a:t>
            </a:r>
            <a:r>
              <a:rPr lang="ru-RU" dirty="0" smtClean="0"/>
              <a:t>Курагины</a:t>
            </a:r>
            <a:endParaRPr lang="cs-CZ" dirty="0" smtClean="0"/>
          </a:p>
          <a:p>
            <a:r>
              <a:rPr lang="ru-RU" dirty="0"/>
              <a:t>Графы </a:t>
            </a:r>
            <a:r>
              <a:rPr lang="ru-RU" dirty="0" smtClean="0"/>
              <a:t>Безуховы</a:t>
            </a:r>
            <a:endParaRPr lang="cs-CZ" dirty="0" smtClean="0"/>
          </a:p>
          <a:p>
            <a:r>
              <a:rPr lang="ru-RU" dirty="0"/>
              <a:t>Князья </a:t>
            </a:r>
            <a:r>
              <a:rPr lang="ru-RU" dirty="0" smtClean="0"/>
              <a:t>Друбецкие</a:t>
            </a:r>
            <a:endParaRPr lang="cs-CZ" dirty="0" smtClean="0"/>
          </a:p>
          <a:p>
            <a:r>
              <a:rPr lang="ru-RU" dirty="0"/>
              <a:t>Княжны </a:t>
            </a:r>
            <a:r>
              <a:rPr lang="ru-RU" dirty="0" smtClean="0"/>
              <a:t>Мамонтовы</a:t>
            </a:r>
            <a:endParaRPr lang="cs-CZ" dirty="0" smtClean="0"/>
          </a:p>
          <a:p>
            <a:r>
              <a:rPr lang="ru-RU" dirty="0" smtClean="0"/>
              <a:t>Карагины</a:t>
            </a:r>
            <a:endParaRPr lang="cs-CZ" dirty="0" smtClean="0"/>
          </a:p>
          <a:p>
            <a:r>
              <a:rPr lang="ru-RU" dirty="0" smtClean="0"/>
              <a:t>Долоховы</a:t>
            </a:r>
            <a:endParaRPr lang="cs-CZ" dirty="0" smtClean="0"/>
          </a:p>
          <a:p>
            <a:r>
              <a:rPr lang="ru-RU" dirty="0" smtClean="0"/>
              <a:t>Императоры</a:t>
            </a:r>
            <a:endParaRPr lang="cs-CZ" dirty="0" smtClean="0"/>
          </a:p>
          <a:p>
            <a:r>
              <a:rPr lang="ru-RU" dirty="0" smtClean="0"/>
              <a:t>Полководцы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507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эпилоги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ru-RU" dirty="0" smtClean="0"/>
              <a:t>В</a:t>
            </a:r>
            <a:r>
              <a:rPr lang="cs-CZ" dirty="0" smtClean="0"/>
              <a:t> </a:t>
            </a:r>
            <a:r>
              <a:rPr lang="ru-RU" dirty="0" smtClean="0"/>
              <a:t>обоих </a:t>
            </a:r>
            <a:r>
              <a:rPr lang="ru-RU" dirty="0"/>
              <a:t>произведениях эпилоги играют огромную роль, завершая сюжетную линию и показывая философскую концепцию </a:t>
            </a:r>
            <a:r>
              <a:rPr lang="ru-RU" dirty="0" smtClean="0"/>
              <a:t>авторов</a:t>
            </a:r>
            <a:endParaRPr lang="cs-CZ" dirty="0" smtClean="0"/>
          </a:p>
          <a:p>
            <a:r>
              <a:rPr lang="ru-RU" dirty="0" smtClean="0"/>
              <a:t>Кроме </a:t>
            </a:r>
            <a:r>
              <a:rPr lang="ru-RU" dirty="0"/>
              <a:t>того, в “Войне и мире” вторая часть эпилога служит доказательством философской концепции Толстого, и ее значение сравнимо со значением основной части романа</a:t>
            </a:r>
            <a:endParaRPr lang="cs-CZ" dirty="0"/>
          </a:p>
          <a:p>
            <a:endParaRPr lang="cs-CZ" dirty="0"/>
          </a:p>
          <a:p>
            <a:r>
              <a:rPr lang="ru-RU" dirty="0" smtClean="0"/>
              <a:t>Интересны </a:t>
            </a:r>
            <a:r>
              <a:rPr lang="ru-RU" dirty="0"/>
              <a:t>также записки Толстого "Несколько слов по поводу книги "Война и мир", где он отвечает своим </a:t>
            </a:r>
            <a:r>
              <a:rPr lang="ru-RU" dirty="0" smtClean="0"/>
              <a:t>критикам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853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www.litra.ru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www.a4format.ru/pdf_files_bio2/4b2d0045.pdf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ru.wikipedia.org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78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919787"/>
          </a:xfrm>
        </p:spPr>
        <p:txBody>
          <a:bodyPr/>
          <a:lstStyle/>
          <a:p>
            <a:r>
              <a:rPr lang="ru-RU" dirty="0" smtClean="0"/>
              <a:t>роман-эпопея, </a:t>
            </a:r>
            <a:r>
              <a:rPr lang="ru-RU" dirty="0"/>
              <a:t>описывающий события войн против Наполеона: 1805 года и Отечественной 1812 </a:t>
            </a:r>
            <a:r>
              <a:rPr lang="ru-RU" dirty="0" smtClean="0"/>
              <a:t>года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ru-RU" i="1" dirty="0" smtClean="0"/>
              <a:t>Битва </a:t>
            </a:r>
            <a:r>
              <a:rPr lang="ru-RU" i="1" dirty="0"/>
              <a:t>под Аустерлицем</a:t>
            </a:r>
            <a:endParaRPr lang="cs-CZ" i="1" dirty="0" smtClean="0"/>
          </a:p>
          <a:p>
            <a:endParaRPr lang="cs-CZ" i="1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708920"/>
            <a:ext cx="4648150" cy="3824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8354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Эпопея</a:t>
            </a:r>
            <a:r>
              <a:rPr lang="cs-CZ" dirty="0" smtClean="0"/>
              <a:t> – </a:t>
            </a:r>
            <a:r>
              <a:rPr lang="ru-RU" dirty="0" smtClean="0"/>
              <a:t>древний</a:t>
            </a:r>
            <a:r>
              <a:rPr lang="cs-CZ" dirty="0" smtClean="0"/>
              <a:t> </a:t>
            </a:r>
            <a:r>
              <a:rPr lang="ru-RU" dirty="0" smtClean="0"/>
              <a:t>жанр,</a:t>
            </a:r>
            <a:r>
              <a:rPr lang="cs-CZ" dirty="0" smtClean="0"/>
              <a:t> </a:t>
            </a:r>
            <a:r>
              <a:rPr lang="ru-RU" dirty="0" smtClean="0"/>
              <a:t>где</a:t>
            </a:r>
            <a:r>
              <a:rPr lang="cs-CZ" dirty="0" smtClean="0"/>
              <a:t> </a:t>
            </a:r>
            <a:r>
              <a:rPr lang="ru-RU" dirty="0" smtClean="0"/>
              <a:t>жизнь</a:t>
            </a:r>
            <a:r>
              <a:rPr lang="cs-CZ" dirty="0" smtClean="0"/>
              <a:t> </a:t>
            </a:r>
            <a:r>
              <a:rPr lang="ru-RU" dirty="0" smtClean="0"/>
              <a:t>изображается</a:t>
            </a:r>
            <a:r>
              <a:rPr lang="cs-CZ" dirty="0" smtClean="0"/>
              <a:t> </a:t>
            </a:r>
            <a:r>
              <a:rPr lang="ru-RU" dirty="0" smtClean="0"/>
              <a:t>в</a:t>
            </a:r>
            <a:r>
              <a:rPr lang="cs-CZ" dirty="0" smtClean="0"/>
              <a:t> </a:t>
            </a:r>
            <a:r>
              <a:rPr lang="ru-RU" dirty="0" smtClean="0"/>
              <a:t>национально</a:t>
            </a:r>
            <a:r>
              <a:rPr lang="cs-CZ" dirty="0" smtClean="0"/>
              <a:t> </a:t>
            </a:r>
            <a:r>
              <a:rPr lang="ru-RU" dirty="0" smtClean="0"/>
              <a:t>–</a:t>
            </a:r>
            <a:r>
              <a:rPr lang="cs-CZ" dirty="0" smtClean="0"/>
              <a:t> </a:t>
            </a:r>
            <a:r>
              <a:rPr lang="ru-RU" dirty="0" smtClean="0"/>
              <a:t>исторических</a:t>
            </a:r>
            <a:r>
              <a:rPr lang="cs-CZ" dirty="0" smtClean="0"/>
              <a:t> </a:t>
            </a:r>
            <a:r>
              <a:rPr lang="ru-RU" dirty="0" smtClean="0"/>
              <a:t>мас-штабах</a:t>
            </a:r>
            <a:endParaRPr lang="cs-CZ" dirty="0" smtClean="0"/>
          </a:p>
          <a:p>
            <a:r>
              <a:rPr lang="ru-RU" dirty="0"/>
              <a:t>Роман- новоевропейский жанр, связанный с интересом к судьбе отдельной личности</a:t>
            </a:r>
          </a:p>
          <a:p>
            <a:r>
              <a:rPr lang="ru-RU" dirty="0"/>
              <a:t>Черты эпопеи в "Войне и мире": в центре - историческая судьба русского народа в Отечественной войне 1812 года, значение его героической роли и изображение "целостного" бытия.</a:t>
            </a:r>
          </a:p>
          <a:p>
            <a:r>
              <a:rPr lang="ru-RU" dirty="0"/>
              <a:t>Черты романа: "Война и мир" повествует о частной жизни людей, показываются конкретные личности в их духовном становлении</a:t>
            </a:r>
          </a:p>
          <a:p>
            <a:r>
              <a:rPr lang="ru-RU" dirty="0" smtClean="0"/>
              <a:t>Требованиям </a:t>
            </a:r>
            <a:r>
              <a:rPr lang="ru-RU" dirty="0"/>
              <a:t>жанра подчинена и композиция "Войны и мира". В основе сюжета лежат исторические события. Во вторую очередь раскрывается значение судеб семей и отдельных людей.</a:t>
            </a:r>
            <a:endParaRPr lang="cs-CZ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1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История написания романа</a:t>
            </a:r>
            <a:br>
              <a:rPr lang="ru-RU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К работе над повестью Толстой возвращался несколько </a:t>
            </a:r>
            <a:r>
              <a:rPr lang="ru-RU" dirty="0" smtClean="0"/>
              <a:t>раз </a:t>
            </a:r>
            <a:endParaRPr lang="cs-CZ" dirty="0" smtClean="0"/>
          </a:p>
          <a:p>
            <a:r>
              <a:rPr lang="ru-RU" dirty="0" smtClean="0"/>
              <a:t>В </a:t>
            </a:r>
            <a:r>
              <a:rPr lang="ru-RU" dirty="0"/>
              <a:t>начале 1861 года он читал главы из романа «Декабристы», написанные в ноябре 1860 — начале 1861 года, Тургеневу и сообщал о работе над романом </a:t>
            </a:r>
            <a:r>
              <a:rPr lang="ru-RU" dirty="0" smtClean="0"/>
              <a:t>Герцену.</a:t>
            </a:r>
            <a:endParaRPr lang="cs-CZ" dirty="0" smtClean="0"/>
          </a:p>
          <a:p>
            <a:r>
              <a:rPr lang="ru-RU" dirty="0" smtClean="0"/>
              <a:t> </a:t>
            </a:r>
            <a:r>
              <a:rPr lang="ru-RU" dirty="0"/>
              <a:t>Однако работа несколько раз откладывалась, пока в 1863—1869 гг. не был написан роман «Война и мир». </a:t>
            </a:r>
            <a:endParaRPr lang="cs-CZ" dirty="0" smtClean="0"/>
          </a:p>
          <a:p>
            <a:r>
              <a:rPr lang="ru-RU" dirty="0" smtClean="0"/>
              <a:t>Некоторое </a:t>
            </a:r>
            <a:r>
              <a:rPr lang="ru-RU" dirty="0"/>
              <a:t>время роман-эпопея воспринимался Толстым как часть повествования, которое должно было закончиться возвращением Пьера и Наташи из сибирской ссылки в 1856 году </a:t>
            </a:r>
            <a:endParaRPr lang="cs-CZ" dirty="0" smtClean="0"/>
          </a:p>
          <a:p>
            <a:r>
              <a:rPr lang="ru-RU" dirty="0" smtClean="0"/>
              <a:t>Попытки </a:t>
            </a:r>
            <a:r>
              <a:rPr lang="ru-RU" dirty="0"/>
              <a:t>работы над этим замыслом предпринимались Толстым последний раз в конце 1870-х годов, после окончания «Анны Карениной».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908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Роман «Война и мир» имел большой успех. Отрывок из романа под названием «1805 год» появился в «Русском вестнике» в 1865 </a:t>
            </a:r>
            <a:r>
              <a:rPr lang="ru-RU" dirty="0" smtClean="0"/>
              <a:t>году</a:t>
            </a:r>
            <a:endParaRPr lang="cs-CZ" dirty="0" smtClean="0"/>
          </a:p>
          <a:p>
            <a:r>
              <a:rPr lang="ru-RU" dirty="0" smtClean="0"/>
              <a:t>В </a:t>
            </a:r>
            <a:r>
              <a:rPr lang="ru-RU" dirty="0"/>
              <a:t>1868 году вышли три его части, за которыми вскоре последовали остальные две (всего четыре тома</a:t>
            </a:r>
            <a:r>
              <a:rPr lang="ru-RU" dirty="0" smtClean="0"/>
              <a:t>).</a:t>
            </a:r>
            <a:endParaRPr lang="cs-CZ" dirty="0" smtClean="0"/>
          </a:p>
          <a:p>
            <a:r>
              <a:rPr lang="ru-RU" dirty="0"/>
              <a:t>6 декабря 1908 года Толстой записал в дневнике: «Люди любят меня за те пустяки — „Война и мир“ и т. п., которые им кажутся очень важными</a:t>
            </a:r>
            <a:r>
              <a:rPr lang="ru-RU" dirty="0" smtClean="0"/>
              <a:t>»</a:t>
            </a:r>
            <a:endParaRPr lang="cs-CZ" dirty="0" smtClean="0"/>
          </a:p>
          <a:p>
            <a:r>
              <a:rPr lang="ru-RU" dirty="0" smtClean="0"/>
              <a:t> Летом </a:t>
            </a:r>
            <a:r>
              <a:rPr lang="ru-RU" dirty="0"/>
              <a:t>1909 года один из посетителей Ясной Поляны выражал свой восторг и благодарность за создание «Войны и мира» и «Анны Карениной». Толстой ответил: «Это всё равно, что к Эдисону кто-нибудь пришёл и сказал бы: „Я очень уважаю вас за то, что вы хорошо танцуете мазурку“. Я приписываю значение совсем другим своим книгам».</a:t>
            </a:r>
          </a:p>
          <a:p>
            <a:r>
              <a:rPr lang="ru-RU" dirty="0" smtClean="0"/>
              <a:t>Существовали </a:t>
            </a:r>
            <a:r>
              <a:rPr lang="ru-RU" dirty="0"/>
              <a:t>и разные варианты названия романа: «1805 год» (под этим названием публиковался отрывок из романа), «Всё хорошо, что хорошо кончается» и «Три поры»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28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Источники Толстого</a:t>
            </a:r>
            <a:br>
              <a:rPr lang="ru-RU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Лев Толстой при написании использовал следующие научные </a:t>
            </a:r>
            <a:r>
              <a:rPr lang="ru-RU" dirty="0" smtClean="0"/>
              <a:t>труды: </a:t>
            </a:r>
            <a:r>
              <a:rPr lang="ru-RU" dirty="0"/>
              <a:t>академическая история войны академика А. И. Михайловского-Данилевского, история М. И. Богдановича, «Жизнь графа Сперанского» М. Корфа, «Биография Михаила Семёновича Воронцова» и т. </a:t>
            </a:r>
            <a:endParaRPr lang="cs-CZ" dirty="0" smtClean="0"/>
          </a:p>
          <a:p>
            <a:r>
              <a:rPr lang="ru-RU" dirty="0" smtClean="0"/>
              <a:t>из </a:t>
            </a:r>
            <a:r>
              <a:rPr lang="ru-RU" dirty="0"/>
              <a:t>французских историков — Тьер, А. Дюма-ст., Жорж Шамбре, Максимельен Фуа, Пьер </a:t>
            </a:r>
            <a:r>
              <a:rPr lang="ru-RU" dirty="0" smtClean="0"/>
              <a:t>Ланфре</a:t>
            </a:r>
            <a:endParaRPr lang="cs-CZ" dirty="0" smtClean="0"/>
          </a:p>
          <a:p>
            <a:r>
              <a:rPr lang="ru-RU" dirty="0" smtClean="0"/>
              <a:t>А </a:t>
            </a:r>
            <a:r>
              <a:rPr lang="ru-RU" dirty="0"/>
              <a:t>также ряд свидетельств современников Отечественной войны: Алексей Бестужев-Рюмин, Наполеон Бонапарт, Сергей Глинка, Федор Глинка, Денис Давыдов, Степан Жихарев, </a:t>
            </a:r>
            <a:r>
              <a:rPr lang="ru-RU" dirty="0" smtClean="0"/>
              <a:t>Александр Шишков</a:t>
            </a:r>
            <a:r>
              <a:rPr lang="cs-CZ" dirty="0" smtClean="0"/>
              <a:t> </a:t>
            </a:r>
            <a:r>
              <a:rPr lang="ru-RU" dirty="0"/>
              <a:t>и т. д</a:t>
            </a:r>
            <a:r>
              <a:rPr lang="ru-RU" dirty="0" smtClean="0"/>
              <a:t>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71823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559425"/>
          </a:xfrm>
        </p:spPr>
        <p:txBody>
          <a:bodyPr>
            <a:normAutofit/>
          </a:bodyPr>
          <a:lstStyle/>
          <a:p>
            <a:r>
              <a:rPr lang="ru-RU" dirty="0"/>
              <a:t>письма А. Волковой к Ланской</a:t>
            </a:r>
            <a:endParaRPr lang="cs-CZ" dirty="0"/>
          </a:p>
          <a:p>
            <a:r>
              <a:rPr lang="ru-RU" dirty="0"/>
              <a:t>Из французских мемуаристов — Боссе, Жан Рапп, Филипп де Сегюр</a:t>
            </a:r>
            <a:endParaRPr lang="cs-CZ" dirty="0"/>
          </a:p>
          <a:p>
            <a:r>
              <a:rPr lang="ru-RU" dirty="0" smtClean="0"/>
              <a:t>Из </a:t>
            </a:r>
            <a:r>
              <a:rPr lang="ru-RU" dirty="0"/>
              <a:t>беллетристики на Толстого касательно повлияли русские романы Р. Зотова «Леонид или черты из жизни Наполеона I», </a:t>
            </a:r>
            <a:endParaRPr lang="cs-CZ" dirty="0" smtClean="0"/>
          </a:p>
          <a:p>
            <a:r>
              <a:rPr lang="ru-RU" dirty="0" smtClean="0"/>
              <a:t>Также </a:t>
            </a:r>
            <a:r>
              <a:rPr lang="ru-RU" dirty="0"/>
              <a:t>британские романы — Уильяма Теккерея «Ярмарка тщеславия» и Мэри Элизабет Брэддон «Аврора Флойд» — по воспоминаниям Т. А. Кузьминской писатель прямо указывал, что характер главной героини последнего напоминает </a:t>
            </a:r>
            <a:r>
              <a:rPr lang="ru-RU" dirty="0" smtClean="0"/>
              <a:t>Наташу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797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Числа</a:t>
            </a:r>
            <a:br>
              <a:rPr lang="ru-RU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r>
              <a:rPr lang="ru-RU" dirty="0"/>
              <a:t>Толстой писал роман на протяжении 6 лет, с 1863 по 1869 </a:t>
            </a:r>
            <a:r>
              <a:rPr lang="ru-RU" dirty="0" smtClean="0"/>
              <a:t>годы</a:t>
            </a:r>
            <a:endParaRPr lang="cs-CZ" dirty="0" smtClean="0"/>
          </a:p>
          <a:p>
            <a:r>
              <a:rPr lang="ru-RU" dirty="0" smtClean="0"/>
              <a:t>По </a:t>
            </a:r>
            <a:r>
              <a:rPr lang="ru-RU" dirty="0"/>
              <a:t>историческим сведениям он вручную переписал его примерно 7 раз, а отдельные эпизоды писатель переписывал более 26 </a:t>
            </a:r>
            <a:r>
              <a:rPr lang="ru-RU" dirty="0" smtClean="0"/>
              <a:t>раз</a:t>
            </a:r>
            <a:endParaRPr lang="ru-RU" dirty="0"/>
          </a:p>
          <a:p>
            <a:r>
              <a:rPr lang="ru-RU" dirty="0" smtClean="0"/>
              <a:t>В </a:t>
            </a:r>
            <a:r>
              <a:rPr lang="ru-RU" dirty="0"/>
              <a:t>романе насчитывают более 550 героев. Около 200 из них — исторические лица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853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Сюжет</a:t>
            </a:r>
            <a:br>
              <a:rPr lang="ru-RU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романе обилие глав и частей, большинство из которых имеют сюжетную законченность. </a:t>
            </a:r>
            <a:endParaRPr lang="cs-CZ" dirty="0" smtClean="0"/>
          </a:p>
          <a:p>
            <a:r>
              <a:rPr lang="ru-RU" dirty="0" smtClean="0"/>
              <a:t>Короткие </a:t>
            </a:r>
            <a:r>
              <a:rPr lang="ru-RU" dirty="0"/>
              <a:t>главы и множе­ство частей позволяют Толстому перемещать повествование во времени и пространстве и благодаря этому уместить в одном романе сотни эпизодов.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496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326</TotalTime>
  <Words>822</Words>
  <Application>Microsoft Office PowerPoint</Application>
  <PresentationFormat>Předvádění na obrazovce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 Война и мир Лев Никола́евич Толсто́й</vt:lpstr>
      <vt:lpstr>Prezentace aplikace PowerPoint</vt:lpstr>
      <vt:lpstr>Prezentace aplikace PowerPoint</vt:lpstr>
      <vt:lpstr>История написания романа </vt:lpstr>
      <vt:lpstr>Prezentace aplikace PowerPoint</vt:lpstr>
      <vt:lpstr>Источники Толстого </vt:lpstr>
      <vt:lpstr>Prezentace aplikace PowerPoint</vt:lpstr>
      <vt:lpstr>Числа </vt:lpstr>
      <vt:lpstr>Сюжет </vt:lpstr>
      <vt:lpstr>I Том </vt:lpstr>
      <vt:lpstr>II том </vt:lpstr>
      <vt:lpstr>Центральные персонажи </vt:lpstr>
      <vt:lpstr>эпилоги</vt:lpstr>
      <vt:lpstr>источник: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silvie</dc:creator>
  <cp:lastModifiedBy>Malenova</cp:lastModifiedBy>
  <cp:revision>20</cp:revision>
  <dcterms:created xsi:type="dcterms:W3CDTF">2013-03-02T16:21:16Z</dcterms:created>
  <dcterms:modified xsi:type="dcterms:W3CDTF">2013-05-02T14:19:59Z</dcterms:modified>
</cp:coreProperties>
</file>