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104" y="-7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3280" y="294480"/>
            <a:ext cx="9067680" cy="1273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/>
              <a:t>Klepněte pro úpravu formátu titulního textu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9067680" cy="4986360"/>
          </a:xfrm>
          <a:prstGeom prst="rect">
            <a:avLst/>
          </a:prstGeom>
        </p:spPr>
        <p:txBody>
          <a:bodyPr lIns="0" tIns="20160" rIns="0" bIns="0"/>
          <a:lstStyle/>
          <a:p>
            <a:pPr>
              <a:buFont typeface="Times New Roman"/>
              <a:buChar char="•"/>
            </a:pPr>
            <a:r>
              <a:rPr lang="cs-CZ"/>
              <a:t>Klepněte pro úpravu formátu textu osnovy</a:t>
            </a:r>
            <a:endParaRPr/>
          </a:p>
          <a:p>
            <a:pPr lvl="1">
              <a:buFont typeface="Times New Roman"/>
              <a:buChar char="–"/>
            </a:pPr>
            <a:r>
              <a:rPr lang="cs-CZ"/>
              <a:t>Druhá úroveň</a:t>
            </a:r>
            <a:endParaRPr/>
          </a:p>
          <a:p>
            <a:pPr lvl="2">
              <a:buFont typeface="Times New Roman"/>
              <a:buChar char="•"/>
            </a:pPr>
            <a:r>
              <a:rPr lang="cs-CZ"/>
              <a:t>Třetí úroveň</a:t>
            </a:r>
            <a:endParaRPr/>
          </a:p>
          <a:p>
            <a:pPr lvl="3">
              <a:buFont typeface="Times New Roman"/>
              <a:buChar char="–"/>
            </a:pPr>
            <a:r>
              <a:rPr lang="cs-CZ"/>
              <a:t>Čtvrtá úroveň osnovy</a:t>
            </a:r>
            <a:endParaRPr/>
          </a:p>
          <a:p>
            <a:pPr lvl="4">
              <a:buFont typeface="Times New Roman"/>
              <a:buChar char="»"/>
            </a:pPr>
            <a:r>
              <a:rPr lang="cs-CZ"/>
              <a:t>Pátá úroveň osnovy</a:t>
            </a:r>
            <a:endParaRPr/>
          </a:p>
          <a:p>
            <a:pPr lvl="5">
              <a:buFont typeface="Times New Roman"/>
              <a:buChar char="»"/>
            </a:pPr>
            <a:r>
              <a:rPr lang="cs-CZ"/>
              <a:t>Šestá úroveň</a:t>
            </a:r>
            <a:endParaRPr/>
          </a:p>
          <a:p>
            <a:pPr lvl="6">
              <a:buFont typeface="Times New Roman"/>
              <a:buChar char="»"/>
            </a:pPr>
            <a:r>
              <a:rPr lang="cs-CZ"/>
              <a:t>Sedmá úroveň</a:t>
            </a:r>
            <a:endParaRPr/>
          </a:p>
          <a:p>
            <a:pPr lvl="7">
              <a:buFont typeface="Times New Roman"/>
              <a:buChar char="»"/>
            </a:pPr>
            <a:r>
              <a:rPr lang="cs-CZ"/>
              <a:t>Osmá úroveň textu</a:t>
            </a:r>
            <a:endParaRPr/>
          </a:p>
          <a:p>
            <a:pPr lvl="8">
              <a:buFont typeface="Times New Roman"/>
              <a:buChar char="»"/>
            </a:pPr>
            <a:r>
              <a:rPr lang="cs-CZ"/>
              <a:t>Devátá úroveň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2920" y="6886440"/>
            <a:ext cx="2344680" cy="5180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Font typeface="Times New Roman"/>
              <a:buChar char="•"/>
            </a:pPr>
            <a:r>
              <a:rPr lang="en-US"/>
              <a:t>&lt;datum/čas&gt;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8080" y="6886440"/>
            <a:ext cx="3192480" cy="5180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Font typeface="Times New Roman"/>
              <a:buChar char="•"/>
            </a:pPr>
            <a:r>
              <a:rPr lang="en-US"/>
              <a:t>&lt;zápatí&gt;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720" y="6886440"/>
            <a:ext cx="2345040" cy="5180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Font typeface="Times New Roman"/>
              <a:buChar char="•"/>
            </a:pPr>
            <a:fld id="{A131B1C1-71C1-4171-91F1-313161C1E1C1}" type="slidenum">
              <a:rPr lang="en-US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Shape 1"/>
          <p:cNvSpPr txBox="1"/>
          <p:nvPr/>
        </p:nvSpPr>
        <p:spPr>
          <a:xfrm>
            <a:off x="469440" y="318960"/>
            <a:ext cx="9069480" cy="1842120"/>
          </a:xfrm>
          <a:prstGeom prst="rect">
            <a:avLst/>
          </a:prstGeom>
        </p:spPr>
        <p:txBody>
          <a:bodyPr lIns="0" tIns="27720" rIns="0" bIns="0" anchor="ctr"/>
          <a:lstStyle/>
          <a:p>
            <a:pPr algn="ctr">
              <a:buFont typeface="Times New Roman"/>
              <a:buChar char="•"/>
            </a:pPr>
            <a:r>
              <a:rPr lang="en-US" sz="4800" smtClean="0">
                <a:solidFill>
                  <a:srgbClr val="FFFF00"/>
                </a:solidFill>
              </a:rPr>
              <a:t>Обломов</a:t>
            </a:r>
            <a:r>
              <a:rPr lang="en-US" sz="3200" dirty="0">
                <a:solidFill>
                  <a:srgbClr val="FFFF00"/>
                </a:solidFill>
              </a:rPr>
              <a:t>
</a:t>
            </a:r>
            <a:r>
              <a:rPr lang="en-US" sz="3200" dirty="0" err="1">
                <a:solidFill>
                  <a:srgbClr val="FFFF00"/>
                </a:solidFill>
              </a:rPr>
              <a:t>Иван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Александрович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Гончаров</a:t>
            </a:r>
            <a:endParaRPr dirty="0">
              <a:solidFill>
                <a:srgbClr val="FFFF00"/>
              </a:solidFill>
            </a:endParaRPr>
          </a:p>
        </p:txBody>
      </p:sp>
      <p:pic>
        <p:nvPicPr>
          <p:cNvPr id="6" name="Obrázek 5"/>
          <p:cNvPicPr/>
          <p:nvPr/>
        </p:nvPicPr>
        <p:blipFill>
          <a:blip r:embed="rId3"/>
          <a:stretch>
            <a:fillRect/>
          </a:stretch>
        </p:blipFill>
        <p:spPr>
          <a:xfrm>
            <a:off x="5400720" y="2340000"/>
            <a:ext cx="4147920" cy="4416480"/>
          </a:xfrm>
          <a:prstGeom prst="rect">
            <a:avLst/>
          </a:prstGeom>
        </p:spPr>
      </p:pic>
      <p:sp>
        <p:nvSpPr>
          <p:cNvPr id="7" name="TextShape 2"/>
          <p:cNvSpPr txBox="1"/>
          <p:nvPr/>
        </p:nvSpPr>
        <p:spPr>
          <a:xfrm>
            <a:off x="503280" y="1768320"/>
            <a:ext cx="4425840" cy="4988160"/>
          </a:xfrm>
          <a:prstGeom prst="rect">
            <a:avLst/>
          </a:prstGeom>
        </p:spPr>
        <p:txBody>
          <a:bodyPr lIns="0" tIns="20160" rIns="0" bIns="0"/>
          <a:lstStyle/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dirty="0"/>
          </a:p>
          <a:p>
            <a:pPr>
              <a:buFont typeface="Times New Roman"/>
              <a:buChar char="•"/>
            </a:pPr>
            <a:r>
              <a:rPr lang="cs-CZ" sz="2400" dirty="0"/>
              <a:t>Tereza </a:t>
            </a:r>
            <a:r>
              <a:rPr lang="cs-CZ" sz="2400" dirty="0" err="1"/>
              <a:t>Mráková</a:t>
            </a:r>
            <a:endParaRPr sz="2400" dirty="0"/>
          </a:p>
          <a:p>
            <a:pPr>
              <a:buFont typeface="Times New Roman"/>
              <a:buChar char="•"/>
            </a:pPr>
            <a:r>
              <a:rPr lang="cs-CZ" sz="2400" dirty="0"/>
              <a:t>392233</a:t>
            </a:r>
            <a:endParaRPr sz="2400" dirty="0"/>
          </a:p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Shape 1"/>
          <p:cNvSpPr txBox="1"/>
          <p:nvPr/>
        </p:nvSpPr>
        <p:spPr>
          <a:xfrm>
            <a:off x="502920" y="294840"/>
            <a:ext cx="9069480" cy="1273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buFont typeface="Times New Roman"/>
              <a:buChar char="•"/>
            </a:pPr>
            <a:r>
              <a:rPr lang="cs-CZ" sz="4000" dirty="0" err="1">
                <a:solidFill>
                  <a:srgbClr val="FFFF00"/>
                </a:solidFill>
              </a:rPr>
              <a:t>Цитат</a:t>
            </a:r>
            <a:r>
              <a:rPr lang="cs-CZ" sz="4000" dirty="0">
                <a:solidFill>
                  <a:srgbClr val="FFFF00"/>
                </a:solidFill>
              </a:rPr>
              <a:t> 2.</a:t>
            </a:r>
            <a:endParaRPr sz="4000" dirty="0">
              <a:solidFill>
                <a:srgbClr val="FFFF00"/>
              </a:solidFill>
            </a:endParaRPr>
          </a:p>
        </p:txBody>
      </p:sp>
      <p:sp>
        <p:nvSpPr>
          <p:cNvPr id="26" name="TextShape 2"/>
          <p:cNvSpPr txBox="1"/>
          <p:nvPr/>
        </p:nvSpPr>
        <p:spPr>
          <a:xfrm>
            <a:off x="502920" y="1768320"/>
            <a:ext cx="9069480" cy="4988160"/>
          </a:xfrm>
          <a:prstGeom prst="rect">
            <a:avLst/>
          </a:prstGeom>
        </p:spPr>
        <p:txBody>
          <a:bodyPr lIns="0" tIns="20160" rIns="0" bIns="0"/>
          <a:lstStyle/>
          <a:p>
            <a:pPr>
              <a:buFont typeface="Times New Roman"/>
              <a:buChar char="•"/>
            </a:pP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smtClean="0">
                <a:solidFill>
                  <a:srgbClr val="FFC000"/>
                </a:solidFill>
              </a:rPr>
              <a:t>А </a:t>
            </a:r>
            <a:r>
              <a:rPr lang="cs-CZ" sz="2400" dirty="0" err="1">
                <a:solidFill>
                  <a:srgbClr val="FFC000"/>
                </a:solidFill>
              </a:rPr>
              <a:t>что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это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за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Илья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Ильич</a:t>
            </a:r>
            <a:r>
              <a:rPr lang="cs-CZ" sz="2400" dirty="0">
                <a:solidFill>
                  <a:srgbClr val="FFC000"/>
                </a:solidFill>
              </a:rPr>
              <a:t>, </a:t>
            </a:r>
            <a:r>
              <a:rPr lang="cs-CZ" sz="2400" dirty="0" err="1">
                <a:solidFill>
                  <a:srgbClr val="FFC000"/>
                </a:solidFill>
              </a:rPr>
              <a:t>которого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он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поминал</a:t>
            </a:r>
            <a:r>
              <a:rPr lang="cs-CZ" sz="2400" dirty="0">
                <a:solidFill>
                  <a:srgbClr val="FFC000"/>
                </a:solidFill>
              </a:rPr>
              <a:t>? - </a:t>
            </a:r>
            <a:r>
              <a:rPr lang="cs-CZ" sz="2400" dirty="0" err="1">
                <a:solidFill>
                  <a:srgbClr val="FFC000"/>
                </a:solidFill>
              </a:rPr>
              <a:t>спросил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литератор</a:t>
            </a:r>
            <a:r>
              <a:rPr lang="cs-CZ" sz="2400" dirty="0">
                <a:solidFill>
                  <a:srgbClr val="FFC000"/>
                </a:solidFill>
              </a:rPr>
              <a:t>.</a:t>
            </a:r>
            <a:endParaRPr sz="24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</a:rPr>
              <a:t>Обломов</a:t>
            </a:r>
            <a:r>
              <a:rPr lang="cs-CZ" sz="2400" dirty="0">
                <a:solidFill>
                  <a:srgbClr val="FFC000"/>
                </a:solidFill>
              </a:rPr>
              <a:t>: я </a:t>
            </a:r>
            <a:r>
              <a:rPr lang="cs-CZ" sz="2400" dirty="0" err="1">
                <a:solidFill>
                  <a:srgbClr val="FFC000"/>
                </a:solidFill>
              </a:rPr>
              <a:t>тебе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много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раз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про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него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говорил</a:t>
            </a:r>
            <a:r>
              <a:rPr lang="cs-CZ" sz="2400" dirty="0">
                <a:solidFill>
                  <a:srgbClr val="FFC000"/>
                </a:solidFill>
              </a:rPr>
              <a:t>.</a:t>
            </a:r>
            <a:endParaRPr sz="24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</a:rPr>
              <a:t>Да</a:t>
            </a:r>
            <a:r>
              <a:rPr lang="cs-CZ" sz="2400" dirty="0">
                <a:solidFill>
                  <a:srgbClr val="FFC000"/>
                </a:solidFill>
              </a:rPr>
              <a:t>, </a:t>
            </a:r>
            <a:r>
              <a:rPr lang="cs-CZ" sz="2400" dirty="0" err="1">
                <a:solidFill>
                  <a:srgbClr val="FFC000"/>
                </a:solidFill>
              </a:rPr>
              <a:t>помню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имя</a:t>
            </a:r>
            <a:r>
              <a:rPr lang="cs-CZ" sz="2400" dirty="0">
                <a:solidFill>
                  <a:srgbClr val="FFC000"/>
                </a:solidFill>
              </a:rPr>
              <a:t>: </a:t>
            </a:r>
            <a:r>
              <a:rPr lang="cs-CZ" sz="2400" dirty="0" err="1">
                <a:solidFill>
                  <a:srgbClr val="FFC000"/>
                </a:solidFill>
              </a:rPr>
              <a:t>это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твой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товарищ</a:t>
            </a:r>
            <a:r>
              <a:rPr lang="cs-CZ" sz="2400" dirty="0">
                <a:solidFill>
                  <a:srgbClr val="FFC000"/>
                </a:solidFill>
              </a:rPr>
              <a:t> и </a:t>
            </a:r>
            <a:r>
              <a:rPr lang="cs-CZ" sz="2400" dirty="0" err="1">
                <a:solidFill>
                  <a:srgbClr val="FFC000"/>
                </a:solidFill>
              </a:rPr>
              <a:t>друг</a:t>
            </a:r>
            <a:r>
              <a:rPr lang="cs-CZ" sz="2400" dirty="0">
                <a:solidFill>
                  <a:srgbClr val="FFC000"/>
                </a:solidFill>
              </a:rPr>
              <a:t>. </a:t>
            </a:r>
            <a:r>
              <a:rPr lang="cs-CZ" sz="2400" dirty="0" err="1">
                <a:solidFill>
                  <a:srgbClr val="FFC000"/>
                </a:solidFill>
              </a:rPr>
              <a:t>Что</a:t>
            </a:r>
            <a:r>
              <a:rPr lang="cs-CZ" sz="2400" dirty="0">
                <a:solidFill>
                  <a:srgbClr val="FFC000"/>
                </a:solidFill>
              </a:rPr>
              <a:t> с </a:t>
            </a:r>
            <a:r>
              <a:rPr lang="cs-CZ" sz="2400" dirty="0" err="1">
                <a:solidFill>
                  <a:srgbClr val="FFC000"/>
                </a:solidFill>
              </a:rPr>
              <a:t>ним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сталось</a:t>
            </a:r>
            <a:r>
              <a:rPr lang="cs-CZ" sz="2400" dirty="0">
                <a:solidFill>
                  <a:srgbClr val="FFC000"/>
                </a:solidFill>
              </a:rPr>
              <a:t>?</a:t>
            </a:r>
            <a:endParaRPr sz="24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</a:rPr>
              <a:t>Погиб</a:t>
            </a:r>
            <a:r>
              <a:rPr lang="cs-CZ" sz="2400" dirty="0">
                <a:solidFill>
                  <a:srgbClr val="FFC000"/>
                </a:solidFill>
              </a:rPr>
              <a:t>, </a:t>
            </a:r>
            <a:r>
              <a:rPr lang="cs-CZ" sz="2400" dirty="0" err="1">
                <a:solidFill>
                  <a:srgbClr val="FFC000"/>
                </a:solidFill>
              </a:rPr>
              <a:t>пропал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ни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за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</a:rPr>
              <a:t>что</a:t>
            </a:r>
            <a:r>
              <a:rPr lang="cs-CZ" sz="2400" dirty="0" smtClean="0">
                <a:solidFill>
                  <a:srgbClr val="FFC000"/>
                </a:solidFill>
              </a:rPr>
              <a:t>.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</a:rPr>
              <a:t>Штольц</a:t>
            </a:r>
            <a:r>
              <a:rPr lang="cs-CZ" sz="2400" dirty="0" smtClean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вздохнул</a:t>
            </a:r>
            <a:r>
              <a:rPr lang="cs-CZ" sz="2400" dirty="0">
                <a:solidFill>
                  <a:srgbClr val="FFC000"/>
                </a:solidFill>
              </a:rPr>
              <a:t> и </a:t>
            </a:r>
            <a:r>
              <a:rPr lang="cs-CZ" sz="2400" dirty="0" err="1">
                <a:solidFill>
                  <a:srgbClr val="FFC000"/>
                </a:solidFill>
              </a:rPr>
              <a:t>задумался</a:t>
            </a:r>
            <a:r>
              <a:rPr lang="cs-CZ" sz="2400" dirty="0">
                <a:solidFill>
                  <a:srgbClr val="FFC000"/>
                </a:solidFill>
              </a:rPr>
              <a:t>.</a:t>
            </a:r>
            <a:endParaRPr sz="24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smtClean="0">
                <a:solidFill>
                  <a:srgbClr val="FFC000"/>
                </a:solidFill>
              </a:rPr>
              <a:t>А </a:t>
            </a:r>
            <a:r>
              <a:rPr lang="cs-CZ" sz="2400" dirty="0" err="1">
                <a:solidFill>
                  <a:srgbClr val="FFC000"/>
                </a:solidFill>
              </a:rPr>
              <a:t>был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не</a:t>
            </a:r>
            <a:r>
              <a:rPr lang="cs-CZ" sz="2400" dirty="0">
                <a:solidFill>
                  <a:srgbClr val="FFC000"/>
                </a:solidFill>
              </a:rPr>
              <a:t>  </a:t>
            </a:r>
            <a:r>
              <a:rPr lang="cs-CZ" sz="2400" dirty="0" err="1">
                <a:solidFill>
                  <a:srgbClr val="FFC000"/>
                </a:solidFill>
              </a:rPr>
              <a:t>глупее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других</a:t>
            </a:r>
            <a:r>
              <a:rPr lang="cs-CZ" sz="2400" dirty="0">
                <a:solidFill>
                  <a:srgbClr val="FFC000"/>
                </a:solidFill>
              </a:rPr>
              <a:t>, </a:t>
            </a:r>
            <a:r>
              <a:rPr lang="cs-CZ" sz="2400" dirty="0" err="1">
                <a:solidFill>
                  <a:srgbClr val="FFC000"/>
                </a:solidFill>
              </a:rPr>
              <a:t>душа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чиста</a:t>
            </a:r>
            <a:r>
              <a:rPr lang="cs-CZ" sz="2400" dirty="0">
                <a:solidFill>
                  <a:srgbClr val="FFC000"/>
                </a:solidFill>
              </a:rPr>
              <a:t> и </a:t>
            </a:r>
            <a:r>
              <a:rPr lang="cs-CZ" sz="2400" dirty="0" err="1">
                <a:solidFill>
                  <a:srgbClr val="FFC000"/>
                </a:solidFill>
              </a:rPr>
              <a:t>ясна</a:t>
            </a:r>
            <a:r>
              <a:rPr lang="cs-CZ" sz="2400" dirty="0">
                <a:solidFill>
                  <a:srgbClr val="FFC000"/>
                </a:solidFill>
              </a:rPr>
              <a:t>, </a:t>
            </a:r>
            <a:r>
              <a:rPr lang="cs-CZ" sz="2400" dirty="0" err="1">
                <a:solidFill>
                  <a:srgbClr val="FFC000"/>
                </a:solidFill>
              </a:rPr>
              <a:t>как</a:t>
            </a:r>
            <a:r>
              <a:rPr lang="cs-CZ" sz="2400" dirty="0">
                <a:solidFill>
                  <a:srgbClr val="FFC000"/>
                </a:solidFill>
              </a:rPr>
              <a:t>  </a:t>
            </a:r>
            <a:r>
              <a:rPr lang="cs-CZ" sz="2400" dirty="0" err="1">
                <a:solidFill>
                  <a:srgbClr val="FFC000"/>
                </a:solidFill>
              </a:rPr>
              <a:t>стекло</a:t>
            </a:r>
            <a:r>
              <a:rPr lang="cs-CZ" sz="2400" dirty="0">
                <a:solidFill>
                  <a:srgbClr val="FFC000"/>
                </a:solidFill>
              </a:rPr>
              <a:t>; </a:t>
            </a:r>
            <a:r>
              <a:rPr lang="cs-CZ" sz="2400" dirty="0" err="1">
                <a:solidFill>
                  <a:srgbClr val="FFC000"/>
                </a:solidFill>
              </a:rPr>
              <a:t>благороден</a:t>
            </a:r>
            <a:r>
              <a:rPr lang="cs-CZ" sz="2400" dirty="0">
                <a:solidFill>
                  <a:srgbClr val="FFC000"/>
                </a:solidFill>
              </a:rPr>
              <a:t>, </a:t>
            </a:r>
            <a:r>
              <a:rPr lang="cs-CZ" sz="2400" dirty="0" err="1">
                <a:solidFill>
                  <a:srgbClr val="FFC000"/>
                </a:solidFill>
              </a:rPr>
              <a:t>нежен</a:t>
            </a:r>
            <a:r>
              <a:rPr lang="cs-CZ" sz="2400" dirty="0">
                <a:solidFill>
                  <a:srgbClr val="FFC000"/>
                </a:solidFill>
              </a:rPr>
              <a:t>, и – </a:t>
            </a:r>
            <a:r>
              <a:rPr lang="cs-CZ" sz="2400" dirty="0" err="1">
                <a:solidFill>
                  <a:srgbClr val="FFC000"/>
                </a:solidFill>
              </a:rPr>
              <a:t>пропал</a:t>
            </a:r>
            <a:r>
              <a:rPr lang="cs-CZ" sz="2400" dirty="0">
                <a:solidFill>
                  <a:srgbClr val="FFC000"/>
                </a:solidFill>
              </a:rPr>
              <a:t>!</a:t>
            </a:r>
            <a:endParaRPr sz="24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</a:rPr>
              <a:t>Отчего</a:t>
            </a:r>
            <a:r>
              <a:rPr lang="cs-CZ" sz="2400" dirty="0" smtClean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же</a:t>
            </a:r>
            <a:r>
              <a:rPr lang="cs-CZ" sz="2400" dirty="0">
                <a:solidFill>
                  <a:srgbClr val="FFC000"/>
                </a:solidFill>
              </a:rPr>
              <a:t>? </a:t>
            </a:r>
            <a:r>
              <a:rPr lang="cs-CZ" sz="2400" dirty="0" err="1">
                <a:solidFill>
                  <a:srgbClr val="FFC000"/>
                </a:solidFill>
              </a:rPr>
              <a:t>Какая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причина</a:t>
            </a:r>
            <a:r>
              <a:rPr lang="cs-CZ" sz="2400" dirty="0">
                <a:solidFill>
                  <a:srgbClr val="FFC000"/>
                </a:solidFill>
              </a:rPr>
              <a:t>?</a:t>
            </a:r>
            <a:endParaRPr sz="24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</a:rPr>
              <a:t>Причина</a:t>
            </a:r>
            <a:r>
              <a:rPr lang="cs-CZ" sz="2400" dirty="0">
                <a:solidFill>
                  <a:srgbClr val="FFC000"/>
                </a:solidFill>
              </a:rPr>
              <a:t>... </a:t>
            </a:r>
            <a:r>
              <a:rPr lang="cs-CZ" sz="2400" dirty="0" err="1">
                <a:solidFill>
                  <a:srgbClr val="FFC000"/>
                </a:solidFill>
              </a:rPr>
              <a:t>какая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причина</a:t>
            </a:r>
            <a:r>
              <a:rPr lang="cs-CZ" sz="2400" dirty="0">
                <a:solidFill>
                  <a:srgbClr val="FFC000"/>
                </a:solidFill>
              </a:rPr>
              <a:t>! </a:t>
            </a:r>
            <a:r>
              <a:rPr lang="cs-CZ" sz="2400" dirty="0" err="1">
                <a:solidFill>
                  <a:srgbClr val="FFC000"/>
                </a:solidFill>
              </a:rPr>
              <a:t>Обломовщина</a:t>
            </a:r>
            <a:r>
              <a:rPr lang="cs-CZ" sz="2400" dirty="0">
                <a:solidFill>
                  <a:srgbClr val="FFC000"/>
                </a:solidFill>
              </a:rPr>
              <a:t>! - </a:t>
            </a:r>
            <a:r>
              <a:rPr lang="cs-CZ" sz="2400" dirty="0" err="1">
                <a:solidFill>
                  <a:srgbClr val="FFC000"/>
                </a:solidFill>
              </a:rPr>
              <a:t>сказал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Штольц</a:t>
            </a:r>
            <a:endParaRPr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03808" y="1115541"/>
            <a:ext cx="9217024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Arial" pitchFamily="34" charset="0"/>
              <a:buChar char="•"/>
            </a:pPr>
            <a:r>
              <a:rPr lang="vi-VN" sz="4000" dirty="0">
                <a:solidFill>
                  <a:srgbClr val="FFFF00"/>
                </a:solidFill>
              </a:rPr>
              <a:t>ссы́лка на исто́чники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Oblomov</a:t>
            </a:r>
            <a:r>
              <a:rPr lang="cs-CZ" dirty="0">
                <a:solidFill>
                  <a:srgbClr val="FFC000"/>
                </a:solidFill>
              </a:rPr>
              <a:t>. [online</a:t>
            </a:r>
            <a:r>
              <a:rPr lang="cs-CZ" dirty="0" smtClean="0">
                <a:solidFill>
                  <a:srgbClr val="FFC000"/>
                </a:solidFill>
              </a:rPr>
              <a:t>]. [</a:t>
            </a:r>
            <a:r>
              <a:rPr lang="cs-CZ" dirty="0">
                <a:solidFill>
                  <a:srgbClr val="FFC000"/>
                </a:solidFill>
              </a:rPr>
              <a:t>cit. 2013-02-25]. Dostupné </a:t>
            </a:r>
            <a:r>
              <a:rPr lang="cs-CZ" dirty="0" smtClean="0">
                <a:solidFill>
                  <a:srgbClr val="FFC000"/>
                </a:solidFill>
              </a:rPr>
              <a:t>z: http</a:t>
            </a:r>
            <a:r>
              <a:rPr lang="cs-CZ" dirty="0">
                <a:solidFill>
                  <a:srgbClr val="FFC000"/>
                </a:solidFill>
              </a:rPr>
              <a:t>://dic.academic.ru/dic.nsf/ruwiki/665583#sel 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>
              <a:solidFill>
                <a:srgbClr val="FFC000"/>
              </a:solidFill>
            </a:endParaRPr>
          </a:p>
          <a:p>
            <a:r>
              <a:rPr lang="az-Cyrl-AZ" dirty="0">
                <a:solidFill>
                  <a:srgbClr val="FFC000"/>
                </a:solidFill>
              </a:rPr>
              <a:t>Роман Обломов - Гончаров И.А. [</a:t>
            </a:r>
            <a:r>
              <a:rPr lang="cs-CZ" dirty="0">
                <a:solidFill>
                  <a:srgbClr val="FFC000"/>
                </a:solidFill>
              </a:rPr>
              <a:t>online]. [cit. 2013-02-25]. Dostupné z: http://www.ivan-goncharov.ru/proizved/oblomov.shtml</a:t>
            </a:r>
          </a:p>
        </p:txBody>
      </p:sp>
    </p:spTree>
    <p:extLst>
      <p:ext uri="{BB962C8B-B14F-4D97-AF65-F5344CB8AC3E}">
        <p14:creationId xmlns:p14="http://schemas.microsoft.com/office/powerpoint/2010/main" val="339721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Shape 1"/>
          <p:cNvSpPr txBox="1"/>
          <p:nvPr/>
        </p:nvSpPr>
        <p:spPr>
          <a:xfrm>
            <a:off x="502920" y="294840"/>
            <a:ext cx="9069480" cy="1273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buFont typeface="Times New Roman"/>
              <a:buChar char="•"/>
            </a:pPr>
            <a:r>
              <a:rPr lang="cs-CZ" dirty="0"/>
              <a:t> </a:t>
            </a:r>
            <a:r>
              <a:rPr lang="cs-CZ" sz="4800" dirty="0" err="1">
                <a:solidFill>
                  <a:srgbClr val="FFFF00"/>
                </a:solidFill>
              </a:rPr>
              <a:t>жизнь</a:t>
            </a:r>
            <a:r>
              <a:rPr lang="cs-CZ" dirty="0">
                <a:solidFill>
                  <a:srgbClr val="FFFF00"/>
                </a:solidFill>
              </a:rPr>
              <a:t> 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" name="TextShape 2"/>
          <p:cNvSpPr txBox="1"/>
          <p:nvPr/>
        </p:nvSpPr>
        <p:spPr>
          <a:xfrm>
            <a:off x="502920" y="1768320"/>
            <a:ext cx="9069480" cy="4988160"/>
          </a:xfrm>
          <a:prstGeom prst="rect">
            <a:avLst/>
          </a:prstGeom>
        </p:spPr>
        <p:txBody>
          <a:bodyPr lIns="0" tIns="20160" rIns="0" bIns="0"/>
          <a:lstStyle/>
          <a:p>
            <a:pPr>
              <a:buFont typeface="Times New Roman"/>
              <a:buChar char="•"/>
            </a:pPr>
            <a:r>
              <a:rPr lang="cs-CZ" sz="2100" dirty="0" err="1">
                <a:solidFill>
                  <a:srgbClr val="FFC000"/>
                </a:solidFill>
              </a:rPr>
              <a:t>Иван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Александрович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Гончаров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родился</a:t>
            </a:r>
            <a:r>
              <a:rPr lang="cs-CZ" sz="2100" dirty="0">
                <a:solidFill>
                  <a:srgbClr val="FFC000"/>
                </a:solidFill>
              </a:rPr>
              <a:t> 6 </a:t>
            </a:r>
            <a:r>
              <a:rPr lang="cs-CZ" sz="2100" dirty="0" err="1">
                <a:solidFill>
                  <a:srgbClr val="FFC000"/>
                </a:solidFill>
              </a:rPr>
              <a:t>июня</a:t>
            </a:r>
            <a:r>
              <a:rPr lang="cs-CZ" sz="2100" dirty="0">
                <a:solidFill>
                  <a:srgbClr val="FFC000"/>
                </a:solidFill>
              </a:rPr>
              <a:t> 1812 </a:t>
            </a:r>
            <a:r>
              <a:rPr lang="cs-CZ" sz="2100" dirty="0" err="1">
                <a:solidFill>
                  <a:srgbClr val="FFC000"/>
                </a:solidFill>
              </a:rPr>
              <a:t>года</a:t>
            </a:r>
            <a:r>
              <a:rPr lang="cs-CZ" sz="2100" dirty="0">
                <a:solidFill>
                  <a:srgbClr val="FFC000"/>
                </a:solidFill>
              </a:rPr>
              <a:t> в </a:t>
            </a:r>
            <a:r>
              <a:rPr lang="cs-CZ" sz="2100" dirty="0" err="1">
                <a:solidFill>
                  <a:srgbClr val="FFC000"/>
                </a:solidFill>
              </a:rPr>
              <a:t>Симбирске</a:t>
            </a:r>
            <a:r>
              <a:rPr lang="cs-CZ" sz="2100" dirty="0">
                <a:solidFill>
                  <a:srgbClr val="FFC000"/>
                </a:solidFill>
              </a:rPr>
              <a:t>, в </a:t>
            </a:r>
            <a:r>
              <a:rPr lang="cs-CZ" sz="2100" dirty="0" err="1">
                <a:solidFill>
                  <a:srgbClr val="FFC000"/>
                </a:solidFill>
              </a:rPr>
              <a:t>семье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дворян</a:t>
            </a:r>
            <a:r>
              <a:rPr lang="cs-CZ" sz="2100" dirty="0">
                <a:solidFill>
                  <a:srgbClr val="FFC000"/>
                </a:solidFill>
              </a:rPr>
              <a:t>. </a:t>
            </a:r>
            <a:r>
              <a:rPr lang="cs-CZ" sz="2100" dirty="0" err="1">
                <a:solidFill>
                  <a:srgbClr val="FFC000"/>
                </a:solidFill>
              </a:rPr>
              <a:t>Когда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Гончарову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было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семь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лет</a:t>
            </a:r>
            <a:r>
              <a:rPr lang="cs-CZ" sz="2100" dirty="0">
                <a:solidFill>
                  <a:srgbClr val="FFC000"/>
                </a:solidFill>
              </a:rPr>
              <a:t>, </a:t>
            </a:r>
            <a:r>
              <a:rPr lang="cs-CZ" sz="2100" dirty="0" err="1">
                <a:solidFill>
                  <a:srgbClr val="FFC000"/>
                </a:solidFill>
              </a:rPr>
              <a:t>умер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его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отец</a:t>
            </a:r>
            <a:r>
              <a:rPr lang="cs-CZ" sz="2100" dirty="0">
                <a:solidFill>
                  <a:srgbClr val="FFC000"/>
                </a:solidFill>
              </a:rPr>
              <a:t>. В </a:t>
            </a:r>
            <a:r>
              <a:rPr lang="cs-CZ" sz="2100" dirty="0" err="1">
                <a:solidFill>
                  <a:srgbClr val="FFC000"/>
                </a:solidFill>
              </a:rPr>
              <a:t>последующей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судьбе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мальчика</a:t>
            </a:r>
            <a:r>
              <a:rPr lang="cs-CZ" sz="2100" dirty="0">
                <a:solidFill>
                  <a:srgbClr val="FFC000"/>
                </a:solidFill>
              </a:rPr>
              <a:t>, в </a:t>
            </a:r>
            <a:r>
              <a:rPr lang="cs-CZ" sz="2100" dirty="0" err="1">
                <a:solidFill>
                  <a:srgbClr val="FFC000"/>
                </a:solidFill>
              </a:rPr>
              <a:t>его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духовном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развитии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важную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роль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сыграл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его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крестный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отец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Николай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Николаевич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Трегубов</a:t>
            </a:r>
            <a:r>
              <a:rPr lang="cs-CZ" sz="2100" dirty="0">
                <a:solidFill>
                  <a:srgbClr val="FFC000"/>
                </a:solidFill>
              </a:rPr>
              <a:t>.</a:t>
            </a:r>
            <a:endParaRPr sz="2100" dirty="0">
              <a:solidFill>
                <a:srgbClr val="FFC000"/>
              </a:solidFill>
            </a:endParaRPr>
          </a:p>
          <a:p>
            <a:endParaRPr sz="21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100" dirty="0">
                <a:solidFill>
                  <a:srgbClr val="FFC000"/>
                </a:solidFill>
              </a:rPr>
              <a:t>В 1831 </a:t>
            </a:r>
            <a:r>
              <a:rPr lang="cs-CZ" sz="2100" dirty="0" err="1">
                <a:solidFill>
                  <a:srgbClr val="FFC000"/>
                </a:solidFill>
              </a:rPr>
              <a:t>году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он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поступил</a:t>
            </a:r>
            <a:r>
              <a:rPr lang="cs-CZ" sz="2100" dirty="0">
                <a:solidFill>
                  <a:srgbClr val="FFC000"/>
                </a:solidFill>
              </a:rPr>
              <a:t> в </a:t>
            </a:r>
            <a:r>
              <a:rPr lang="cs-CZ" sz="2100" dirty="0" err="1">
                <a:solidFill>
                  <a:srgbClr val="FFC000"/>
                </a:solidFill>
              </a:rPr>
              <a:t>Московский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университет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на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словесный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факультет</a:t>
            </a:r>
            <a:r>
              <a:rPr lang="cs-CZ" sz="2100" dirty="0">
                <a:solidFill>
                  <a:srgbClr val="FFC000"/>
                </a:solidFill>
              </a:rPr>
              <a:t>, </a:t>
            </a:r>
            <a:r>
              <a:rPr lang="cs-CZ" sz="2100" dirty="0" err="1">
                <a:solidFill>
                  <a:srgbClr val="FFC000"/>
                </a:solidFill>
              </a:rPr>
              <a:t>который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окончил</a:t>
            </a:r>
            <a:r>
              <a:rPr lang="cs-CZ" sz="2100" dirty="0">
                <a:solidFill>
                  <a:srgbClr val="FFC000"/>
                </a:solidFill>
              </a:rPr>
              <a:t> в 1835 </a:t>
            </a:r>
            <a:r>
              <a:rPr lang="cs-CZ" sz="2100" dirty="0" err="1">
                <a:solidFill>
                  <a:srgbClr val="FFC000"/>
                </a:solidFill>
              </a:rPr>
              <a:t>году</a:t>
            </a:r>
            <a:r>
              <a:rPr lang="cs-CZ" sz="2100" dirty="0">
                <a:solidFill>
                  <a:srgbClr val="FFC000"/>
                </a:solidFill>
              </a:rPr>
              <a:t>. </a:t>
            </a:r>
            <a:r>
              <a:rPr lang="cs-CZ" sz="2100" dirty="0" err="1">
                <a:solidFill>
                  <a:srgbClr val="FFC000"/>
                </a:solidFill>
              </a:rPr>
              <a:t>Он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говорил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по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французски</a:t>
            </a:r>
            <a:r>
              <a:rPr lang="cs-CZ" sz="2100" dirty="0">
                <a:solidFill>
                  <a:srgbClr val="FFC000"/>
                </a:solidFill>
              </a:rPr>
              <a:t> и </a:t>
            </a:r>
            <a:r>
              <a:rPr lang="cs-CZ" sz="2100" dirty="0" err="1">
                <a:solidFill>
                  <a:srgbClr val="FFC000"/>
                </a:solidFill>
              </a:rPr>
              <a:t>по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немецки</a:t>
            </a:r>
            <a:r>
              <a:rPr lang="cs-CZ" sz="2100" dirty="0">
                <a:solidFill>
                  <a:srgbClr val="FFC000"/>
                </a:solidFill>
              </a:rPr>
              <a:t>. </a:t>
            </a:r>
            <a:r>
              <a:rPr lang="cs-CZ" sz="2100" dirty="0" err="1">
                <a:solidFill>
                  <a:srgbClr val="FFC000"/>
                </a:solidFill>
              </a:rPr>
              <a:t>После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недолгой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службы</a:t>
            </a:r>
            <a:r>
              <a:rPr lang="cs-CZ" sz="2100" dirty="0">
                <a:solidFill>
                  <a:srgbClr val="FFC000"/>
                </a:solidFill>
              </a:rPr>
              <a:t> в </a:t>
            </a:r>
            <a:r>
              <a:rPr lang="cs-CZ" sz="2100" dirty="0" err="1">
                <a:solidFill>
                  <a:srgbClr val="FFC000"/>
                </a:solidFill>
              </a:rPr>
              <a:t>Симбирске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Гончаров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переезжает</a:t>
            </a:r>
            <a:r>
              <a:rPr lang="cs-CZ" sz="2100" dirty="0">
                <a:solidFill>
                  <a:srgbClr val="FFC000"/>
                </a:solidFill>
              </a:rPr>
              <a:t> в </a:t>
            </a:r>
            <a:r>
              <a:rPr lang="cs-CZ" sz="2100" dirty="0" err="1">
                <a:solidFill>
                  <a:srgbClr val="FFC000"/>
                </a:solidFill>
              </a:rPr>
              <a:t>Петербург</a:t>
            </a:r>
            <a:r>
              <a:rPr lang="cs-CZ" sz="2100" dirty="0">
                <a:solidFill>
                  <a:srgbClr val="FFC000"/>
                </a:solidFill>
              </a:rPr>
              <a:t> и </a:t>
            </a:r>
            <a:r>
              <a:rPr lang="cs-CZ" sz="2100" dirty="0" err="1">
                <a:solidFill>
                  <a:srgbClr val="FFC000"/>
                </a:solidFill>
              </a:rPr>
              <a:t>поступает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переводчиком</a:t>
            </a:r>
            <a:r>
              <a:rPr lang="cs-CZ" sz="2100" dirty="0">
                <a:solidFill>
                  <a:srgbClr val="FFC000"/>
                </a:solidFill>
              </a:rPr>
              <a:t> в </a:t>
            </a:r>
            <a:r>
              <a:rPr lang="cs-CZ" sz="2100" dirty="0" err="1">
                <a:solidFill>
                  <a:srgbClr val="FFC000"/>
                </a:solidFill>
              </a:rPr>
              <a:t>министерство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финансов</a:t>
            </a:r>
            <a:r>
              <a:rPr lang="cs-CZ" sz="2100" dirty="0">
                <a:solidFill>
                  <a:srgbClr val="FFC000"/>
                </a:solidFill>
              </a:rPr>
              <a:t>.</a:t>
            </a:r>
            <a:endParaRPr sz="2100" dirty="0">
              <a:solidFill>
                <a:srgbClr val="FFC000"/>
              </a:solidFill>
            </a:endParaRPr>
          </a:p>
          <a:p>
            <a:endParaRPr sz="21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100" dirty="0" err="1">
                <a:solidFill>
                  <a:srgbClr val="FFC000"/>
                </a:solidFill>
              </a:rPr>
              <a:t>Первой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опубликованной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работой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Гончарова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стал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роман</a:t>
            </a:r>
            <a:r>
              <a:rPr lang="cs-CZ" sz="2100" dirty="0">
                <a:solidFill>
                  <a:srgbClr val="FFC000"/>
                </a:solidFill>
              </a:rPr>
              <a:t> «</a:t>
            </a:r>
            <a:r>
              <a:rPr lang="cs-CZ" sz="2100" dirty="0" err="1">
                <a:solidFill>
                  <a:srgbClr val="FFC000"/>
                </a:solidFill>
              </a:rPr>
              <a:t>Обыкновенная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история</a:t>
            </a:r>
            <a:r>
              <a:rPr lang="cs-CZ" sz="2100" dirty="0">
                <a:solidFill>
                  <a:srgbClr val="FFC000"/>
                </a:solidFill>
              </a:rPr>
              <a:t>»</a:t>
            </a:r>
            <a:endParaRPr sz="2100" dirty="0">
              <a:solidFill>
                <a:srgbClr val="FFC000"/>
              </a:solidFill>
            </a:endParaRPr>
          </a:p>
          <a:p>
            <a:endParaRPr sz="21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Иван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Александрович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Гончаров</a:t>
            </a:r>
            <a:r>
              <a:rPr lang="cs-CZ" sz="2100" dirty="0">
                <a:solidFill>
                  <a:srgbClr val="FFC000"/>
                </a:solidFill>
              </a:rPr>
              <a:t> </a:t>
            </a:r>
            <a:r>
              <a:rPr lang="cs-CZ" sz="2100" dirty="0" err="1">
                <a:solidFill>
                  <a:srgbClr val="FFC000"/>
                </a:solidFill>
              </a:rPr>
              <a:t>умер</a:t>
            </a:r>
            <a:r>
              <a:rPr lang="cs-CZ" sz="2100" dirty="0">
                <a:solidFill>
                  <a:srgbClr val="FFC000"/>
                </a:solidFill>
              </a:rPr>
              <a:t> 15 </a:t>
            </a:r>
            <a:r>
              <a:rPr lang="cs-CZ" sz="2100" dirty="0" err="1">
                <a:solidFill>
                  <a:srgbClr val="FFC000"/>
                </a:solidFill>
              </a:rPr>
              <a:t>сентября</a:t>
            </a:r>
            <a:r>
              <a:rPr lang="cs-CZ" sz="2100" dirty="0">
                <a:solidFill>
                  <a:srgbClr val="FFC000"/>
                </a:solidFill>
              </a:rPr>
              <a:t> 1891 </a:t>
            </a:r>
            <a:r>
              <a:rPr lang="cs-CZ" sz="2100" dirty="0" err="1">
                <a:solidFill>
                  <a:srgbClr val="FFC000"/>
                </a:solidFill>
              </a:rPr>
              <a:t>года</a:t>
            </a:r>
            <a:r>
              <a:rPr lang="cs-CZ" sz="2100" dirty="0">
                <a:solidFill>
                  <a:srgbClr val="FFC000"/>
                </a:solidFill>
              </a:rPr>
              <a:t> в </a:t>
            </a:r>
            <a:r>
              <a:rPr lang="cs-CZ" sz="2100" dirty="0" err="1">
                <a:solidFill>
                  <a:srgbClr val="FFC000"/>
                </a:solidFill>
              </a:rPr>
              <a:t>Петербурге</a:t>
            </a:r>
            <a:r>
              <a:rPr lang="cs-CZ" sz="2100" dirty="0">
                <a:solidFill>
                  <a:srgbClr val="FFC000"/>
                </a:solidFill>
              </a:rPr>
              <a:t>. </a:t>
            </a:r>
            <a:endParaRPr sz="2100" dirty="0">
              <a:solidFill>
                <a:srgbClr val="FFC000"/>
              </a:solidFill>
            </a:endParaRPr>
          </a:p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Shape 1"/>
          <p:cNvSpPr txBox="1"/>
          <p:nvPr/>
        </p:nvSpPr>
        <p:spPr>
          <a:xfrm>
            <a:off x="502920" y="294840"/>
            <a:ext cx="9069480" cy="1273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buFont typeface="Times New Roman"/>
              <a:buChar char="•"/>
            </a:pPr>
            <a:r>
              <a:rPr lang="cs-CZ" sz="4000" dirty="0">
                <a:solidFill>
                  <a:srgbClr val="FFFF00"/>
                </a:solidFill>
              </a:rPr>
              <a:t> </a:t>
            </a:r>
            <a:r>
              <a:rPr lang="cs-CZ" sz="4000" dirty="0" err="1">
                <a:solidFill>
                  <a:srgbClr val="FFFF00"/>
                </a:solidFill>
              </a:rPr>
              <a:t>Дом</a:t>
            </a:r>
            <a:r>
              <a:rPr lang="cs-CZ" sz="4000" dirty="0">
                <a:solidFill>
                  <a:srgbClr val="FFFF00"/>
                </a:solidFill>
              </a:rPr>
              <a:t> </a:t>
            </a:r>
            <a:r>
              <a:rPr lang="cs-CZ" sz="4000" dirty="0" err="1">
                <a:solidFill>
                  <a:srgbClr val="FFFF00"/>
                </a:solidFill>
              </a:rPr>
              <a:t>Гончаровых</a:t>
            </a:r>
            <a:r>
              <a:rPr lang="cs-CZ" sz="4000" dirty="0">
                <a:solidFill>
                  <a:srgbClr val="FFFF00"/>
                </a:solidFill>
              </a:rPr>
              <a:t>. </a:t>
            </a:r>
            <a:r>
              <a:rPr lang="cs-CZ" sz="4000" dirty="0" err="1">
                <a:solidFill>
                  <a:srgbClr val="FFFF00"/>
                </a:solidFill>
              </a:rPr>
              <a:t>Симбирск</a:t>
            </a:r>
            <a:r>
              <a:rPr lang="cs-CZ" sz="4000" dirty="0">
                <a:solidFill>
                  <a:srgbClr val="FFFF00"/>
                </a:solidFill>
              </a:rPr>
              <a:t>, 1890</a:t>
            </a:r>
            <a:endParaRPr sz="4000" dirty="0">
              <a:solidFill>
                <a:srgbClr val="FFFF00"/>
              </a:solidFill>
            </a:endParaRPr>
          </a:p>
        </p:txBody>
      </p:sp>
      <p:sp>
        <p:nvSpPr>
          <p:cNvPr id="11" name="TextShape 2"/>
          <p:cNvSpPr txBox="1"/>
          <p:nvPr/>
        </p:nvSpPr>
        <p:spPr>
          <a:xfrm>
            <a:off x="502920" y="1768320"/>
            <a:ext cx="9069480" cy="5078880"/>
          </a:xfrm>
          <a:prstGeom prst="rect">
            <a:avLst/>
          </a:prstGeom>
        </p:spPr>
      </p:sp>
      <p:pic>
        <p:nvPicPr>
          <p:cNvPr id="12" name="Obrázek 11"/>
          <p:cNvPicPr/>
          <p:nvPr/>
        </p:nvPicPr>
        <p:blipFill>
          <a:blip r:embed="rId3"/>
          <a:stretch>
            <a:fillRect/>
          </a:stretch>
        </p:blipFill>
        <p:spPr>
          <a:xfrm>
            <a:off x="900000" y="1800360"/>
            <a:ext cx="7380360" cy="4859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Shape 1"/>
          <p:cNvSpPr txBox="1"/>
          <p:nvPr/>
        </p:nvSpPr>
        <p:spPr>
          <a:xfrm>
            <a:off x="502920" y="294840"/>
            <a:ext cx="9069480" cy="1273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buFont typeface="Times New Roman"/>
              <a:buChar char="•"/>
            </a:pPr>
            <a:r>
              <a:rPr lang="cs-CZ" sz="4800" dirty="0">
                <a:solidFill>
                  <a:srgbClr val="FFFF00"/>
                </a:solidFill>
              </a:rPr>
              <a:t> </a:t>
            </a:r>
            <a:r>
              <a:rPr lang="cs-CZ" sz="4800" dirty="0" err="1">
                <a:solidFill>
                  <a:srgbClr val="FFFF00"/>
                </a:solidFill>
              </a:rPr>
              <a:t>История</a:t>
            </a:r>
            <a:r>
              <a:rPr lang="cs-CZ" sz="4800" dirty="0">
                <a:solidFill>
                  <a:srgbClr val="FFFF00"/>
                </a:solidFill>
              </a:rPr>
              <a:t> </a:t>
            </a:r>
            <a:r>
              <a:rPr lang="cs-CZ" sz="4800" dirty="0" err="1">
                <a:solidFill>
                  <a:srgbClr val="FFFF00"/>
                </a:solidFill>
              </a:rPr>
              <a:t>создания</a:t>
            </a:r>
            <a:endParaRPr sz="4800" dirty="0">
              <a:solidFill>
                <a:srgbClr val="FFFF00"/>
              </a:solidFill>
            </a:endParaRPr>
          </a:p>
        </p:txBody>
      </p:sp>
      <p:sp>
        <p:nvSpPr>
          <p:cNvPr id="14" name="TextShape 2"/>
          <p:cNvSpPr txBox="1"/>
          <p:nvPr/>
        </p:nvSpPr>
        <p:spPr>
          <a:xfrm>
            <a:off x="502920" y="1768320"/>
            <a:ext cx="9069480" cy="4988160"/>
          </a:xfrm>
          <a:prstGeom prst="rect">
            <a:avLst/>
          </a:prstGeom>
        </p:spPr>
        <p:txBody>
          <a:bodyPr lIns="0" tIns="20160" rIns="0" bIns="0"/>
          <a:lstStyle/>
          <a:p>
            <a:pPr>
              <a:buFont typeface="Times New Roman"/>
              <a:buChar char="•"/>
            </a:pPr>
            <a:r>
              <a:rPr lang="cs-CZ" sz="2400" dirty="0">
                <a:solidFill>
                  <a:srgbClr val="FFC000"/>
                </a:solidFill>
              </a:rPr>
              <a:t>«</a:t>
            </a:r>
            <a:r>
              <a:rPr lang="cs-CZ" sz="2400" dirty="0" err="1">
                <a:solidFill>
                  <a:srgbClr val="FFC000"/>
                </a:solidFill>
              </a:rPr>
              <a:t>Обло́мов</a:t>
            </a:r>
            <a:r>
              <a:rPr lang="cs-CZ" sz="2400" dirty="0">
                <a:solidFill>
                  <a:srgbClr val="FFC000"/>
                </a:solidFill>
              </a:rPr>
              <a:t>» — </a:t>
            </a:r>
            <a:r>
              <a:rPr lang="cs-CZ" sz="2400" dirty="0" err="1">
                <a:solidFill>
                  <a:srgbClr val="FFC000"/>
                </a:solidFill>
              </a:rPr>
              <a:t>социально-психологический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роман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русского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писателя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Ивана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Гончарова</a:t>
            </a:r>
            <a:r>
              <a:rPr lang="cs-CZ" sz="2400" dirty="0">
                <a:solidFill>
                  <a:srgbClr val="FFC000"/>
                </a:solidFill>
              </a:rPr>
              <a:t>, </a:t>
            </a:r>
            <a:r>
              <a:rPr lang="cs-CZ" sz="2400" dirty="0" err="1">
                <a:solidFill>
                  <a:srgbClr val="FFC000"/>
                </a:solidFill>
              </a:rPr>
              <a:t>который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писался</a:t>
            </a:r>
            <a:r>
              <a:rPr lang="cs-CZ" sz="2400" dirty="0">
                <a:solidFill>
                  <a:srgbClr val="FFC000"/>
                </a:solidFill>
              </a:rPr>
              <a:t> с 1848 </a:t>
            </a:r>
            <a:r>
              <a:rPr lang="cs-CZ" sz="2400" dirty="0" err="1">
                <a:solidFill>
                  <a:srgbClr val="FFC000"/>
                </a:solidFill>
              </a:rPr>
              <a:t>по</a:t>
            </a:r>
            <a:r>
              <a:rPr lang="cs-CZ" sz="2400" dirty="0">
                <a:solidFill>
                  <a:srgbClr val="FFC000"/>
                </a:solidFill>
              </a:rPr>
              <a:t> 1859 </a:t>
            </a:r>
            <a:r>
              <a:rPr lang="cs-CZ" sz="2400" dirty="0" err="1">
                <a:solidFill>
                  <a:srgbClr val="FFC000"/>
                </a:solidFill>
              </a:rPr>
              <a:t>год</a:t>
            </a:r>
            <a:r>
              <a:rPr lang="cs-CZ" sz="2400" dirty="0">
                <a:solidFill>
                  <a:srgbClr val="FFC000"/>
                </a:solidFill>
              </a:rPr>
              <a:t>, </a:t>
            </a:r>
            <a:r>
              <a:rPr lang="cs-CZ" sz="2400" dirty="0" err="1">
                <a:solidFill>
                  <a:srgbClr val="FFC000"/>
                </a:solidFill>
              </a:rPr>
              <a:t>работа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над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романом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шла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медленно</a:t>
            </a:r>
            <a:r>
              <a:rPr lang="cs-CZ" sz="2400" dirty="0">
                <a:solidFill>
                  <a:srgbClr val="FFC000"/>
                </a:solidFill>
              </a:rPr>
              <a:t>.</a:t>
            </a:r>
            <a:endParaRPr sz="24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Впервые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был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опубликован</a:t>
            </a:r>
            <a:r>
              <a:rPr lang="cs-CZ" sz="2400" dirty="0">
                <a:solidFill>
                  <a:srgbClr val="FFC000"/>
                </a:solidFill>
              </a:rPr>
              <a:t> в 1859 </a:t>
            </a:r>
            <a:r>
              <a:rPr lang="cs-CZ" sz="2400" dirty="0" err="1">
                <a:solidFill>
                  <a:srgbClr val="FFC000"/>
                </a:solidFill>
              </a:rPr>
              <a:t>году</a:t>
            </a:r>
            <a:r>
              <a:rPr lang="cs-CZ" sz="2400" dirty="0">
                <a:solidFill>
                  <a:srgbClr val="FFC000"/>
                </a:solidFill>
              </a:rPr>
              <a:t>. </a:t>
            </a:r>
            <a:r>
              <a:rPr lang="cs-CZ" sz="2400" dirty="0" err="1">
                <a:solidFill>
                  <a:srgbClr val="FFC000"/>
                </a:solidFill>
              </a:rPr>
              <a:t>Роман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входит</a:t>
            </a:r>
            <a:r>
              <a:rPr lang="cs-CZ" sz="2400" dirty="0">
                <a:solidFill>
                  <a:srgbClr val="FFC000"/>
                </a:solidFill>
              </a:rPr>
              <a:t> в </a:t>
            </a:r>
            <a:r>
              <a:rPr lang="cs-CZ" sz="2400" dirty="0" err="1">
                <a:solidFill>
                  <a:srgbClr val="FFC000"/>
                </a:solidFill>
              </a:rPr>
              <a:t>трилогию</a:t>
            </a:r>
            <a:r>
              <a:rPr lang="cs-CZ" sz="2400" dirty="0">
                <a:solidFill>
                  <a:srgbClr val="FFC000"/>
                </a:solidFill>
              </a:rPr>
              <a:t> с </a:t>
            </a:r>
            <a:r>
              <a:rPr lang="cs-CZ" sz="2400" dirty="0" err="1">
                <a:solidFill>
                  <a:srgbClr val="FFC000"/>
                </a:solidFill>
              </a:rPr>
              <a:t>другими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произведениями</a:t>
            </a:r>
            <a:r>
              <a:rPr lang="cs-CZ" sz="2400" dirty="0">
                <a:solidFill>
                  <a:srgbClr val="FFC000"/>
                </a:solidFill>
              </a:rPr>
              <a:t>: «</a:t>
            </a:r>
            <a:r>
              <a:rPr lang="cs-CZ" sz="2400" dirty="0" err="1">
                <a:solidFill>
                  <a:srgbClr val="FFC000"/>
                </a:solidFill>
              </a:rPr>
              <a:t>Обыкновенная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история</a:t>
            </a:r>
            <a:r>
              <a:rPr lang="cs-CZ" sz="2400" dirty="0">
                <a:solidFill>
                  <a:srgbClr val="FFC000"/>
                </a:solidFill>
              </a:rPr>
              <a:t>» и «</a:t>
            </a:r>
            <a:r>
              <a:rPr lang="cs-CZ" sz="2400" dirty="0" err="1">
                <a:solidFill>
                  <a:srgbClr val="FFC000"/>
                </a:solidFill>
              </a:rPr>
              <a:t>Обрыв</a:t>
            </a:r>
            <a:r>
              <a:rPr lang="cs-CZ" sz="2400" dirty="0">
                <a:solidFill>
                  <a:srgbClr val="FFC000"/>
                </a:solidFill>
              </a:rPr>
              <a:t>».</a:t>
            </a:r>
            <a:endParaRPr sz="24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Летом</a:t>
            </a:r>
            <a:r>
              <a:rPr lang="cs-CZ" sz="2400" dirty="0">
                <a:solidFill>
                  <a:srgbClr val="FFC000"/>
                </a:solidFill>
              </a:rPr>
              <a:t> 1857 </a:t>
            </a:r>
            <a:r>
              <a:rPr lang="cs-CZ" sz="2400" dirty="0" err="1">
                <a:solidFill>
                  <a:srgbClr val="FFC000"/>
                </a:solidFill>
              </a:rPr>
              <a:t>года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он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уехал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на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курорт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Мариенбад</a:t>
            </a:r>
            <a:r>
              <a:rPr lang="cs-CZ" sz="2400" dirty="0">
                <a:solidFill>
                  <a:srgbClr val="FFC000"/>
                </a:solidFill>
              </a:rPr>
              <a:t>, </a:t>
            </a:r>
            <a:r>
              <a:rPr lang="cs-CZ" sz="2400" dirty="0" err="1">
                <a:solidFill>
                  <a:srgbClr val="FFC000"/>
                </a:solidFill>
              </a:rPr>
              <a:t>где</a:t>
            </a:r>
            <a:r>
              <a:rPr lang="cs-CZ" sz="2400" dirty="0">
                <a:solidFill>
                  <a:srgbClr val="FFC000"/>
                </a:solidFill>
              </a:rPr>
              <a:t> в </a:t>
            </a:r>
            <a:r>
              <a:rPr lang="cs-CZ" sz="2400" dirty="0" err="1">
                <a:solidFill>
                  <a:srgbClr val="FFC000"/>
                </a:solidFill>
              </a:rPr>
              <a:t>течение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нескольких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недель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закончил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три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части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романа</a:t>
            </a:r>
            <a:r>
              <a:rPr lang="cs-CZ" sz="2400" dirty="0">
                <a:solidFill>
                  <a:srgbClr val="FFC000"/>
                </a:solidFill>
              </a:rPr>
              <a:t>. В </a:t>
            </a:r>
            <a:r>
              <a:rPr lang="cs-CZ" sz="2400" dirty="0" err="1">
                <a:solidFill>
                  <a:srgbClr val="FFC000"/>
                </a:solidFill>
              </a:rPr>
              <a:t>августе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того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же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года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Гончаров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начал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работать</a:t>
            </a:r>
            <a:r>
              <a:rPr lang="cs-CZ" sz="2400" dirty="0">
                <a:solidFill>
                  <a:srgbClr val="FFC000"/>
                </a:solidFill>
              </a:rPr>
              <a:t> и </a:t>
            </a:r>
            <a:r>
              <a:rPr lang="cs-CZ" sz="2400" dirty="0" err="1">
                <a:solidFill>
                  <a:srgbClr val="FFC000"/>
                </a:solidFill>
              </a:rPr>
              <a:t>над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последней</a:t>
            </a:r>
            <a:r>
              <a:rPr lang="cs-CZ" sz="2400" dirty="0">
                <a:solidFill>
                  <a:srgbClr val="FFC000"/>
                </a:solidFill>
              </a:rPr>
              <a:t>, </a:t>
            </a:r>
            <a:r>
              <a:rPr lang="cs-CZ" sz="2400" dirty="0" err="1">
                <a:solidFill>
                  <a:srgbClr val="FFC000"/>
                </a:solidFill>
              </a:rPr>
              <a:t>четвертой</a:t>
            </a:r>
            <a:r>
              <a:rPr lang="cs-CZ" sz="2400" dirty="0">
                <a:solidFill>
                  <a:srgbClr val="FFC000"/>
                </a:solidFill>
              </a:rPr>
              <a:t>, </a:t>
            </a:r>
            <a:r>
              <a:rPr lang="cs-CZ" sz="2400" dirty="0" err="1">
                <a:solidFill>
                  <a:srgbClr val="FFC000"/>
                </a:solidFill>
              </a:rPr>
              <a:t>частью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романа</a:t>
            </a:r>
            <a:r>
              <a:rPr lang="cs-CZ" sz="2400" dirty="0">
                <a:solidFill>
                  <a:srgbClr val="FFC000"/>
                </a:solidFill>
              </a:rPr>
              <a:t>.</a:t>
            </a:r>
            <a:endParaRPr sz="2400" dirty="0">
              <a:solidFill>
                <a:srgbClr val="FFC000"/>
              </a:solidFill>
            </a:endParaRPr>
          </a:p>
          <a:p>
            <a:endParaRPr sz="24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400" dirty="0" err="1">
                <a:solidFill>
                  <a:srgbClr val="FFC000"/>
                </a:solidFill>
              </a:rPr>
              <a:t>Завершив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работу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над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романом</a:t>
            </a:r>
            <a:r>
              <a:rPr lang="cs-CZ" sz="2400" dirty="0">
                <a:solidFill>
                  <a:srgbClr val="FFC000"/>
                </a:solidFill>
              </a:rPr>
              <a:t>, </a:t>
            </a:r>
            <a:r>
              <a:rPr lang="cs-CZ" sz="2400" dirty="0" err="1">
                <a:solidFill>
                  <a:srgbClr val="FFC000"/>
                </a:solidFill>
              </a:rPr>
              <a:t>Гончаров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сказал</a:t>
            </a:r>
            <a:r>
              <a:rPr lang="cs-CZ" sz="2400" dirty="0">
                <a:solidFill>
                  <a:srgbClr val="FFC000"/>
                </a:solidFill>
              </a:rPr>
              <a:t>: «Я </a:t>
            </a:r>
            <a:r>
              <a:rPr lang="cs-CZ" sz="2400" dirty="0" err="1">
                <a:solidFill>
                  <a:srgbClr val="FFC000"/>
                </a:solidFill>
              </a:rPr>
              <a:t>писал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свою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жизнь</a:t>
            </a:r>
            <a:r>
              <a:rPr lang="cs-CZ" sz="2400" dirty="0">
                <a:solidFill>
                  <a:srgbClr val="FFC000"/>
                </a:solidFill>
              </a:rPr>
              <a:t> и </a:t>
            </a:r>
            <a:r>
              <a:rPr lang="cs-CZ" sz="2400" dirty="0" err="1">
                <a:solidFill>
                  <a:srgbClr val="FFC000"/>
                </a:solidFill>
              </a:rPr>
              <a:t>то</a:t>
            </a:r>
            <a:r>
              <a:rPr lang="cs-CZ" sz="2400" dirty="0">
                <a:solidFill>
                  <a:srgbClr val="FFC000"/>
                </a:solidFill>
              </a:rPr>
              <a:t>, </a:t>
            </a:r>
            <a:r>
              <a:rPr lang="cs-CZ" sz="2400" dirty="0" err="1">
                <a:solidFill>
                  <a:srgbClr val="FFC000"/>
                </a:solidFill>
              </a:rPr>
              <a:t>что</a:t>
            </a:r>
            <a:r>
              <a:rPr lang="cs-CZ" sz="2400" dirty="0">
                <a:solidFill>
                  <a:srgbClr val="FFC000"/>
                </a:solidFill>
              </a:rPr>
              <a:t> к </a:t>
            </a:r>
            <a:r>
              <a:rPr lang="cs-CZ" sz="2400" dirty="0" err="1">
                <a:solidFill>
                  <a:srgbClr val="FFC000"/>
                </a:solidFill>
              </a:rPr>
              <a:t>ней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прирастаю</a:t>
            </a:r>
            <a:r>
              <a:rPr lang="cs-CZ" sz="2400" dirty="0">
                <a:solidFill>
                  <a:srgbClr val="FFC000"/>
                </a:solidFill>
              </a:rPr>
              <a:t>».</a:t>
            </a:r>
            <a:endParaRPr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Shape 1"/>
          <p:cNvSpPr txBox="1"/>
          <p:nvPr/>
        </p:nvSpPr>
        <p:spPr>
          <a:xfrm>
            <a:off x="502920" y="294840"/>
            <a:ext cx="9069480" cy="1273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buFont typeface="Times New Roman"/>
              <a:buChar char="•"/>
            </a:pPr>
            <a:r>
              <a:rPr lang="cs-CZ" sz="4800" dirty="0" err="1">
                <a:solidFill>
                  <a:srgbClr val="FFFF00"/>
                </a:solidFill>
              </a:rPr>
              <a:t>Действующие</a:t>
            </a:r>
            <a:r>
              <a:rPr lang="cs-CZ" sz="4800" dirty="0">
                <a:solidFill>
                  <a:srgbClr val="FFFF00"/>
                </a:solidFill>
              </a:rPr>
              <a:t> </a:t>
            </a:r>
            <a:r>
              <a:rPr lang="cs-CZ" sz="4800" dirty="0" err="1">
                <a:solidFill>
                  <a:srgbClr val="FFFF00"/>
                </a:solidFill>
              </a:rPr>
              <a:t>лица</a:t>
            </a:r>
            <a:endParaRPr sz="4800" dirty="0">
              <a:solidFill>
                <a:srgbClr val="FFFF00"/>
              </a:solidFill>
            </a:endParaRPr>
          </a:p>
        </p:txBody>
      </p:sp>
      <p:sp>
        <p:nvSpPr>
          <p:cNvPr id="16" name="TextShape 2"/>
          <p:cNvSpPr txBox="1"/>
          <p:nvPr/>
        </p:nvSpPr>
        <p:spPr>
          <a:xfrm>
            <a:off x="502920" y="1403573"/>
            <a:ext cx="9069480" cy="5352907"/>
          </a:xfrm>
          <a:prstGeom prst="rect">
            <a:avLst/>
          </a:prstGeom>
        </p:spPr>
        <p:txBody>
          <a:bodyPr lIns="0" tIns="20160" rIns="0" bIns="0"/>
          <a:lstStyle/>
          <a:p>
            <a:pPr>
              <a:buFont typeface="Times New Roman"/>
              <a:buChar char="•"/>
            </a:pPr>
            <a:r>
              <a:rPr lang="cs-CZ" b="1" dirty="0" err="1">
                <a:solidFill>
                  <a:srgbClr val="FFC000"/>
                </a:solidFill>
              </a:rPr>
              <a:t>Обломов</a:t>
            </a:r>
            <a:r>
              <a:rPr lang="cs-CZ" b="1" dirty="0">
                <a:solidFill>
                  <a:srgbClr val="FFC000"/>
                </a:solidFill>
              </a:rPr>
              <a:t>, </a:t>
            </a:r>
            <a:r>
              <a:rPr lang="cs-CZ" b="1" dirty="0" err="1">
                <a:solidFill>
                  <a:srgbClr val="FFC000"/>
                </a:solidFill>
              </a:rPr>
              <a:t>Илья</a:t>
            </a: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b="1" dirty="0" err="1">
                <a:solidFill>
                  <a:srgbClr val="FFC000"/>
                </a:solidFill>
              </a:rPr>
              <a:t>Ильич</a:t>
            </a:r>
            <a:r>
              <a:rPr lang="cs-CZ" dirty="0">
                <a:solidFill>
                  <a:srgbClr val="FFC000"/>
                </a:solidFill>
              </a:rPr>
              <a:t> — </a:t>
            </a:r>
            <a:r>
              <a:rPr lang="cs-CZ" dirty="0" err="1">
                <a:solidFill>
                  <a:srgbClr val="FFC000"/>
                </a:solidFill>
              </a:rPr>
              <a:t>помещик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дворянин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живущий</a:t>
            </a:r>
            <a:r>
              <a:rPr lang="cs-CZ" dirty="0">
                <a:solidFill>
                  <a:srgbClr val="FFC000"/>
                </a:solidFill>
              </a:rPr>
              <a:t> в </a:t>
            </a:r>
            <a:r>
              <a:rPr lang="cs-CZ" dirty="0" err="1">
                <a:solidFill>
                  <a:srgbClr val="FFC000"/>
                </a:solidFill>
              </a:rPr>
              <a:t>Петербурге</a:t>
            </a:r>
            <a:r>
              <a:rPr lang="cs-CZ" dirty="0">
                <a:solidFill>
                  <a:srgbClr val="FFC000"/>
                </a:solidFill>
              </a:rPr>
              <a:t>. </a:t>
            </a:r>
            <a:r>
              <a:rPr lang="cs-CZ" dirty="0" err="1">
                <a:solidFill>
                  <a:srgbClr val="FFC000"/>
                </a:solidFill>
              </a:rPr>
              <a:t>Ведёт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ленивый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образ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жизни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не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занимаясь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ничем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кроме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рассуждений</a:t>
            </a:r>
            <a:r>
              <a:rPr lang="cs-CZ" dirty="0">
                <a:solidFill>
                  <a:srgbClr val="FFC000"/>
                </a:solidFill>
              </a:rPr>
              <a:t>. '.</a:t>
            </a:r>
            <a:r>
              <a:rPr lang="cs-CZ" dirty="0" err="1">
                <a:solidFill>
                  <a:srgbClr val="FFC000"/>
                </a:solidFill>
              </a:rPr>
              <a:t>ленив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чист</a:t>
            </a:r>
            <a:r>
              <a:rPr lang="cs-CZ" dirty="0">
                <a:solidFill>
                  <a:srgbClr val="FFC000"/>
                </a:solidFill>
              </a:rPr>
              <a:t>, “</a:t>
            </a:r>
            <a:r>
              <a:rPr lang="cs-CZ" dirty="0" err="1">
                <a:solidFill>
                  <a:srgbClr val="FFC000"/>
                </a:solidFill>
              </a:rPr>
              <a:t>добряк</a:t>
            </a:r>
            <a:r>
              <a:rPr lang="cs-CZ" dirty="0">
                <a:solidFill>
                  <a:srgbClr val="FFC000"/>
                </a:solidFill>
              </a:rPr>
              <a:t>”, </a:t>
            </a:r>
            <a:r>
              <a:rPr lang="cs-CZ" dirty="0" err="1">
                <a:solidFill>
                  <a:srgbClr val="FFC000"/>
                </a:solidFill>
              </a:rPr>
              <a:t>умен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честен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романтичен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чуток</a:t>
            </a:r>
            <a:r>
              <a:rPr lang="cs-CZ" dirty="0">
                <a:solidFill>
                  <a:srgbClr val="FFC000"/>
                </a:solidFill>
              </a:rPr>
              <a:t>, “</a:t>
            </a:r>
            <a:r>
              <a:rPr lang="cs-CZ" dirty="0" err="1">
                <a:solidFill>
                  <a:srgbClr val="FFC000"/>
                </a:solidFill>
              </a:rPr>
              <a:t>голубинно</a:t>
            </a:r>
            <a:r>
              <a:rPr lang="cs-CZ" dirty="0">
                <a:solidFill>
                  <a:srgbClr val="FFC000"/>
                </a:solidFill>
              </a:rPr>
              <a:t>” </a:t>
            </a:r>
            <a:r>
              <a:rPr lang="cs-CZ" dirty="0" err="1">
                <a:solidFill>
                  <a:srgbClr val="FFC000"/>
                </a:solidFill>
              </a:rPr>
              <a:t>нежен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открыт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чувствителен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потенциально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способен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на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многое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нерешителен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быстро</a:t>
            </a:r>
            <a:r>
              <a:rPr lang="cs-CZ" dirty="0">
                <a:solidFill>
                  <a:srgbClr val="FFC000"/>
                </a:solidFill>
              </a:rPr>
              <a:t> “</a:t>
            </a:r>
            <a:r>
              <a:rPr lang="cs-CZ" dirty="0" err="1">
                <a:solidFill>
                  <a:srgbClr val="FFC000"/>
                </a:solidFill>
              </a:rPr>
              <a:t>загорается</a:t>
            </a:r>
            <a:r>
              <a:rPr lang="cs-CZ" dirty="0">
                <a:solidFill>
                  <a:srgbClr val="FFC000"/>
                </a:solidFill>
              </a:rPr>
              <a:t>” и </a:t>
            </a:r>
            <a:r>
              <a:rPr lang="cs-CZ" dirty="0" err="1">
                <a:solidFill>
                  <a:srgbClr val="FFC000"/>
                </a:solidFill>
              </a:rPr>
              <a:t>быстро</a:t>
            </a:r>
            <a:r>
              <a:rPr lang="cs-CZ" dirty="0">
                <a:solidFill>
                  <a:srgbClr val="FFC000"/>
                </a:solidFill>
              </a:rPr>
              <a:t> “</a:t>
            </a:r>
            <a:r>
              <a:rPr lang="cs-CZ" dirty="0" err="1">
                <a:solidFill>
                  <a:srgbClr val="FFC000"/>
                </a:solidFill>
              </a:rPr>
              <a:t>потухает</a:t>
            </a:r>
            <a:r>
              <a:rPr lang="cs-CZ" dirty="0">
                <a:solidFill>
                  <a:srgbClr val="FFC000"/>
                </a:solidFill>
              </a:rPr>
              <a:t>”, </a:t>
            </a:r>
            <a:r>
              <a:rPr lang="cs-CZ" dirty="0" err="1">
                <a:solidFill>
                  <a:srgbClr val="FFC000"/>
                </a:solidFill>
              </a:rPr>
              <a:t>боязлив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отчужден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безволен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доверчив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иногда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наивен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не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разбирается</a:t>
            </a:r>
            <a:r>
              <a:rPr lang="cs-CZ" dirty="0">
                <a:solidFill>
                  <a:srgbClr val="FFC000"/>
                </a:solidFill>
              </a:rPr>
              <a:t> в </a:t>
            </a:r>
            <a:r>
              <a:rPr lang="cs-CZ" dirty="0" err="1">
                <a:solidFill>
                  <a:srgbClr val="FFC000"/>
                </a:solidFill>
              </a:rPr>
              <a:t>делах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физически</a:t>
            </a:r>
            <a:r>
              <a:rPr lang="cs-CZ" dirty="0">
                <a:solidFill>
                  <a:srgbClr val="FFC000"/>
                </a:solidFill>
              </a:rPr>
              <a:t> и </a:t>
            </a:r>
            <a:r>
              <a:rPr lang="cs-CZ" dirty="0" err="1">
                <a:solidFill>
                  <a:srgbClr val="FFC000"/>
                </a:solidFill>
              </a:rPr>
              <a:t>духовно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слабый</a:t>
            </a:r>
            <a:r>
              <a:rPr lang="cs-CZ" dirty="0">
                <a:solidFill>
                  <a:srgbClr val="FFC000"/>
                </a:solidFill>
              </a:rPr>
              <a:t>.</a:t>
            </a:r>
            <a:endParaRPr dirty="0">
              <a:solidFill>
                <a:srgbClr val="FFC000"/>
              </a:solidFill>
            </a:endParaRPr>
          </a:p>
          <a:p>
            <a:endParaRPr sz="10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b="1" dirty="0" err="1">
                <a:solidFill>
                  <a:srgbClr val="FFC000"/>
                </a:solidFill>
              </a:rPr>
              <a:t>Захар</a:t>
            </a:r>
            <a:r>
              <a:rPr lang="cs-CZ" dirty="0">
                <a:solidFill>
                  <a:srgbClr val="FFC000"/>
                </a:solidFill>
              </a:rPr>
              <a:t> — </a:t>
            </a:r>
            <a:r>
              <a:rPr lang="cs-CZ" dirty="0" err="1">
                <a:solidFill>
                  <a:srgbClr val="FFC000"/>
                </a:solidFill>
              </a:rPr>
              <a:t>слуга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Обломова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верный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ему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ещё</a:t>
            </a:r>
            <a:r>
              <a:rPr lang="cs-CZ" dirty="0">
                <a:solidFill>
                  <a:srgbClr val="FFC000"/>
                </a:solidFill>
              </a:rPr>
              <a:t> с </a:t>
            </a:r>
            <a:r>
              <a:rPr lang="cs-CZ" dirty="0" err="1">
                <a:solidFill>
                  <a:srgbClr val="FFC000"/>
                </a:solidFill>
              </a:rPr>
              <a:t>детства</a:t>
            </a:r>
            <a:r>
              <a:rPr lang="cs-CZ" dirty="0">
                <a:solidFill>
                  <a:srgbClr val="FFC000"/>
                </a:solidFill>
              </a:rPr>
              <a:t>.</a:t>
            </a:r>
            <a:endParaRPr dirty="0">
              <a:solidFill>
                <a:srgbClr val="FFC000"/>
              </a:solidFill>
            </a:endParaRPr>
          </a:p>
          <a:p>
            <a:endParaRPr sz="10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b="1" dirty="0" err="1">
                <a:solidFill>
                  <a:srgbClr val="FFC000"/>
                </a:solidFill>
              </a:rPr>
              <a:t>Штольц</a:t>
            </a:r>
            <a:r>
              <a:rPr lang="cs-CZ" b="1" dirty="0">
                <a:solidFill>
                  <a:srgbClr val="FFC000"/>
                </a:solidFill>
              </a:rPr>
              <a:t>, </a:t>
            </a:r>
            <a:r>
              <a:rPr lang="cs-CZ" b="1" dirty="0" err="1">
                <a:solidFill>
                  <a:srgbClr val="FFC000"/>
                </a:solidFill>
              </a:rPr>
              <a:t>Андрей</a:t>
            </a: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b="1" dirty="0" err="1">
                <a:solidFill>
                  <a:srgbClr val="FFC000"/>
                </a:solidFill>
              </a:rPr>
              <a:t>Иванович</a:t>
            </a: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dirty="0">
                <a:solidFill>
                  <a:srgbClr val="FFC000"/>
                </a:solidFill>
              </a:rPr>
              <a:t>— </a:t>
            </a:r>
            <a:r>
              <a:rPr lang="cs-CZ" dirty="0" err="1">
                <a:solidFill>
                  <a:srgbClr val="FFC000"/>
                </a:solidFill>
              </a:rPr>
              <a:t>друг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детства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Обломова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наполовину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немец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практичный</a:t>
            </a:r>
            <a:r>
              <a:rPr lang="cs-CZ" dirty="0">
                <a:solidFill>
                  <a:srgbClr val="FFC000"/>
                </a:solidFill>
              </a:rPr>
              <a:t> и </a:t>
            </a:r>
            <a:r>
              <a:rPr lang="cs-CZ" dirty="0" err="1">
                <a:solidFill>
                  <a:srgbClr val="FFC000"/>
                </a:solidFill>
              </a:rPr>
              <a:t>деятельный</a:t>
            </a:r>
            <a:r>
              <a:rPr lang="cs-CZ" dirty="0">
                <a:solidFill>
                  <a:srgbClr val="FFC000"/>
                </a:solidFill>
              </a:rPr>
              <a:t>.</a:t>
            </a:r>
            <a:endParaRPr dirty="0">
              <a:solidFill>
                <a:srgbClr val="FFC000"/>
              </a:solidFill>
            </a:endParaRPr>
          </a:p>
          <a:p>
            <a:endParaRPr sz="10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b="1" dirty="0" err="1">
                <a:solidFill>
                  <a:srgbClr val="FFC000"/>
                </a:solidFill>
              </a:rPr>
              <a:t>Тарантьев</a:t>
            </a:r>
            <a:r>
              <a:rPr lang="cs-CZ" b="1" dirty="0">
                <a:solidFill>
                  <a:srgbClr val="FFC000"/>
                </a:solidFill>
              </a:rPr>
              <a:t>, </a:t>
            </a:r>
            <a:r>
              <a:rPr lang="cs-CZ" b="1" dirty="0" err="1">
                <a:solidFill>
                  <a:srgbClr val="FFC000"/>
                </a:solidFill>
              </a:rPr>
              <a:t>Михей</a:t>
            </a: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b="1" dirty="0" err="1">
                <a:solidFill>
                  <a:srgbClr val="FFC000"/>
                </a:solidFill>
              </a:rPr>
              <a:t>Андреевич</a:t>
            </a: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dirty="0">
                <a:solidFill>
                  <a:srgbClr val="FFC000"/>
                </a:solidFill>
              </a:rPr>
              <a:t>— </a:t>
            </a:r>
            <a:r>
              <a:rPr lang="cs-CZ" dirty="0" err="1">
                <a:solidFill>
                  <a:srgbClr val="FFC000"/>
                </a:solidFill>
              </a:rPr>
              <a:t>знакомый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Обломова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жуликоватый</a:t>
            </a:r>
            <a:r>
              <a:rPr lang="cs-CZ" dirty="0">
                <a:solidFill>
                  <a:srgbClr val="FFC000"/>
                </a:solidFill>
              </a:rPr>
              <a:t> и </a:t>
            </a:r>
            <a:r>
              <a:rPr lang="cs-CZ" dirty="0" err="1">
                <a:solidFill>
                  <a:srgbClr val="FFC000"/>
                </a:solidFill>
              </a:rPr>
              <a:t>хитрый</a:t>
            </a:r>
            <a:r>
              <a:rPr lang="cs-CZ" dirty="0">
                <a:solidFill>
                  <a:srgbClr val="FFC000"/>
                </a:solidFill>
              </a:rPr>
              <a:t>.</a:t>
            </a:r>
            <a:endParaRPr dirty="0">
              <a:solidFill>
                <a:srgbClr val="FFC000"/>
              </a:solidFill>
            </a:endParaRPr>
          </a:p>
          <a:p>
            <a:endParaRPr sz="10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b="1" dirty="0" err="1">
                <a:solidFill>
                  <a:srgbClr val="FFC000"/>
                </a:solidFill>
              </a:rPr>
              <a:t>Ильинская</a:t>
            </a:r>
            <a:r>
              <a:rPr lang="cs-CZ" b="1" dirty="0">
                <a:solidFill>
                  <a:srgbClr val="FFC000"/>
                </a:solidFill>
              </a:rPr>
              <a:t>, </a:t>
            </a:r>
            <a:r>
              <a:rPr lang="cs-CZ" b="1" dirty="0" err="1">
                <a:solidFill>
                  <a:srgbClr val="FFC000"/>
                </a:solidFill>
              </a:rPr>
              <a:t>Ольга</a:t>
            </a: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b="1" dirty="0" err="1">
                <a:solidFill>
                  <a:srgbClr val="FFC000"/>
                </a:solidFill>
              </a:rPr>
              <a:t>Сергеевна</a:t>
            </a: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dirty="0">
                <a:solidFill>
                  <a:srgbClr val="FFC000"/>
                </a:solidFill>
              </a:rPr>
              <a:t>— </a:t>
            </a:r>
            <a:r>
              <a:rPr lang="cs-CZ" dirty="0" err="1">
                <a:solidFill>
                  <a:srgbClr val="FFC000"/>
                </a:solidFill>
              </a:rPr>
              <a:t>дворянка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возлюбленная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Обломова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затем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жена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Штольца</a:t>
            </a:r>
            <a:r>
              <a:rPr lang="cs-CZ" dirty="0">
                <a:solidFill>
                  <a:srgbClr val="FFC000"/>
                </a:solidFill>
              </a:rPr>
              <a:t>.</a:t>
            </a:r>
            <a:endParaRPr dirty="0">
              <a:solidFill>
                <a:srgbClr val="FFC000"/>
              </a:solidFill>
            </a:endParaRPr>
          </a:p>
          <a:p>
            <a:endParaRPr sz="10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b="1" dirty="0" err="1">
                <a:solidFill>
                  <a:srgbClr val="FFC000"/>
                </a:solidFill>
              </a:rPr>
              <a:t>Анисья</a:t>
            </a: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dirty="0">
                <a:solidFill>
                  <a:srgbClr val="FFC000"/>
                </a:solidFill>
              </a:rPr>
              <a:t>— </a:t>
            </a:r>
            <a:r>
              <a:rPr lang="cs-CZ" dirty="0" err="1">
                <a:solidFill>
                  <a:srgbClr val="FFC000"/>
                </a:solidFill>
              </a:rPr>
              <a:t>жена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Захара</a:t>
            </a:r>
            <a:r>
              <a:rPr lang="cs-CZ" dirty="0">
                <a:solidFill>
                  <a:srgbClr val="FFC000"/>
                </a:solidFill>
              </a:rPr>
              <a:t>.</a:t>
            </a:r>
            <a:endParaRPr dirty="0">
              <a:solidFill>
                <a:srgbClr val="FFC000"/>
              </a:solidFill>
            </a:endParaRPr>
          </a:p>
          <a:p>
            <a:endParaRPr sz="10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b="1" dirty="0" err="1">
                <a:solidFill>
                  <a:srgbClr val="FFC000"/>
                </a:solidFill>
              </a:rPr>
              <a:t>Пшеницына</a:t>
            </a:r>
            <a:r>
              <a:rPr lang="cs-CZ" b="1" dirty="0">
                <a:solidFill>
                  <a:srgbClr val="FFC000"/>
                </a:solidFill>
              </a:rPr>
              <a:t>, </a:t>
            </a:r>
            <a:r>
              <a:rPr lang="cs-CZ" b="1" dirty="0" err="1">
                <a:solidFill>
                  <a:srgbClr val="FFC000"/>
                </a:solidFill>
              </a:rPr>
              <a:t>Агафья</a:t>
            </a: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b="1" dirty="0" err="1">
                <a:solidFill>
                  <a:srgbClr val="FFC000"/>
                </a:solidFill>
              </a:rPr>
              <a:t>Матвеевна</a:t>
            </a: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dirty="0">
                <a:solidFill>
                  <a:srgbClr val="FFC000"/>
                </a:solidFill>
              </a:rPr>
              <a:t>— </a:t>
            </a:r>
            <a:r>
              <a:rPr lang="cs-CZ" dirty="0" err="1">
                <a:solidFill>
                  <a:srgbClr val="FFC000"/>
                </a:solidFill>
              </a:rPr>
              <a:t>хозяйка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квартиры</a:t>
            </a:r>
            <a:r>
              <a:rPr lang="cs-CZ" dirty="0">
                <a:solidFill>
                  <a:srgbClr val="FFC000"/>
                </a:solidFill>
              </a:rPr>
              <a:t>, в </a:t>
            </a:r>
            <a:r>
              <a:rPr lang="cs-CZ" dirty="0" err="1">
                <a:solidFill>
                  <a:srgbClr val="FFC000"/>
                </a:solidFill>
              </a:rPr>
              <a:t>которой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жил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Обломов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затем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его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жена</a:t>
            </a:r>
            <a:r>
              <a:rPr lang="cs-CZ" dirty="0">
                <a:solidFill>
                  <a:srgbClr val="FFC000"/>
                </a:solidFill>
              </a:rPr>
              <a:t>.</a:t>
            </a:r>
            <a:endParaRPr dirty="0">
              <a:solidFill>
                <a:srgbClr val="FFC000"/>
              </a:solidFill>
            </a:endParaRPr>
          </a:p>
          <a:p>
            <a:endParaRPr sz="10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b="1" dirty="0" err="1">
                <a:solidFill>
                  <a:srgbClr val="FFC000"/>
                </a:solidFill>
              </a:rPr>
              <a:t>Мухояров</a:t>
            </a:r>
            <a:r>
              <a:rPr lang="cs-CZ" b="1" dirty="0">
                <a:solidFill>
                  <a:srgbClr val="FFC000"/>
                </a:solidFill>
              </a:rPr>
              <a:t>, </a:t>
            </a:r>
            <a:r>
              <a:rPr lang="cs-CZ" b="1" dirty="0" err="1">
                <a:solidFill>
                  <a:srgbClr val="FFC000"/>
                </a:solidFill>
              </a:rPr>
              <a:t>Филипп</a:t>
            </a: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b="1" dirty="0" err="1">
                <a:solidFill>
                  <a:srgbClr val="FFC000"/>
                </a:solidFill>
              </a:rPr>
              <a:t>Матвеевич</a:t>
            </a:r>
            <a:r>
              <a:rPr lang="cs-CZ" dirty="0">
                <a:solidFill>
                  <a:srgbClr val="FFC000"/>
                </a:solidFill>
              </a:rPr>
              <a:t> — </a:t>
            </a:r>
            <a:r>
              <a:rPr lang="cs-CZ" dirty="0" err="1">
                <a:solidFill>
                  <a:srgbClr val="FFC000"/>
                </a:solidFill>
              </a:rPr>
              <a:t>брат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Пшеницыной</a:t>
            </a:r>
            <a:r>
              <a:rPr lang="cs-CZ" dirty="0">
                <a:solidFill>
                  <a:srgbClr val="FFC000"/>
                </a:solidFill>
              </a:rPr>
              <a:t>, </a:t>
            </a:r>
            <a:r>
              <a:rPr lang="cs-CZ" dirty="0" err="1">
                <a:solidFill>
                  <a:srgbClr val="FFC000"/>
                </a:solidFill>
              </a:rPr>
              <a:t>чиновник</a:t>
            </a:r>
            <a:r>
              <a:rPr lang="cs-CZ" dirty="0"/>
              <a:t>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Shape 1"/>
          <p:cNvSpPr txBox="1"/>
          <p:nvPr/>
        </p:nvSpPr>
        <p:spPr>
          <a:xfrm>
            <a:off x="502920" y="294840"/>
            <a:ext cx="9069480" cy="1273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buFont typeface="Times New Roman"/>
              <a:buChar char="•"/>
            </a:pPr>
            <a:r>
              <a:rPr lang="cs-CZ" sz="4800" dirty="0" err="1">
                <a:solidFill>
                  <a:srgbClr val="FFFF00"/>
                </a:solidFill>
              </a:rPr>
              <a:t>Критика</a:t>
            </a:r>
            <a:endParaRPr sz="4800" dirty="0">
              <a:solidFill>
                <a:srgbClr val="FFFF00"/>
              </a:solidFill>
            </a:endParaRPr>
          </a:p>
        </p:txBody>
      </p:sp>
      <p:sp>
        <p:nvSpPr>
          <p:cNvPr id="18" name="TextShape 2"/>
          <p:cNvSpPr txBox="1"/>
          <p:nvPr/>
        </p:nvSpPr>
        <p:spPr>
          <a:xfrm>
            <a:off x="502920" y="1768320"/>
            <a:ext cx="9069480" cy="4988160"/>
          </a:xfrm>
          <a:prstGeom prst="rect">
            <a:avLst/>
          </a:prstGeom>
        </p:spPr>
        <p:txBody>
          <a:bodyPr lIns="0" tIns="20160" rIns="0" bIns="0"/>
          <a:lstStyle/>
          <a:p>
            <a:pPr>
              <a:buFont typeface="Times New Roman"/>
              <a:buChar char="•"/>
            </a:pPr>
            <a:r>
              <a:rPr lang="cs-CZ" sz="2400" dirty="0" err="1">
                <a:solidFill>
                  <a:srgbClr val="FFC000"/>
                </a:solidFill>
              </a:rPr>
              <a:t>Известный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критик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u="sng" dirty="0" err="1">
                <a:solidFill>
                  <a:srgbClr val="FFC000"/>
                </a:solidFill>
              </a:rPr>
              <a:t>Николай</a:t>
            </a:r>
            <a:r>
              <a:rPr lang="cs-CZ" sz="2400" u="sng" dirty="0">
                <a:solidFill>
                  <a:srgbClr val="FFC000"/>
                </a:solidFill>
              </a:rPr>
              <a:t> </a:t>
            </a:r>
            <a:r>
              <a:rPr lang="cs-CZ" sz="2400" u="sng" dirty="0" err="1">
                <a:solidFill>
                  <a:srgbClr val="FFC000"/>
                </a:solidFill>
              </a:rPr>
              <a:t>Александрович</a:t>
            </a:r>
            <a:r>
              <a:rPr lang="cs-CZ" sz="2400" u="sng" dirty="0">
                <a:solidFill>
                  <a:srgbClr val="FFC000"/>
                </a:solidFill>
              </a:rPr>
              <a:t> </a:t>
            </a:r>
            <a:r>
              <a:rPr lang="cs-CZ" sz="2400" u="sng" dirty="0" err="1">
                <a:solidFill>
                  <a:srgbClr val="FFC000"/>
                </a:solidFill>
              </a:rPr>
              <a:t>Добролюбов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написал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об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этом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романе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свою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знаменитую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статью</a:t>
            </a:r>
            <a:r>
              <a:rPr lang="cs-CZ" sz="2400" dirty="0">
                <a:solidFill>
                  <a:srgbClr val="FFC000"/>
                </a:solidFill>
              </a:rPr>
              <a:t> «</a:t>
            </a:r>
            <a:r>
              <a:rPr lang="cs-CZ" sz="2400" dirty="0" err="1">
                <a:solidFill>
                  <a:srgbClr val="FFC000"/>
                </a:solidFill>
              </a:rPr>
              <a:t>Что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такое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обломовщина</a:t>
            </a:r>
            <a:r>
              <a:rPr lang="cs-CZ" sz="2400" dirty="0">
                <a:solidFill>
                  <a:srgbClr val="FFC000"/>
                </a:solidFill>
              </a:rPr>
              <a:t>?», в </a:t>
            </a:r>
            <a:r>
              <a:rPr lang="cs-CZ" sz="2400" dirty="0" err="1">
                <a:solidFill>
                  <a:srgbClr val="FFC000"/>
                </a:solidFill>
              </a:rPr>
              <a:t>которой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описал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основные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идеи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романа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со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своей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точки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зрения</a:t>
            </a:r>
            <a:endParaRPr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Shape 1"/>
          <p:cNvSpPr txBox="1"/>
          <p:nvPr/>
        </p:nvSpPr>
        <p:spPr>
          <a:xfrm>
            <a:off x="502920" y="294840"/>
            <a:ext cx="9069480" cy="1273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buFont typeface="Times New Roman"/>
              <a:buChar char="•"/>
            </a:pPr>
            <a:r>
              <a:rPr lang="cs-CZ" sz="4800" dirty="0" err="1">
                <a:solidFill>
                  <a:srgbClr val="FFFF00"/>
                </a:solidFill>
              </a:rPr>
              <a:t>Обломовщина</a:t>
            </a:r>
            <a:endParaRPr sz="4800" dirty="0">
              <a:solidFill>
                <a:srgbClr val="FFFF00"/>
              </a:solidFill>
            </a:endParaRPr>
          </a:p>
        </p:txBody>
      </p:sp>
      <p:sp>
        <p:nvSpPr>
          <p:cNvPr id="20" name="TextShape 2"/>
          <p:cNvSpPr txBox="1"/>
          <p:nvPr/>
        </p:nvSpPr>
        <p:spPr>
          <a:xfrm>
            <a:off x="502920" y="1768320"/>
            <a:ext cx="9069480" cy="4988160"/>
          </a:xfrm>
          <a:prstGeom prst="rect">
            <a:avLst/>
          </a:prstGeom>
        </p:spPr>
        <p:txBody>
          <a:bodyPr lIns="0" tIns="20160" rIns="0" bIns="0"/>
          <a:lstStyle/>
          <a:p>
            <a:pPr>
              <a:buFont typeface="Times New Roman"/>
              <a:buChar char="•"/>
            </a:pPr>
            <a:r>
              <a:rPr lang="cs-CZ" sz="2400" u="sng" dirty="0" err="1">
                <a:solidFill>
                  <a:srgbClr val="FFC000"/>
                </a:solidFill>
              </a:rPr>
              <a:t>Обломовщина</a:t>
            </a:r>
            <a:r>
              <a:rPr lang="cs-CZ" sz="2400" dirty="0">
                <a:solidFill>
                  <a:srgbClr val="FFC000"/>
                </a:solidFill>
              </a:rPr>
              <a:t>, </a:t>
            </a:r>
            <a:r>
              <a:rPr lang="cs-CZ" sz="2400" dirty="0" err="1">
                <a:solidFill>
                  <a:srgbClr val="FFC000"/>
                </a:solidFill>
              </a:rPr>
              <a:t>по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имени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героя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романа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Ивана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Гончарова</a:t>
            </a:r>
            <a:r>
              <a:rPr lang="cs-CZ" sz="2400" dirty="0">
                <a:solidFill>
                  <a:srgbClr val="FFC000"/>
                </a:solidFill>
              </a:rPr>
              <a:t> «</a:t>
            </a:r>
            <a:r>
              <a:rPr lang="cs-CZ" sz="2400" dirty="0" err="1">
                <a:solidFill>
                  <a:srgbClr val="FFC000"/>
                </a:solidFill>
              </a:rPr>
              <a:t>Обломов</a:t>
            </a:r>
            <a:r>
              <a:rPr lang="cs-CZ" sz="2400" dirty="0">
                <a:solidFill>
                  <a:srgbClr val="FFC000"/>
                </a:solidFill>
              </a:rPr>
              <a:t>» — </a:t>
            </a:r>
            <a:r>
              <a:rPr lang="cs-CZ" sz="2400" dirty="0" err="1">
                <a:solidFill>
                  <a:srgbClr val="FFC000"/>
                </a:solidFill>
              </a:rPr>
              <a:t>нарицательное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слово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для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обозначения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личностного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застоя</a:t>
            </a:r>
            <a:r>
              <a:rPr lang="cs-CZ" sz="2400" dirty="0">
                <a:solidFill>
                  <a:srgbClr val="FFC000"/>
                </a:solidFill>
              </a:rPr>
              <a:t>, </a:t>
            </a:r>
            <a:r>
              <a:rPr lang="cs-CZ" sz="2400" dirty="0" err="1">
                <a:solidFill>
                  <a:srgbClr val="FFC000"/>
                </a:solidFill>
              </a:rPr>
              <a:t>рутины</a:t>
            </a:r>
            <a:r>
              <a:rPr lang="cs-CZ" sz="2400" dirty="0">
                <a:solidFill>
                  <a:srgbClr val="FFC000"/>
                </a:solidFill>
              </a:rPr>
              <a:t>, </a:t>
            </a:r>
            <a:r>
              <a:rPr lang="cs-CZ" sz="2400" dirty="0" err="1">
                <a:solidFill>
                  <a:srgbClr val="FFC000"/>
                </a:solidFill>
              </a:rPr>
              <a:t>апатии</a:t>
            </a:r>
            <a:r>
              <a:rPr lang="cs-CZ" sz="2400" dirty="0">
                <a:solidFill>
                  <a:srgbClr val="FFC000"/>
                </a:solidFill>
              </a:rPr>
              <a:t>. </a:t>
            </a:r>
            <a:endParaRPr sz="24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400" dirty="0">
                <a:solidFill>
                  <a:srgbClr val="FFC000"/>
                </a:solidFill>
              </a:rPr>
              <a:t>В </a:t>
            </a:r>
            <a:r>
              <a:rPr lang="cs-CZ" sz="2400" dirty="0" err="1">
                <a:solidFill>
                  <a:srgbClr val="FFC000"/>
                </a:solidFill>
              </a:rPr>
              <a:t>указанном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романе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слово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впервые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употребил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Штольц</a:t>
            </a:r>
            <a:r>
              <a:rPr lang="cs-CZ" sz="2400" dirty="0">
                <a:solidFill>
                  <a:srgbClr val="FFC000"/>
                </a:solidFill>
              </a:rPr>
              <a:t>, а </a:t>
            </a:r>
            <a:r>
              <a:rPr lang="cs-CZ" sz="2400" dirty="0" err="1">
                <a:solidFill>
                  <a:srgbClr val="FFC000"/>
                </a:solidFill>
              </a:rPr>
              <a:t>затем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его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повторял</a:t>
            </a:r>
            <a:r>
              <a:rPr lang="cs-CZ" sz="2400" dirty="0">
                <a:solidFill>
                  <a:srgbClr val="FFC000"/>
                </a:solidFill>
              </a:rPr>
              <a:t> и </a:t>
            </a:r>
            <a:r>
              <a:rPr lang="cs-CZ" sz="2400" dirty="0" err="1">
                <a:solidFill>
                  <a:srgbClr val="FFC000"/>
                </a:solidFill>
              </a:rPr>
              <a:t>сам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Обломов</a:t>
            </a:r>
            <a:r>
              <a:rPr lang="cs-CZ" sz="2400" dirty="0">
                <a:solidFill>
                  <a:srgbClr val="FFC000"/>
                </a:solidFill>
              </a:rPr>
              <a:t>, </a:t>
            </a:r>
            <a:r>
              <a:rPr lang="cs-CZ" sz="2400" dirty="0" err="1">
                <a:solidFill>
                  <a:srgbClr val="FFC000"/>
                </a:solidFill>
              </a:rPr>
              <a:t>характеризуя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собственный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образ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жизни</a:t>
            </a:r>
            <a:r>
              <a:rPr lang="cs-CZ" dirty="0"/>
              <a:t>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Shape 1"/>
          <p:cNvSpPr txBox="1"/>
          <p:nvPr/>
        </p:nvSpPr>
        <p:spPr>
          <a:xfrm>
            <a:off x="502920" y="339840"/>
            <a:ext cx="9069480" cy="1274040"/>
          </a:xfrm>
          <a:prstGeom prst="rect">
            <a:avLst/>
          </a:prstGeom>
        </p:spPr>
      </p:sp>
      <p:sp>
        <p:nvSpPr>
          <p:cNvPr id="22" name="TextShape 2"/>
          <p:cNvSpPr txBox="1"/>
          <p:nvPr/>
        </p:nvSpPr>
        <p:spPr>
          <a:xfrm>
            <a:off x="502920" y="1768320"/>
            <a:ext cx="9069480" cy="4988160"/>
          </a:xfrm>
          <a:prstGeom prst="rect">
            <a:avLst/>
          </a:prstGeom>
        </p:spPr>
        <p:txBody>
          <a:bodyPr lIns="0" tIns="20160" rIns="0" bIns="0"/>
          <a:lstStyle/>
          <a:p>
            <a:pPr>
              <a:buFont typeface="Times New Roman"/>
              <a:buChar char="•"/>
            </a:pPr>
            <a:r>
              <a:rPr lang="cs-CZ" sz="2400" dirty="0" err="1">
                <a:solidFill>
                  <a:srgbClr val="FFC000"/>
                </a:solidFill>
              </a:rPr>
              <a:t>Роман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был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переведён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несколько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раз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на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чешский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язык</a:t>
            </a:r>
            <a:r>
              <a:rPr lang="cs-CZ" sz="2400" dirty="0" smtClean="0">
                <a:solidFill>
                  <a:srgbClr val="FFC000"/>
                </a:solidFill>
              </a:rPr>
              <a:t>.</a:t>
            </a:r>
          </a:p>
          <a:p>
            <a:pPr>
              <a:buFont typeface="Times New Roman"/>
              <a:buChar char="•"/>
            </a:pPr>
            <a:endParaRPr sz="24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400" dirty="0" err="1">
                <a:solidFill>
                  <a:srgbClr val="FFC000"/>
                </a:solidFill>
              </a:rPr>
              <a:t>Наиболее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распространенным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является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перевод</a:t>
            </a:r>
            <a:r>
              <a:rPr lang="cs-CZ" sz="2400" dirty="0">
                <a:solidFill>
                  <a:srgbClr val="FFC000"/>
                </a:solidFill>
              </a:rPr>
              <a:t> Prokopa Voskovce.</a:t>
            </a:r>
            <a:endParaRPr sz="24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400" dirty="0" err="1">
                <a:solidFill>
                  <a:srgbClr val="FFC000"/>
                </a:solidFill>
              </a:rPr>
              <a:t>Авторы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других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переводов</a:t>
            </a:r>
            <a:r>
              <a:rPr lang="cs-CZ" sz="2400" dirty="0">
                <a:solidFill>
                  <a:srgbClr val="FFC000"/>
                </a:solidFill>
              </a:rPr>
              <a:t> - </a:t>
            </a:r>
            <a:r>
              <a:rPr lang="cs-CZ" sz="2400" dirty="0" err="1">
                <a:solidFill>
                  <a:srgbClr val="FFC000"/>
                </a:solidFill>
              </a:rPr>
              <a:t>Вилем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Мрштик</a:t>
            </a:r>
            <a:r>
              <a:rPr lang="cs-CZ" sz="2400" dirty="0">
                <a:solidFill>
                  <a:srgbClr val="FFC000"/>
                </a:solidFill>
              </a:rPr>
              <a:t>, </a:t>
            </a:r>
            <a:r>
              <a:rPr lang="cs-CZ" sz="2400" dirty="0" err="1">
                <a:solidFill>
                  <a:srgbClr val="FFC000"/>
                </a:solidFill>
              </a:rPr>
              <a:t>Эмануэль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Вавра</a:t>
            </a:r>
            <a:r>
              <a:rPr lang="cs-CZ" sz="2400" dirty="0">
                <a:solidFill>
                  <a:srgbClr val="FFC000"/>
                </a:solidFill>
              </a:rPr>
              <a:t> и </a:t>
            </a:r>
            <a:r>
              <a:rPr lang="cs-CZ" sz="2400" dirty="0" err="1">
                <a:solidFill>
                  <a:srgbClr val="FFC000"/>
                </a:solidFill>
              </a:rPr>
              <a:t>Станислав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Минарик</a:t>
            </a:r>
            <a:r>
              <a:rPr lang="cs-CZ" sz="2400" dirty="0" smtClean="0">
                <a:solidFill>
                  <a:srgbClr val="FFC000"/>
                </a:solidFill>
              </a:rPr>
              <a:t>.</a:t>
            </a:r>
          </a:p>
          <a:p>
            <a:pPr>
              <a:buFont typeface="Times New Roman"/>
              <a:buChar char="•"/>
            </a:pPr>
            <a:endParaRPr sz="24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Обломов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был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также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экранизи́рован</a:t>
            </a:r>
            <a:r>
              <a:rPr lang="cs-CZ" sz="2400" dirty="0">
                <a:solidFill>
                  <a:srgbClr val="FFC000"/>
                </a:solidFill>
              </a:rPr>
              <a:t> (1979, </a:t>
            </a:r>
            <a:r>
              <a:rPr lang="cs-CZ" sz="2400" dirty="0" err="1">
                <a:solidFill>
                  <a:srgbClr val="FFC000"/>
                </a:solidFill>
              </a:rPr>
              <a:t>режиссер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Никита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Михалков</a:t>
            </a:r>
            <a:r>
              <a:rPr lang="cs-CZ" sz="2400" dirty="0">
                <a:solidFill>
                  <a:srgbClr val="FFC000"/>
                </a:solidFill>
              </a:rPr>
              <a:t>)</a:t>
            </a:r>
            <a:endParaRPr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Shape 1"/>
          <p:cNvSpPr txBox="1"/>
          <p:nvPr/>
        </p:nvSpPr>
        <p:spPr>
          <a:xfrm>
            <a:off x="502920" y="294840"/>
            <a:ext cx="9069480" cy="1273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buFont typeface="Times New Roman"/>
              <a:buChar char="•"/>
            </a:pPr>
            <a:r>
              <a:rPr lang="cs-CZ" sz="4000" dirty="0" err="1">
                <a:solidFill>
                  <a:srgbClr val="FFFF00"/>
                </a:solidFill>
              </a:rPr>
              <a:t>Цитат</a:t>
            </a:r>
            <a:r>
              <a:rPr lang="cs-CZ" sz="4000" dirty="0">
                <a:solidFill>
                  <a:srgbClr val="FFFF00"/>
                </a:solidFill>
              </a:rPr>
              <a:t> 1.</a:t>
            </a:r>
            <a:endParaRPr sz="4000" dirty="0">
              <a:solidFill>
                <a:srgbClr val="FFFF00"/>
              </a:solidFill>
            </a:endParaRPr>
          </a:p>
        </p:txBody>
      </p:sp>
      <p:sp>
        <p:nvSpPr>
          <p:cNvPr id="24" name="TextShape 2"/>
          <p:cNvSpPr txBox="1"/>
          <p:nvPr/>
        </p:nvSpPr>
        <p:spPr>
          <a:xfrm>
            <a:off x="539280" y="1440000"/>
            <a:ext cx="8999640" cy="5168880"/>
          </a:xfrm>
          <a:prstGeom prst="rect">
            <a:avLst/>
          </a:prstGeom>
        </p:spPr>
        <p:txBody>
          <a:bodyPr lIns="0" tIns="20160" rIns="0" bIns="0"/>
          <a:lstStyle/>
          <a:p>
            <a:pPr>
              <a:buFont typeface="Times New Roman"/>
              <a:buChar char="•"/>
            </a:pP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Понимаешь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ли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ты</a:t>
            </a:r>
            <a:r>
              <a:rPr lang="cs-CZ" sz="2000" dirty="0">
                <a:solidFill>
                  <a:srgbClr val="FFC000"/>
                </a:solidFill>
              </a:rPr>
              <a:t>, - </a:t>
            </a:r>
            <a:r>
              <a:rPr lang="cs-CZ" sz="2000" dirty="0" err="1">
                <a:solidFill>
                  <a:srgbClr val="FFC000"/>
                </a:solidFill>
              </a:rPr>
              <a:t>сказал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Илья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Ильич</a:t>
            </a:r>
            <a:r>
              <a:rPr lang="cs-CZ" sz="2000" dirty="0">
                <a:solidFill>
                  <a:srgbClr val="FFC000"/>
                </a:solidFill>
              </a:rPr>
              <a:t>, - </a:t>
            </a:r>
            <a:r>
              <a:rPr lang="cs-CZ" sz="2000" dirty="0" err="1">
                <a:solidFill>
                  <a:srgbClr val="FFC000"/>
                </a:solidFill>
              </a:rPr>
              <a:t>что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от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пыли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заводится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моль</a:t>
            </a:r>
            <a:r>
              <a:rPr lang="cs-CZ" sz="2000" dirty="0">
                <a:solidFill>
                  <a:srgbClr val="FFC000"/>
                </a:solidFill>
              </a:rPr>
              <a:t>? </a:t>
            </a:r>
            <a:endParaRPr sz="2000" dirty="0">
              <a:solidFill>
                <a:srgbClr val="FFC000"/>
              </a:solidFill>
            </a:endParaRPr>
          </a:p>
          <a:p>
            <a:r>
              <a:rPr lang="cs-CZ" sz="2000" dirty="0">
                <a:solidFill>
                  <a:srgbClr val="FFC000"/>
                </a:solidFill>
              </a:rPr>
              <a:t>Я </a:t>
            </a:r>
            <a:r>
              <a:rPr lang="cs-CZ" sz="2000" dirty="0" err="1">
                <a:solidFill>
                  <a:srgbClr val="FFC000"/>
                </a:solidFill>
              </a:rPr>
              <a:t>иногда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даже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вижу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клопа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на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стене</a:t>
            </a:r>
            <a:r>
              <a:rPr lang="cs-CZ" sz="2000" dirty="0">
                <a:solidFill>
                  <a:srgbClr val="FFC000"/>
                </a:solidFill>
              </a:rPr>
              <a:t>!</a:t>
            </a:r>
            <a:endParaRPr sz="20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smtClean="0">
                <a:solidFill>
                  <a:srgbClr val="FFC000"/>
                </a:solidFill>
              </a:rPr>
              <a:t>У </a:t>
            </a:r>
            <a:r>
              <a:rPr lang="cs-CZ" sz="2000" dirty="0" err="1">
                <a:solidFill>
                  <a:srgbClr val="FFC000"/>
                </a:solidFill>
              </a:rPr>
              <a:t>меня</a:t>
            </a:r>
            <a:r>
              <a:rPr lang="cs-CZ" sz="2000" dirty="0">
                <a:solidFill>
                  <a:srgbClr val="FFC000"/>
                </a:solidFill>
              </a:rPr>
              <a:t> и </a:t>
            </a:r>
            <a:r>
              <a:rPr lang="cs-CZ" sz="2000" dirty="0" err="1">
                <a:solidFill>
                  <a:srgbClr val="FFC000"/>
                </a:solidFill>
              </a:rPr>
              <a:t>блохи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есть</a:t>
            </a:r>
            <a:r>
              <a:rPr lang="cs-CZ" sz="2000" dirty="0">
                <a:solidFill>
                  <a:srgbClr val="FFC000"/>
                </a:solidFill>
              </a:rPr>
              <a:t>! - </a:t>
            </a:r>
            <a:r>
              <a:rPr lang="cs-CZ" sz="2000" dirty="0" err="1">
                <a:solidFill>
                  <a:srgbClr val="FFC000"/>
                </a:solidFill>
              </a:rPr>
              <a:t>равнодушно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отозвался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Захар</a:t>
            </a:r>
            <a:r>
              <a:rPr lang="cs-CZ" sz="2000" dirty="0">
                <a:solidFill>
                  <a:srgbClr val="FFC000"/>
                </a:solidFill>
              </a:rPr>
              <a:t>.</a:t>
            </a:r>
            <a:endParaRPr sz="20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Разве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это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хорошо</a:t>
            </a:r>
            <a:r>
              <a:rPr lang="cs-CZ" sz="2000" dirty="0">
                <a:solidFill>
                  <a:srgbClr val="FFC000"/>
                </a:solidFill>
              </a:rPr>
              <a:t>? </a:t>
            </a:r>
            <a:r>
              <a:rPr lang="cs-CZ" sz="2000" dirty="0" err="1">
                <a:solidFill>
                  <a:srgbClr val="FFC000"/>
                </a:solidFill>
              </a:rPr>
              <a:t>Ведь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это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гадость</a:t>
            </a:r>
            <a:r>
              <a:rPr lang="cs-CZ" sz="2000" dirty="0">
                <a:solidFill>
                  <a:srgbClr val="FFC000"/>
                </a:solidFill>
              </a:rPr>
              <a:t>! - </a:t>
            </a:r>
            <a:r>
              <a:rPr lang="cs-CZ" sz="2000" dirty="0" err="1">
                <a:solidFill>
                  <a:srgbClr val="FFC000"/>
                </a:solidFill>
              </a:rPr>
              <a:t>заметил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Обломов</a:t>
            </a:r>
            <a:r>
              <a:rPr lang="cs-CZ" sz="2000" dirty="0">
                <a:solidFill>
                  <a:srgbClr val="FFC000"/>
                </a:solidFill>
              </a:rPr>
              <a:t>.</a:t>
            </a:r>
            <a:endParaRPr sz="20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000" dirty="0">
                <a:solidFill>
                  <a:srgbClr val="FFC000"/>
                </a:solidFill>
              </a:rPr>
              <a:t>     </a:t>
            </a:r>
            <a:r>
              <a:rPr lang="cs-CZ" sz="2000" dirty="0" err="1">
                <a:solidFill>
                  <a:srgbClr val="FFC000"/>
                </a:solidFill>
              </a:rPr>
              <a:t>Захар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усмехнулся</a:t>
            </a:r>
            <a:r>
              <a:rPr lang="cs-CZ" sz="2000" dirty="0">
                <a:solidFill>
                  <a:srgbClr val="FFC000"/>
                </a:solidFill>
              </a:rPr>
              <a:t>  </a:t>
            </a:r>
            <a:r>
              <a:rPr lang="cs-CZ" sz="2000" dirty="0" err="1">
                <a:solidFill>
                  <a:srgbClr val="FFC000"/>
                </a:solidFill>
              </a:rPr>
              <a:t>во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все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лицо</a:t>
            </a:r>
            <a:r>
              <a:rPr lang="cs-CZ" sz="2000" dirty="0">
                <a:solidFill>
                  <a:srgbClr val="FFC000"/>
                </a:solidFill>
              </a:rPr>
              <a:t>,  </a:t>
            </a:r>
            <a:r>
              <a:rPr lang="cs-CZ" sz="2000" dirty="0" err="1">
                <a:solidFill>
                  <a:srgbClr val="FFC000"/>
                </a:solidFill>
              </a:rPr>
              <a:t>так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что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усмешка</a:t>
            </a:r>
            <a:r>
              <a:rPr lang="cs-CZ" sz="2000" dirty="0">
                <a:solidFill>
                  <a:srgbClr val="FFC000"/>
                </a:solidFill>
              </a:rPr>
              <a:t>  </a:t>
            </a:r>
            <a:r>
              <a:rPr lang="cs-CZ" sz="2000" dirty="0" err="1">
                <a:solidFill>
                  <a:srgbClr val="FFC000"/>
                </a:solidFill>
              </a:rPr>
              <a:t>охватила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даже</a:t>
            </a:r>
            <a:r>
              <a:rPr lang="cs-CZ" sz="2000" dirty="0">
                <a:solidFill>
                  <a:srgbClr val="FFC000"/>
                </a:solidFill>
              </a:rPr>
              <a:t>  </a:t>
            </a:r>
            <a:r>
              <a:rPr lang="cs-CZ" sz="2000" dirty="0" err="1">
                <a:solidFill>
                  <a:srgbClr val="FFC000"/>
                </a:solidFill>
              </a:rPr>
              <a:t>брови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smtClean="0">
                <a:solidFill>
                  <a:srgbClr val="FFC000"/>
                </a:solidFill>
              </a:rPr>
              <a:t>и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бакенбарды</a:t>
            </a:r>
            <a:r>
              <a:rPr lang="cs-CZ" sz="2000" dirty="0">
                <a:solidFill>
                  <a:srgbClr val="FFC000"/>
                </a:solidFill>
              </a:rPr>
              <a:t>,  </a:t>
            </a:r>
            <a:r>
              <a:rPr lang="cs-CZ" sz="2000" dirty="0" err="1">
                <a:solidFill>
                  <a:srgbClr val="FFC000"/>
                </a:solidFill>
              </a:rPr>
              <a:t>которые</a:t>
            </a:r>
            <a:r>
              <a:rPr lang="cs-CZ" sz="2000" dirty="0">
                <a:solidFill>
                  <a:srgbClr val="FFC000"/>
                </a:solidFill>
              </a:rPr>
              <a:t>  </a:t>
            </a:r>
            <a:r>
              <a:rPr lang="cs-CZ" sz="2000" dirty="0" err="1">
                <a:solidFill>
                  <a:srgbClr val="FFC000"/>
                </a:solidFill>
              </a:rPr>
              <a:t>от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этого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раздвинулись</a:t>
            </a:r>
            <a:r>
              <a:rPr lang="cs-CZ" sz="2000" dirty="0">
                <a:solidFill>
                  <a:srgbClr val="FFC000"/>
                </a:solidFill>
              </a:rPr>
              <a:t>  в </a:t>
            </a:r>
            <a:r>
              <a:rPr lang="cs-CZ" sz="2000" dirty="0" err="1">
                <a:solidFill>
                  <a:srgbClr val="FFC000"/>
                </a:solidFill>
              </a:rPr>
              <a:t>стороны</a:t>
            </a:r>
            <a:r>
              <a:rPr lang="cs-CZ" sz="2000" dirty="0">
                <a:solidFill>
                  <a:srgbClr val="FFC000"/>
                </a:solidFill>
              </a:rPr>
              <a:t>,  и  </a:t>
            </a:r>
            <a:r>
              <a:rPr lang="cs-CZ" sz="2000" dirty="0" err="1">
                <a:solidFill>
                  <a:srgbClr val="FFC000"/>
                </a:solidFill>
              </a:rPr>
              <a:t>по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всему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лицу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до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самого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лба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расплылось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красное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пятно</a:t>
            </a:r>
            <a:r>
              <a:rPr lang="cs-CZ" sz="2000" dirty="0">
                <a:solidFill>
                  <a:srgbClr val="FFC000"/>
                </a:solidFill>
              </a:rPr>
              <a:t>.</a:t>
            </a:r>
            <a:endParaRPr sz="20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Чем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же</a:t>
            </a:r>
            <a:r>
              <a:rPr lang="cs-CZ" sz="2000" dirty="0">
                <a:solidFill>
                  <a:srgbClr val="FFC000"/>
                </a:solidFill>
              </a:rPr>
              <a:t> я </a:t>
            </a:r>
            <a:r>
              <a:rPr lang="cs-CZ" sz="2000" dirty="0" err="1">
                <a:solidFill>
                  <a:srgbClr val="FFC000"/>
                </a:solidFill>
              </a:rPr>
              <a:t>виноват</a:t>
            </a:r>
            <a:r>
              <a:rPr lang="cs-CZ" sz="2000" dirty="0">
                <a:solidFill>
                  <a:srgbClr val="FFC000"/>
                </a:solidFill>
              </a:rPr>
              <a:t>, </a:t>
            </a:r>
            <a:r>
              <a:rPr lang="cs-CZ" sz="2000" dirty="0" err="1">
                <a:solidFill>
                  <a:srgbClr val="FFC000"/>
                </a:solidFill>
              </a:rPr>
              <a:t>что</a:t>
            </a:r>
            <a:r>
              <a:rPr lang="cs-CZ" sz="2000" dirty="0">
                <a:solidFill>
                  <a:srgbClr val="FFC000"/>
                </a:solidFill>
              </a:rPr>
              <a:t>  </a:t>
            </a:r>
            <a:r>
              <a:rPr lang="cs-CZ" sz="2000" dirty="0" err="1">
                <a:solidFill>
                  <a:srgbClr val="FFC000"/>
                </a:solidFill>
              </a:rPr>
              <a:t>клопы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на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свете</a:t>
            </a:r>
            <a:r>
              <a:rPr lang="cs-CZ" sz="2000" dirty="0">
                <a:solidFill>
                  <a:srgbClr val="FFC000"/>
                </a:solidFill>
              </a:rPr>
              <a:t>  </a:t>
            </a:r>
            <a:r>
              <a:rPr lang="cs-CZ" sz="2000" dirty="0" err="1">
                <a:solidFill>
                  <a:srgbClr val="FFC000"/>
                </a:solidFill>
              </a:rPr>
              <a:t>есть</a:t>
            </a:r>
            <a:r>
              <a:rPr lang="cs-CZ" sz="2000" dirty="0">
                <a:solidFill>
                  <a:srgbClr val="FFC000"/>
                </a:solidFill>
              </a:rPr>
              <a:t>? -  </a:t>
            </a:r>
            <a:r>
              <a:rPr lang="cs-CZ" sz="2000" dirty="0" err="1">
                <a:solidFill>
                  <a:srgbClr val="FFC000"/>
                </a:solidFill>
              </a:rPr>
              <a:t>сказал</a:t>
            </a:r>
            <a:r>
              <a:rPr lang="cs-CZ" sz="2000" dirty="0">
                <a:solidFill>
                  <a:srgbClr val="FFC000"/>
                </a:solidFill>
              </a:rPr>
              <a:t>  </a:t>
            </a:r>
            <a:r>
              <a:rPr lang="cs-CZ" sz="2000" dirty="0" err="1">
                <a:solidFill>
                  <a:srgbClr val="FFC000"/>
                </a:solidFill>
              </a:rPr>
              <a:t>он</a:t>
            </a:r>
            <a:r>
              <a:rPr lang="cs-CZ" sz="2000" dirty="0">
                <a:solidFill>
                  <a:srgbClr val="FFC000"/>
                </a:solidFill>
              </a:rPr>
              <a:t> с </a:t>
            </a:r>
            <a:r>
              <a:rPr lang="cs-CZ" sz="2000" dirty="0" err="1">
                <a:solidFill>
                  <a:srgbClr val="FFC000"/>
                </a:solidFill>
              </a:rPr>
              <a:t>наивным</a:t>
            </a:r>
            <a:endParaRPr sz="20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000" dirty="0" err="1">
                <a:solidFill>
                  <a:srgbClr val="FFC000"/>
                </a:solidFill>
              </a:rPr>
              <a:t>удивлением</a:t>
            </a:r>
            <a:r>
              <a:rPr lang="cs-CZ" sz="2000" dirty="0">
                <a:solidFill>
                  <a:srgbClr val="FFC000"/>
                </a:solidFill>
              </a:rPr>
              <a:t>. - </a:t>
            </a:r>
            <a:r>
              <a:rPr lang="cs-CZ" sz="2000" dirty="0" err="1">
                <a:solidFill>
                  <a:srgbClr val="FFC000"/>
                </a:solidFill>
              </a:rPr>
              <a:t>Разве</a:t>
            </a:r>
            <a:r>
              <a:rPr lang="cs-CZ" sz="2000" dirty="0">
                <a:solidFill>
                  <a:srgbClr val="FFC000"/>
                </a:solidFill>
              </a:rPr>
              <a:t> я </a:t>
            </a:r>
            <a:r>
              <a:rPr lang="cs-CZ" sz="2000" dirty="0" err="1">
                <a:solidFill>
                  <a:srgbClr val="FFC000"/>
                </a:solidFill>
              </a:rPr>
              <a:t>их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выдумал</a:t>
            </a:r>
            <a:r>
              <a:rPr lang="cs-CZ" sz="2000" dirty="0">
                <a:solidFill>
                  <a:srgbClr val="FFC000"/>
                </a:solidFill>
              </a:rPr>
              <a:t>?</a:t>
            </a:r>
            <a:endParaRPr sz="20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Это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от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нечистоты</a:t>
            </a:r>
            <a:r>
              <a:rPr lang="cs-CZ" sz="2000" dirty="0">
                <a:solidFill>
                  <a:srgbClr val="FFC000"/>
                </a:solidFill>
              </a:rPr>
              <a:t>, - </a:t>
            </a:r>
            <a:r>
              <a:rPr lang="cs-CZ" sz="2000" dirty="0" err="1">
                <a:solidFill>
                  <a:srgbClr val="FFC000"/>
                </a:solidFill>
              </a:rPr>
              <a:t>перебил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Обломов</a:t>
            </a:r>
            <a:r>
              <a:rPr lang="cs-CZ" sz="2000" dirty="0">
                <a:solidFill>
                  <a:srgbClr val="FFC000"/>
                </a:solidFill>
              </a:rPr>
              <a:t>. - </a:t>
            </a:r>
            <a:r>
              <a:rPr lang="cs-CZ" sz="2000" dirty="0" err="1">
                <a:solidFill>
                  <a:srgbClr val="FFC000"/>
                </a:solidFill>
              </a:rPr>
              <a:t>Что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ты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все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врешь</a:t>
            </a:r>
            <a:r>
              <a:rPr lang="cs-CZ" sz="2000" dirty="0">
                <a:solidFill>
                  <a:srgbClr val="FFC000"/>
                </a:solidFill>
              </a:rPr>
              <a:t>!</a:t>
            </a:r>
            <a:endParaRPr sz="20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smtClean="0">
                <a:solidFill>
                  <a:srgbClr val="FFC000"/>
                </a:solidFill>
              </a:rPr>
              <a:t>И </a:t>
            </a:r>
            <a:r>
              <a:rPr lang="cs-CZ" sz="2000" dirty="0" err="1">
                <a:solidFill>
                  <a:srgbClr val="FFC000"/>
                </a:solidFill>
              </a:rPr>
              <a:t>нечистоту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не</a:t>
            </a:r>
            <a:r>
              <a:rPr lang="cs-CZ" sz="2000" dirty="0">
                <a:solidFill>
                  <a:srgbClr val="FFC000"/>
                </a:solidFill>
              </a:rPr>
              <a:t> я </a:t>
            </a:r>
            <a:r>
              <a:rPr lang="cs-CZ" sz="2000" dirty="0" err="1">
                <a:solidFill>
                  <a:srgbClr val="FFC000"/>
                </a:solidFill>
              </a:rPr>
              <a:t>выдумал</a:t>
            </a:r>
            <a:r>
              <a:rPr lang="cs-CZ" sz="2000" dirty="0">
                <a:solidFill>
                  <a:srgbClr val="FFC000"/>
                </a:solidFill>
              </a:rPr>
              <a:t>.</a:t>
            </a:r>
            <a:endParaRPr sz="20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smtClean="0">
                <a:solidFill>
                  <a:srgbClr val="FFC000"/>
                </a:solidFill>
              </a:rPr>
              <a:t>У </a:t>
            </a:r>
            <a:r>
              <a:rPr lang="cs-CZ" sz="2000" dirty="0" err="1">
                <a:solidFill>
                  <a:srgbClr val="FFC000"/>
                </a:solidFill>
              </a:rPr>
              <a:t>тебя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вот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там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мыши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бегают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по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ночам</a:t>
            </a:r>
            <a:r>
              <a:rPr lang="cs-CZ" sz="2000" dirty="0">
                <a:solidFill>
                  <a:srgbClr val="FFC000"/>
                </a:solidFill>
              </a:rPr>
              <a:t> - я </a:t>
            </a:r>
            <a:r>
              <a:rPr lang="cs-CZ" sz="2000" dirty="0" err="1">
                <a:solidFill>
                  <a:srgbClr val="FFC000"/>
                </a:solidFill>
              </a:rPr>
              <a:t>слышу</a:t>
            </a:r>
            <a:r>
              <a:rPr lang="cs-CZ" sz="2000" dirty="0">
                <a:solidFill>
                  <a:srgbClr val="FFC000"/>
                </a:solidFill>
              </a:rPr>
              <a:t>.</a:t>
            </a:r>
            <a:endParaRPr sz="2000" dirty="0">
              <a:solidFill>
                <a:srgbClr val="FFC000"/>
              </a:solidFill>
            </a:endParaRPr>
          </a:p>
          <a:p>
            <a:pPr>
              <a:buFont typeface="Times New Roman"/>
              <a:buChar char="•"/>
            </a:pP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smtClean="0">
                <a:solidFill>
                  <a:srgbClr val="FFC000"/>
                </a:solidFill>
              </a:rPr>
              <a:t>И </a:t>
            </a:r>
            <a:r>
              <a:rPr lang="cs-CZ" sz="2000" dirty="0" err="1">
                <a:solidFill>
                  <a:srgbClr val="FFC000"/>
                </a:solidFill>
              </a:rPr>
              <a:t>мышей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не</a:t>
            </a:r>
            <a:r>
              <a:rPr lang="cs-CZ" sz="2000" dirty="0">
                <a:solidFill>
                  <a:srgbClr val="FFC000"/>
                </a:solidFill>
              </a:rPr>
              <a:t> я </a:t>
            </a:r>
            <a:r>
              <a:rPr lang="cs-CZ" sz="2000" dirty="0" err="1">
                <a:solidFill>
                  <a:srgbClr val="FFC000"/>
                </a:solidFill>
              </a:rPr>
              <a:t>выдумал</a:t>
            </a:r>
            <a:r>
              <a:rPr lang="cs-CZ" sz="2000" dirty="0">
                <a:solidFill>
                  <a:srgbClr val="FFC000"/>
                </a:solidFill>
              </a:rPr>
              <a:t>. </a:t>
            </a:r>
            <a:r>
              <a:rPr lang="cs-CZ" sz="2000" dirty="0" err="1">
                <a:solidFill>
                  <a:srgbClr val="FFC000"/>
                </a:solidFill>
              </a:rPr>
              <a:t>Этой</a:t>
            </a:r>
            <a:r>
              <a:rPr lang="cs-CZ" sz="2000" dirty="0">
                <a:solidFill>
                  <a:srgbClr val="FFC000"/>
                </a:solidFill>
              </a:rPr>
              <a:t>  </a:t>
            </a:r>
            <a:r>
              <a:rPr lang="cs-CZ" sz="2000" dirty="0" err="1">
                <a:solidFill>
                  <a:srgbClr val="FFC000"/>
                </a:solidFill>
              </a:rPr>
              <a:t>твари</a:t>
            </a:r>
            <a:r>
              <a:rPr lang="cs-CZ" sz="2000" dirty="0">
                <a:solidFill>
                  <a:srgbClr val="FFC000"/>
                </a:solidFill>
              </a:rPr>
              <a:t>, </a:t>
            </a:r>
            <a:r>
              <a:rPr lang="cs-CZ" sz="2000" dirty="0" err="1">
                <a:solidFill>
                  <a:srgbClr val="FFC000"/>
                </a:solidFill>
              </a:rPr>
              <a:t>что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мышей</a:t>
            </a:r>
            <a:r>
              <a:rPr lang="cs-CZ" sz="2000" dirty="0">
                <a:solidFill>
                  <a:srgbClr val="FFC000"/>
                </a:solidFill>
              </a:rPr>
              <a:t>, </a:t>
            </a:r>
            <a:r>
              <a:rPr lang="cs-CZ" sz="2000" dirty="0" err="1">
                <a:solidFill>
                  <a:srgbClr val="FFC000"/>
                </a:solidFill>
              </a:rPr>
              <a:t>что</a:t>
            </a:r>
            <a:r>
              <a:rPr lang="cs-CZ" sz="2000" dirty="0">
                <a:solidFill>
                  <a:srgbClr val="FFC000"/>
                </a:solidFill>
              </a:rPr>
              <a:t>  </a:t>
            </a:r>
            <a:r>
              <a:rPr lang="cs-CZ" sz="2000" dirty="0" err="1">
                <a:solidFill>
                  <a:srgbClr val="FFC000"/>
                </a:solidFill>
              </a:rPr>
              <a:t>кошек</a:t>
            </a:r>
            <a:r>
              <a:rPr lang="cs-CZ" sz="2000" dirty="0">
                <a:solidFill>
                  <a:srgbClr val="FFC000"/>
                </a:solidFill>
              </a:rPr>
              <a:t>, </a:t>
            </a:r>
            <a:r>
              <a:rPr lang="cs-CZ" sz="2000" dirty="0" err="1">
                <a:solidFill>
                  <a:srgbClr val="FFC000"/>
                </a:solidFill>
              </a:rPr>
              <a:t>что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клопов</a:t>
            </a:r>
            <a:r>
              <a:rPr lang="cs-CZ" sz="2000" dirty="0">
                <a:solidFill>
                  <a:srgbClr val="FFC000"/>
                </a:solidFill>
              </a:rPr>
              <a:t>, </a:t>
            </a:r>
            <a:r>
              <a:rPr lang="cs-CZ" sz="2000" dirty="0" err="1">
                <a:solidFill>
                  <a:srgbClr val="FFC000"/>
                </a:solidFill>
              </a:rPr>
              <a:t>везде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err="1">
                <a:solidFill>
                  <a:srgbClr val="FFC000"/>
                </a:solidFill>
              </a:rPr>
              <a:t>много</a:t>
            </a:r>
            <a:r>
              <a:rPr lang="cs-CZ" sz="2000" dirty="0">
                <a:solidFill>
                  <a:srgbClr val="FFC000"/>
                </a:solidFill>
              </a:rPr>
              <a:t>.</a:t>
            </a:r>
            <a:endParaRPr sz="20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828</Words>
  <Application>Microsoft Office PowerPoint</Application>
  <PresentationFormat>Vlastní</PresentationFormat>
  <Paragraphs>88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Mirek</dc:creator>
  <cp:lastModifiedBy>Malenova</cp:lastModifiedBy>
  <cp:revision>5</cp:revision>
  <dcterms:modified xsi:type="dcterms:W3CDTF">2013-05-02T14:17:39Z</dcterms:modified>
</cp:coreProperties>
</file>