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5" r:id="rId2"/>
    <p:sldId id="266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72" r:id="rId25"/>
    <p:sldId id="290" r:id="rId26"/>
    <p:sldId id="267" r:id="rId27"/>
  </p:sldIdLst>
  <p:sldSz cx="12188825" cy="6858000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6" autoAdjust="0"/>
    <p:restoredTop sz="94629" autoAdjust="0"/>
  </p:normalViewPr>
  <p:slideViewPr>
    <p:cSldViewPr>
      <p:cViewPr varScale="1">
        <p:scale>
          <a:sx n="66" d="100"/>
          <a:sy n="66" d="100"/>
        </p:scale>
        <p:origin x="-126" y="-228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pos="3839"/>
        <p:guide pos="959"/>
        <p:guide pos="6143"/>
        <p:guide pos="1247"/>
        <p:guide pos="7007"/>
        <p:guide pos="5855"/>
        <p:guide pos="671"/>
        <p:guide pos="7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42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5BC006-86E6-4152-872C-A3A7CFDDCC17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6E4BE3-E9A7-4652-96AD-3FD2F7E02AC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9C53A3-A072-4737-92CA-C990DECA4C14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7D5E04-FC13-4D7C-AB3F-2072E89FEDC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/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C8859-C0E6-4DE0-956B-77AD581F876F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F4712-4126-4180-B756-74E0C47696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6BCF-1E49-453E-8504-07696A266126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2C43F-7073-4B05-87DE-68D64D7C8B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E0429-9E25-4A05-94CC-ABC80240342D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3EBAC-2D9B-4DC5-A742-FDD20B5DC6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/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BF78-AF96-460E-9E15-30799D951D69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A2899-FEAF-469A-A2A2-816DE3FA72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CB79-1D28-4987-AEE6-B549177A8695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6843-D829-4C6E-8CAF-FB4EFCF375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7A869-3CF6-4839-B95B-73061A2DE911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8F2A-D2BC-4C75-94DB-8BE391071DE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AF6F-18F1-4512-AD00-C1A34F940440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0E98-5134-481A-A7C6-98FD5E59310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6D5E0-388C-4221-B855-979C57C77512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5F30-272F-40C9-92EC-1061140927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9B5D-AD5F-4A19-9C36-28494763E3BB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8E88D-DBF0-46BF-A45B-2FA367E5B73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/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0F37-D649-420A-A239-0701515B14B1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8BE1C-CC96-43F1-B738-37D9360D4E1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22413" y="1905000"/>
            <a:ext cx="9134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26425" y="6400800"/>
            <a:ext cx="144938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D29941-CA21-446E-9B8C-4F1007C7288C}" type="datetimeFigureOut">
              <a:rPr lang="cs-CZ"/>
              <a:pPr>
                <a:defRPr/>
              </a:pPr>
              <a:t>16.5.2013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3" y="6400800"/>
            <a:ext cx="8382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CD994-70C5-4012-B8C7-4DA97DD285C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62" r:id="rId7"/>
    <p:sldLayoutId id="2147483663" r:id="rId8"/>
    <p:sldLayoutId id="2147483664" r:id="rId9"/>
    <p:sldLayoutId id="2147483655" r:id="rId10"/>
    <p:sldLayoutId id="2147483654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 spc="1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pitchFamily="34" charset="0"/>
        </a:defRPr>
      </a:lvl9pPr>
    </p:titleStyle>
    <p:bodyStyle>
      <a:lvl1pPr marL="223838" indent="-223838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ct24/domaci/222011-az-50-mladistvych-v-cesku-rocne-resi-problemy-sebevrazdou/" TargetMode="External"/><Relationship Id="rId2" Type="http://schemas.openxmlformats.org/officeDocument/2006/relationships/hyperlink" Target="http://www.ceskatelevize.cz/ct24/domaci/153127-sebevrazda-je-treti-nejcastejsi-pricinou-umrti-u-deti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e71Yz-pksko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/64879/ff_m/Jana_Hybnerova.pdf" TargetMode="External"/><Relationship Id="rId2" Type="http://schemas.openxmlformats.org/officeDocument/2006/relationships/hyperlink" Target="http://trochujinak.ic.cz/downloads/sp/sebevrazdy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www.kapezet.cz/admin/data/articleFiles/119/soubor_7522416.pdf" TargetMode="External"/><Relationship Id="rId4" Type="http://schemas.openxmlformats.org/officeDocument/2006/relationships/hyperlink" Target="http://theses.cz/id/55c20m/diplomov_prce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Cambria" pitchFamily="18" charset="0"/>
                <a:ea typeface="Batang" pitchFamily="18" charset="-127"/>
                <a:cs typeface="Consolas" pitchFamily="49" charset="0"/>
              </a:rPr>
              <a:t>DAVIDOVÁ KATEŘINA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>
                <a:solidFill>
                  <a:schemeClr val="tx1"/>
                </a:solidFill>
                <a:latin typeface="Cambria" pitchFamily="18" charset="0"/>
                <a:ea typeface="Batang" pitchFamily="18" charset="-127"/>
                <a:cs typeface="Consolas" pitchFamily="49" charset="0"/>
              </a:rPr>
              <a:t>350160</a:t>
            </a:r>
            <a:endParaRPr lang="cs-CZ" sz="2400" dirty="0">
              <a:solidFill>
                <a:schemeClr val="tx1"/>
              </a:solidFill>
              <a:latin typeface="Cambria" pitchFamily="18" charset="0"/>
              <a:ea typeface="Batang" pitchFamily="18" charset="-127"/>
              <a:cs typeface="Consolas" pitchFamily="49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665256" y="1357298"/>
            <a:ext cx="7027886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SEBEVRAŽEDNÉ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JEDNÁNÍ</a:t>
            </a:r>
            <a:endParaRPr lang="cs-CZ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3" name="Picture 2" descr="http://img.mf.cz/285/528/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071813"/>
            <a:ext cx="20764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593850" y="2143125"/>
            <a:ext cx="9501188" cy="2419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zvláštním případem je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PARASUICIDIUM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i="1" dirty="0">
                <a:latin typeface="Batang" pitchFamily="18" charset="-127"/>
                <a:ea typeface="Batang" pitchFamily="18" charset="-127"/>
              </a:rPr>
              <a:t>,, suicidální pokus, u něhož není přítomen úmysl zemřít – jde tedy spíše o sebepoškození´´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(Kocourková a Koutek, 2003)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přesto však může vinou náhody či nesprávného odhadu skončit smrtí. </a:t>
            </a: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500063"/>
            <a:ext cx="91440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Příklad sebevražedného pokusu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25602" name="TextovéPole 2"/>
          <p:cNvSpPr txBox="1">
            <a:spLocks noChangeArrowheads="1"/>
          </p:cNvSpPr>
          <p:nvPr/>
        </p:nvSpPr>
        <p:spPr bwMode="auto">
          <a:xfrm>
            <a:off x="1450975" y="2571750"/>
            <a:ext cx="9858375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i="1">
                <a:latin typeface="Batang"/>
                <a:ea typeface="Batang"/>
                <a:cs typeface="Batang"/>
              </a:rPr>
              <a:t>Filipovi je 16 let. Opustila ho jeho dívka kvůli tomu, že  je poslední dobou hodně naštvaný a párkrát na ni křičel. Nedávno ho vyhodili z učňáku , protože měl hodně neomluvených hodin. Rodiče mu neustále bezdůvodně nadávají. Pořád ho bolí hlava a má pocit, že všem bude mnohem lépe, když on tu nebude. Jednou, když otec odejde na ryby, Filip jde  do kůlny, vezme si provaz a přiváže si ho na trám. Udělá si smyčku kolem krku  a zrovna ve chvíli, kdy si podkopne židli, dveře kůlny se otevírají. Otec si zapomněl doma návnadu.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214313"/>
            <a:ext cx="91440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Dokonalé </a:t>
            </a:r>
            <a:r>
              <a:rPr lang="cs-CZ" sz="5400" dirty="0" err="1" smtClean="0">
                <a:latin typeface="Segoe Script" pitchFamily="34" charset="0"/>
              </a:rPr>
              <a:t>suicidium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79538" y="1785938"/>
            <a:ext cx="8929687" cy="474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i="1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i="1" dirty="0">
                <a:latin typeface="Batang" pitchFamily="18" charset="-127"/>
                <a:ea typeface="Batang" pitchFamily="18" charset="-127"/>
              </a:rPr>
              <a:t>,, sebepoškozující akt s následkem smrti, který je způsobem sebou samým s vědomým úmyslem zemřít´´ 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(Kocourková a Kotek, 2003)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i="1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časově ohraničený akt, který může trvat jednu chvíli, několik minut či hodin, výjimečně dní.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 err="1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Protrahované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 suicidální jednání: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kdy se jedinec intoxikuje medikamenty opakovaně v průběhu několika dní </a:t>
            </a:r>
            <a:r>
              <a:rPr lang="cs-CZ" sz="2800" dirty="0">
                <a:latin typeface="Batang" pitchFamily="18" charset="-127"/>
                <a:ea typeface="Batang" pitchFamily="18" charset="-127"/>
                <a:sym typeface="Symbol"/>
              </a:rPr>
              <a:t> zvyšování dávky  opakování pokusu může být způsobeno špatným odhadem smrtelné dávky či ambivalentním postojem ke smrti</a:t>
            </a: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9538" y="1000125"/>
            <a:ext cx="9858375" cy="474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BILANČNÍ SEBEVRAŽDA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člověk ukončí svůj život na základě předchozího bilancování, když dospěje k závěru, že životní situace je již bezvýchodná  a neúnosná (například nevyléčitelné onemocnění)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AUTOAGRESIVNÍ SEBEVRAŽDA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je provedena drasticky (podřezání žil, skok z okna)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jedinec ji chápe jako </a:t>
            </a:r>
            <a:r>
              <a:rPr lang="cs-CZ" sz="2800" dirty="0" err="1">
                <a:latin typeface="Batang" pitchFamily="18" charset="-127"/>
                <a:ea typeface="Batang" pitchFamily="18" charset="-127"/>
              </a:rPr>
              <a:t>sebepotrestání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převážně u závažných psychiatrických onemocnění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BIICKÁ SEBEVRAŽDA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sebevražda v normálním duševním stavu, na základě motivů z reality (výpověď z práce, ztráta blízké osoby)</a:t>
            </a: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22350" y="857250"/>
            <a:ext cx="10715625" cy="7269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ÚČELOVÉ SUICIDÁLNÍ JEDNÁNÍ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je takové, jehož cílem není smrt, ale vyřešení nějaké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obtížné situace, což se ale děje nevědomě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DEMONSTRATIVNÍ SUICIDÁLNÍ JEDNÁNÍ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vědomě motivované účelové suicidální jednání,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cíl je sledován vědomě. Provedeno s cílem ne skutečného odchodu ze života, ale dovolání se o pomoc ze strany okolí.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ZKRATKOVITÉ SUICIDÁLNÍ JEDNÁNÍ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bez přemýšlení, zkratkovitě si člověk sáhne 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život, aniž by zvažoval jiné možnosti, případně nevýhody takového řešení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(např. u dítěte, které dostane na vysvědčení špatnou známku a bojí se s ní přijít domů).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65225" y="857250"/>
            <a:ext cx="10072688" cy="6469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SUICIDÁLNÍ DOHODA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dvě či více osob se dohodne, že společně spáchají sebevraždu. Často jeden bývá iniciátorem, který přesvědčí toho druhého.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ROZŠIŘENÁ SEBEVRAŽDA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duševně nemocného jedince, který pod vlivem své choroby spáchá sebevraždu a s sebou vezme ještě někoho ze svých blízkých.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SEBEOBĚTOVÁNÍ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smrt má význam oběti ve prospěch jiných lidí či společnosti, tuto formu jednání nelze chápat jako suicidální. Zcela chybí vědomá touha zemřít.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(např. ve válkách, teroristické útoky)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379538" y="928688"/>
            <a:ext cx="9929812" cy="5915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SEBEZABITÍ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také není </a:t>
            </a:r>
            <a:r>
              <a:rPr lang="cs-CZ" sz="2800" dirty="0" err="1">
                <a:latin typeface="Batang" pitchFamily="18" charset="-127"/>
                <a:ea typeface="Batang" pitchFamily="18" charset="-127"/>
              </a:rPr>
              <a:t>suicidálním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 jednáním, smrt je způsobena nezáměrně.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(např. duševně nemocný utíká před domnělým nepřítelem a srazí jej auto).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KRYPTOGENNÍ SEBEVRAŽDA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postižený utajuje svůj úmysl zemřít a sebevraždu maskuje jako 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(např. domnělou autonehodu, důvod může být třeba finanční, aby pozůstalí dostali pojištění).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RITUÁLNÍ SEBEVRAŽDA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většinou u příslušníků různých sekt, často hromadná či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skupinová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3788" y="714375"/>
            <a:ext cx="9929812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Sebevražda v životní dráze člověka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2413" y="2214563"/>
            <a:ext cx="10072687" cy="4246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FAKTOR VĚKU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sebevražedné jednání ovlivňuje věk člověka, přinášející v různých obdobích života </a:t>
            </a:r>
            <a:r>
              <a:rPr lang="cs-CZ" sz="2800" b="1" dirty="0">
                <a:latin typeface="Batang" pitchFamily="18" charset="-127"/>
                <a:ea typeface="Batang" pitchFamily="18" charset="-127"/>
              </a:rPr>
              <a:t>specifické vývojové krize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b="1" u="sng" dirty="0">
                <a:latin typeface="Batang" pitchFamily="18" charset="-127"/>
                <a:ea typeface="Batang" pitchFamily="18" charset="-127"/>
              </a:rPr>
              <a:t>Sebevraždy dětí: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 jsou vzácné (více až po 1O. roce života)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     </a:t>
            </a:r>
            <a:r>
              <a:rPr lang="cs-CZ" sz="2400" u="sng" dirty="0">
                <a:latin typeface="Batang" pitchFamily="18" charset="-127"/>
                <a:ea typeface="Batang" pitchFamily="18" charset="-127"/>
              </a:rPr>
              <a:t>rizikovými faktory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: problémy ve škole, potíže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                                 v rodinných vztazích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     většinou zkratkovité reakce, výrazy strachu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     či pokusy uniknout nějakému ohrožení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-</a:t>
            </a:r>
            <a:r>
              <a:rPr lang="cs-CZ" sz="2400" b="1" u="sng" dirty="0">
                <a:latin typeface="Batang" pitchFamily="18" charset="-127"/>
                <a:ea typeface="Batang" pitchFamily="18" charset="-127"/>
              </a:rPr>
              <a:t>Adolescence: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 impulzem bývá pocit zklamání a zoufalství,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četné suicidální pokusy, které lze interpretovat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jako volání o pomoc a podporu.  </a:t>
            </a:r>
            <a:endParaRPr lang="cs-CZ" sz="2400" b="1" u="sng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93788" y="785813"/>
            <a:ext cx="10644187" cy="568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b="1" u="sng" dirty="0">
                <a:latin typeface="Batang" pitchFamily="18" charset="-127"/>
                <a:ea typeface="Batang" pitchFamily="18" charset="-127"/>
              </a:rPr>
              <a:t>Krize středního věku: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2400" i="1" u="sng" dirty="0">
                <a:latin typeface="Batang" pitchFamily="18" charset="-127"/>
                <a:ea typeface="Batang" pitchFamily="18" charset="-127"/>
              </a:rPr>
              <a:t>hlavní příčiny</a:t>
            </a:r>
            <a:r>
              <a:rPr lang="cs-CZ" sz="2400" u="sng" dirty="0">
                <a:latin typeface="Batang" pitchFamily="18" charset="-127"/>
                <a:ea typeface="Batang" pitchFamily="18" charset="-127"/>
              </a:rPr>
              <a:t>: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 ztráta partnera, problémy v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                                 zaměstnání, deprese, závislost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                                 alkoholu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b="1" u="sng" dirty="0">
                <a:latin typeface="Batang" pitchFamily="18" charset="-127"/>
                <a:ea typeface="Batang" pitchFamily="18" charset="-127"/>
              </a:rPr>
              <a:t>Stáří: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2400" i="1" u="sng" dirty="0">
                <a:latin typeface="Batang" pitchFamily="18" charset="-127"/>
                <a:ea typeface="Batang" pitchFamily="18" charset="-127"/>
              </a:rPr>
              <a:t>příčiny: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 větší ohrožení somatickými chorobami, odchod do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latin typeface="Batang" pitchFamily="18" charset="-127"/>
                <a:ea typeface="Batang" pitchFamily="18" charset="-127"/>
              </a:rPr>
              <a:t>                    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 důchodu, opuštěnost, ztráta známého prostředí </a:t>
            </a:r>
            <a:r>
              <a:rPr lang="cs-CZ" sz="2400" dirty="0">
                <a:latin typeface="Batang" pitchFamily="18" charset="-127"/>
                <a:ea typeface="Batang" pitchFamily="18" charset="-127"/>
                <a:sym typeface="Symbol"/>
              </a:rPr>
              <a:t>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ztráta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                     smyslu života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FAKTOR VĚKU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muži a ženy mívají k sebevraždě </a:t>
            </a:r>
            <a:r>
              <a:rPr lang="cs-CZ" sz="2800" b="1" dirty="0">
                <a:latin typeface="Batang" pitchFamily="18" charset="-127"/>
                <a:ea typeface="Batang" pitchFamily="18" charset="-127"/>
              </a:rPr>
              <a:t>jiné motivy:</a:t>
            </a:r>
          </a:p>
          <a:p>
            <a:pPr marL="514350" indent="-5143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u žen potíže v citových vztazích, v osobním životě</a:t>
            </a:r>
          </a:p>
          <a:p>
            <a:pPr marL="514350" indent="-5143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u mužů problémy seberealizace, nezaměstnanost, ztráta společenského statusu</a:t>
            </a:r>
          </a:p>
          <a:p>
            <a:pPr marL="514350" indent="-5143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muži a ženy si volí </a:t>
            </a:r>
            <a:r>
              <a:rPr lang="cs-CZ" sz="2800" b="1" dirty="0">
                <a:latin typeface="Batang" pitchFamily="18" charset="-127"/>
                <a:ea typeface="Batang" pitchFamily="18" charset="-127"/>
              </a:rPr>
              <a:t>jiný způsob sebevraždy: </a:t>
            </a:r>
          </a:p>
          <a:p>
            <a:pPr marL="514350" indent="-5143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u žen spíše sebevražedné pokusy</a:t>
            </a:r>
          </a:p>
          <a:p>
            <a:pPr marL="514350" indent="-5143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u mužů dvakrát častější dokonané sebevraždy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57188"/>
            <a:ext cx="91440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Společenské postoje a reakce na sebevraždu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08100" y="1612900"/>
            <a:ext cx="10072688" cy="5245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sebevražda vyvolává ve společnosti rozdílné reakce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bývá ve společnosti akceptována jako oprávněné řešení potíží tehdy, jestliže je její příčinou závažná zátěž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(např. nevyléčitelná choroba)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hodnocení suicidální jednání veřejností osciluje mezi 2 názory: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jde o projev zbabělosti, slabosti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odbiv k odvaze vzchopit se k tak zásadnímu řešení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sebevražda nezasáhne pouze jednotlivce ale i další lidi: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příbuzní a přátelé mohou prožívat pocity viny, křivdy, domnívají se, že na ně sebevrah nebral ohled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pokud sebevrah zemře jeho čin vyvolává u blízkých lidí negativní reakce: POCITY VINY, VÝČITKY, POCITY ZBYTEČNOSTI JEHO SMRTI</a:t>
            </a:r>
            <a:endParaRPr lang="cs-CZ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214313"/>
            <a:ext cx="91440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Sebevražedné jednání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79538" y="2286000"/>
            <a:ext cx="10572750" cy="349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neboli suicidální jednání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u="sng" dirty="0">
                <a:latin typeface="Batang" pitchFamily="18" charset="-127"/>
                <a:ea typeface="Batang" pitchFamily="18" charset="-127"/>
              </a:rPr>
              <a:t>mnoho definic, avšak shoda ve dvou charakteristikách: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sz="2800" dirty="0">
                <a:latin typeface="Batang" pitchFamily="18" charset="-127"/>
                <a:ea typeface="Batang" pitchFamily="18" charset="-127"/>
              </a:rPr>
              <a:t>důraz na úmysl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pt-BR" sz="2800" dirty="0">
                <a:latin typeface="Batang" pitchFamily="18" charset="-127"/>
                <a:ea typeface="Batang" pitchFamily="18" charset="-127"/>
              </a:rPr>
              <a:t>sebevraha se zabít</a:t>
            </a: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jeho očekávání, že prostředky, které ke spáchání sebevraždy zvolil, mohou vést k zániku jeho života.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i="1" dirty="0">
                <a:latin typeface="Batang" pitchFamily="18" charset="-127"/>
                <a:ea typeface="Batang" pitchFamily="18" charset="-127"/>
              </a:rPr>
              <a:t>„záměrný a sebepoškozující akt, při němž si osoba, která se ho dopouští, nemůže být jista, zda jej přežije,“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(</a:t>
            </a:r>
            <a:r>
              <a:rPr lang="cs-CZ" sz="2800" dirty="0" err="1">
                <a:latin typeface="Batang" pitchFamily="18" charset="-127"/>
                <a:ea typeface="Batang" pitchFamily="18" charset="-127"/>
              </a:rPr>
              <a:t>Stengel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sz="28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8100" y="381000"/>
            <a:ext cx="1000125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Suicidální vývoj jedince</a:t>
            </a:r>
            <a:br>
              <a:rPr lang="cs-CZ" sz="5400" dirty="0" smtClean="0">
                <a:latin typeface="Segoe Script" pitchFamily="34" charset="0"/>
              </a:rPr>
            </a:br>
            <a:r>
              <a:rPr lang="cs-CZ" sz="2800" dirty="0" smtClean="0">
                <a:latin typeface="Segoe Script" pitchFamily="34" charset="0"/>
              </a:rPr>
              <a:t>(Henseler)</a:t>
            </a:r>
            <a:endParaRPr lang="cs-CZ" sz="28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50975" y="2071688"/>
            <a:ext cx="10215563" cy="4137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Silně znejistěný pocit sebe sama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zranění, příkoří, zklamání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pocit úzkosti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(pocit, že je člověk opuštěn, ohrožen, bezmoc)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2.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Nasazení ,,mechanismu zvládání´´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popírání reality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idealizace vlastní osoby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3.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Když nepostačuje bod 2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fantazie o návratu ke stavu ,,počáteční harmonie´´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4.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Fantazie realizované v sebevražedném jednání způsobí: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- že se uspokojí potřeba pomsty</a:t>
            </a:r>
          </a:p>
          <a:p>
            <a:pPr marL="457200" indent="-4572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</a:t>
            </a:r>
            <a:endParaRPr lang="cs-CZ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913" y="428625"/>
            <a:ext cx="102870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dirty="0" smtClean="0">
                <a:latin typeface="Segoe Script" pitchFamily="34" charset="0"/>
              </a:rPr>
              <a:t>Zvláštnosti sebevražedného jednání u nedospělých</a:t>
            </a:r>
            <a:endParaRPr lang="cs-CZ" sz="48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50975" y="2500313"/>
            <a:ext cx="9858375" cy="2806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jsou dány odlišnou </a:t>
            </a:r>
            <a:r>
              <a:rPr lang="cs-CZ" sz="28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citovou reaktivitou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, než mají dospělí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závislostí na dospělých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, hlavně ekonomickou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jiným složením duševních poruch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dítě začíná chápat podstatu smrti mezi </a:t>
            </a:r>
            <a:r>
              <a:rPr lang="cs-CZ" sz="28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6. – 10. rokem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většina těchto jedinců se však k sebevražednému jednání odhodlá, aniž by opravdu měli v úmyslu zemřít.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214313"/>
            <a:ext cx="91440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Varovné signály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593850" y="1857375"/>
            <a:ext cx="9572625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sebevražedné jednání v dětství a adolescenci většinou prochází několika vývojovými stádii, známými jako tzv. </a:t>
            </a:r>
            <a:r>
              <a:rPr lang="cs-CZ" sz="28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presuicidální syndrom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(předchází sebevražednému jednání)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2400" u="sng" dirty="0">
                <a:latin typeface="Batang" pitchFamily="18" charset="-127"/>
                <a:ea typeface="Batang" pitchFamily="18" charset="-127"/>
              </a:rPr>
              <a:t>dysforická nálada: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dítě je smutné, unavené, ztráta zájmu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vyhýbání se sociálním kontaktům a dříve oblíbeným činnostem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objevují se psychosomatické obtíže (bolesti břicha, hlavy, poruchy spánku)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občasné suicidální myšlenky, které nabývají na intenzitě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solidFill>
                <a:schemeClr val="bg2">
                  <a:lumMod val="25000"/>
                  <a:lumOff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dirty="0" smtClean="0">
                <a:latin typeface="Segoe Script" pitchFamily="34" charset="0"/>
              </a:rPr>
              <a:t>Prevence sebevražedného jednání</a:t>
            </a:r>
            <a:endParaRPr lang="cs-CZ" sz="48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50975" y="2214563"/>
            <a:ext cx="10072688" cy="391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PRIMÁRNÍ PREVENCE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SEKUNDÁRNÍ PREVENCE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TERCIÁLNÍ PREVENCE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sz="2800" dirty="0">
              <a:solidFill>
                <a:schemeClr val="bg2">
                  <a:lumMod val="25000"/>
                  <a:lumOff val="75000"/>
                </a:schemeClr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dirty="0">
                <a:latin typeface="+mn-lt"/>
              </a:rPr>
              <a:t>cílem především oslabit počet a vliv rizikových faktorů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dirty="0">
                <a:latin typeface="+mn-lt"/>
              </a:rPr>
              <a:t>posílit obranné faktory na straně jedince, rodiny i prostředí, ve kterém se potenciální sebevrah zdržuje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dirty="0">
                <a:latin typeface="+mn-lt"/>
              </a:rPr>
              <a:t>U DĚTÍ A ADOLESCENTŮ: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preventivní programy </a:t>
            </a:r>
            <a:r>
              <a:rPr lang="cs-CZ" sz="2400" dirty="0">
                <a:latin typeface="+mn-lt"/>
              </a:rPr>
              <a:t>(tréninky chování dítěte, které se ocitne v obtížně řešitelné situaci a potřebuje nalézt pomoc)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cs-CZ" sz="2800" dirty="0">
                <a:latin typeface="+mn-lt"/>
              </a:rPr>
              <a:t>nezastupitelnou roli mají také </a:t>
            </a:r>
            <a:r>
              <a:rPr lang="cs-CZ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+mn-lt"/>
              </a:rPr>
              <a:t>LINKY DŮVĚRY</a:t>
            </a:r>
            <a:endParaRPr lang="cs-CZ" sz="2800" dirty="0">
              <a:solidFill>
                <a:schemeClr val="bg2">
                  <a:lumMod val="25000"/>
                  <a:lumOff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3850" y="2214563"/>
            <a:ext cx="9144000" cy="4429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http://www.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ceskatelevize.cz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/ct24/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domaci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/153127-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sebevrazda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-je-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treti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nejcastejsi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pricinou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umrti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-u-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2"/>
              </a:rPr>
              <a:t>deti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2"/>
              </a:rPr>
              <a:t>/</a:t>
            </a:r>
            <a:r>
              <a:rPr lang="cs-CZ" sz="31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cs-CZ" sz="3100" dirty="0" smtClean="0">
                <a:latin typeface="Batang" pitchFamily="18" charset="-127"/>
                <a:ea typeface="Batang" pitchFamily="18" charset="-127"/>
              </a:rPr>
            </a:br>
            <a:r>
              <a:rPr lang="cs-CZ" sz="31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cs-CZ" sz="3100" dirty="0" smtClean="0">
                <a:latin typeface="Batang" pitchFamily="18" charset="-127"/>
                <a:ea typeface="Batang" pitchFamily="18" charset="-127"/>
              </a:rPr>
            </a:br>
            <a:r>
              <a:rPr lang="cs-CZ" sz="31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http://www.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ceskatelevize.cz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/ct24/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domaci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/222011-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az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-50-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mladistvych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-v-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cesku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rocne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resi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problemy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-</a:t>
            </a:r>
            <a:r>
              <a:rPr lang="cs-CZ" sz="3100" dirty="0" err="1" smtClean="0">
                <a:latin typeface="Batang" pitchFamily="18" charset="-127"/>
                <a:ea typeface="Batang" pitchFamily="18" charset="-127"/>
                <a:hlinkClick r:id="rId3"/>
              </a:rPr>
              <a:t>sebevrazdou</a:t>
            </a:r>
            <a:r>
              <a:rPr lang="cs-CZ" sz="3100" dirty="0" smtClean="0">
                <a:latin typeface="Batang" pitchFamily="18" charset="-127"/>
                <a:ea typeface="Batang" pitchFamily="18" charset="-127"/>
                <a:hlinkClick r:id="rId3"/>
              </a:rPr>
              <a:t>/</a:t>
            </a:r>
            <a:r>
              <a:rPr lang="cs-CZ" sz="31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cs-CZ" sz="3100" dirty="0" smtClean="0">
                <a:latin typeface="Batang" pitchFamily="18" charset="-127"/>
                <a:ea typeface="Batang" pitchFamily="18" charset="-127"/>
              </a:rPr>
            </a:br>
            <a:r>
              <a:rPr lang="cs-CZ" sz="3100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cs-CZ" sz="3100" dirty="0" smtClean="0">
                <a:latin typeface="Batang" pitchFamily="18" charset="-127"/>
                <a:ea typeface="Batang" pitchFamily="18" charset="-127"/>
              </a:rPr>
            </a:br>
            <a:r>
              <a:rPr lang="cs-CZ" sz="3100" dirty="0" smtClean="0">
                <a:latin typeface="Batang" pitchFamily="18" charset="-127"/>
                <a:ea typeface="Batang" pitchFamily="18" charset="-127"/>
              </a:rPr>
              <a:t>film </a:t>
            </a:r>
            <a:r>
              <a:rPr lang="cs-CZ" sz="31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Místnost sebevrahů:</a:t>
            </a:r>
            <a:br>
              <a:rPr lang="cs-CZ" sz="31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cs-CZ" sz="31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hlinkClick r:id="rId4"/>
              </a:rPr>
              <a:t>http://www.</a:t>
            </a:r>
            <a:r>
              <a:rPr lang="cs-CZ" sz="31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hlinkClick r:id="rId4"/>
              </a:rPr>
              <a:t>youtube.com</a:t>
            </a:r>
            <a:r>
              <a:rPr lang="cs-CZ" sz="31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hlinkClick r:id="rId4"/>
              </a:rPr>
              <a:t>/</a:t>
            </a:r>
            <a:r>
              <a:rPr lang="cs-CZ" sz="31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hlinkClick r:id="rId4"/>
              </a:rPr>
              <a:t>watch</a:t>
            </a:r>
            <a:r>
              <a:rPr lang="cs-CZ" sz="31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hlinkClick r:id="rId4"/>
              </a:rPr>
              <a:t>?v=e71Yz-</a:t>
            </a:r>
            <a:r>
              <a:rPr lang="cs-CZ" sz="3100" b="1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  <a:hlinkClick r:id="rId4"/>
              </a:rPr>
              <a:t>pksko</a:t>
            </a:r>
            <a:r>
              <a:rPr lang="cs-CZ" sz="31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cs-CZ" sz="31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8914" name="TextovéPole 2"/>
          <p:cNvSpPr txBox="1">
            <a:spLocks noChangeArrowheads="1"/>
          </p:cNvSpPr>
          <p:nvPr/>
        </p:nvSpPr>
        <p:spPr bwMode="auto">
          <a:xfrm>
            <a:off x="2022475" y="428625"/>
            <a:ext cx="807243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5400">
                <a:latin typeface="Segoe Script"/>
              </a:rPr>
              <a:t>Videa k tématu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Knižní zdroje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9938" name="AutoShape 2" descr="data:image/jpeg;base64,/9j/4AAQSkZJRgABAQAAAQABAAD/2wCEAAkGBhQSERUUEhMWFRQVFBQVGBgWFhkXFxcUFxQVFBQVFxUXHCYeFxojGhQXHy8gIycpLCwsFR4xNTAqNSYrLCkBCQoKDgwOFw8PGiolHB8pKSksKSopKiwpKSksLCkpKSkpLCkpKSkpLCkpLCwpKSkpLCkpLCwsLCwsKSksKSwsLP/AABEIAKkBKwMBIgACEQEDEQH/xAAcAAEAAgIDAQAAAAAAAAAAAAAABgcCBQEDBAj/xABREAABAwECBwoICwcDAgcAAAABAAIDEQQFBhIhMUFRkQcTUmFxgZKhwdEiQ1OCk7HS4RQVFhcyQmJjcsLwCDNUZIOUokTi8SPTc6OksrPD4//EABkBAQEBAQEBAAAAAAAAAAAAAAABAgMEBf/EACwRAAIBAwIFAwUAAwEAAAAAAAABAgMRExJRITFSkaFh0fAEFCIjQXGx8UL/2gAMAwEAAhEDEQA/ALxREQBERAEREAREQBERAFxVQ3dNNrZZxNZbVvAjNHtEeNj47mtYa/Voa6NKqF2GF9aLS487fZWXK3M6RhqXM+kKrmq+bW4XX1/EO6be5djcN76HjyeeM+tqzkRvF6/7Po5Kr53bh/fQ8b/8Pcuwbol9cMHzYO5MiGH1Xn2PoRF8+jdLvkZyOjAuxu6lfA+q0+ZD2FMiGD1Xn2L+RUIN1q9tMbOgz2lz87t6+Rb6Me0mtDA9159i+kVC/PBeg8S30J7HLNu7NeX8O0/0X9jldaLge6L3RUY3drvH+Fb6GX2lkN223/wjfQze0mtEwS3XcvFFSDd3K26bI30U3eshu72oZ7G3oShNaGCW67l2oqT+fu0abI3ZKu+Ld/f9ex7HPHrYVdSJgl6d0XKiqaD9oKCvh2Z7eSRp6i0KT4PbrFgtZxRLvLyaBs1GY2rFfXFPJWvErdGZU5R5kyRcBy5VOYREQBERAEREAREQBERAERRDDnDp93Fp+CvljLQTKCQxri4gMJDTQ5BnpnCEbsS9FTD/ANoan+kHpSfUxG/tEDTZB6U+whNXyxc6KnW/tEx6bKeab/8ANdrP2h4NNmeOSQH8qDUiw8LnN+CvDqUcWNy/jB7FAW3dFqG33qu8L8OnWuWR0VpmbHIamGU4zG5qBuKaUqK5WinGo228ZR9Gdm147F5qtKU3dHqpVKUVxfguk3TFqPSPtLg3RHqPSPtKm231aRmtDfSOXYMIraM04P8AU7yuP289zpmo9Xgt/wCJWfa2rg3Gz7X65lUowpt48ZXzmntWYwuvAfWP+JUwTLmpdRapuJut3681DcTdbtg9lVaMNLw1k+a09i7Bh1eA+qfRjsCYJly0uoss3G3Wdg7kNxN4X+I7lWg3QbeM7T0PcufnItvBPQPcmCoXJS6l5LINwt4Q2NWPxA3WNjVXXzn2sZ2/4lZDdUtAztHWphqGlOn1Lz7FiG4W629FqxNwt+x0QoAN1ebS0frnXY3dXk0tGz3qYamxpOHUidfJ9v2dgWJweGpuxQxu6s7gjYu9m6a7gNPN7lMc0aST5NdyVm4RwW7Fh8Q/ZGz3KNjdFcfqN/XmrIYfP8k3afYU0TNY/l0bm13GKZWZ/wAVNlcuxVXaGAOcGZBUimevUpracNXPFN7aOc+yoU+h05V6KKkr3ONWDRu8H8PbbYqCCd4YPqO8OPoPqB5tFZeD+7+00bbIKa5ITUcpieajmceRUq4a1ivTc8zinzPrS5sMrHagN4tMbyfq42K8csbqOGxbqq+M2v5+Vbm4MNbVZZmPjmlIY5rizfHYjmg5WlmahGTMrqMY/U+s0WET6tB1gHas1o5BERAEREAREQBaLDe7jPYJ420q5gpXNVrmuHqW7e8AVJoONQnDnDsWUOj3h8jXNbSRpBZUnwmuxalpAHWFHyCK8+bRxGWYV00ZUbaheKfcxl+rKw8ocO9b2PdOs5+lFKDxZfXRd7N0KyH60g5Wr5/7Ee3VAiD9zS0cKI87vZXQ/c2tI8mfO72qdNw+sR8Y7nauwYbWLy/UrqqL+eBeG5XEm55ah4th5HN7Suh+AlqHia8hYfzK0BhjY/LhcjCmyHxzervTJU2J+G5VDsC7SP8ATu5gD6l1OwUtAz2aToHsCt8YQWU+PZzrsbelnPjo9oVyz2FoblMHB+UZ7PJ6N3cuBc7/ACL+g5XYLZBoli6QXItERzSx9IJmlsNMSkxdmuN2xy5+AjURzkdquzGjPjGdP3rL4O06WHzq9qmaRNESlBYm63dIp8XjhP6XuV0fFUfk4zsXBuSI+JjPM3uTMxijsimfi86JJNtexPgDvKv2e9XC7B2A54GdFvcup2DMHkW9EJnZnBHZFQmxP8pXlb7yup1kdp3s8rR7Ktm0YIWd3iyPw1HuWrtWAcdDive06Kio2UC2vqGZdCOxWFriAFN7YK6QBXavCLPTMSOsdSmGEeCckMZe5zS1tM1QcppmI41FmrvGepXMY9PAxZI9vHydy3NyWmaV2LEx0juC0VdzNGUrWAcSSNFM1To0rXA1qki0bjuu1E0kss7aa43t2VAWxvDA+OX95Z3V14pDulRZ/s/XvK/4VFI9zmtEUjQ5znYpJe11MY5K4rcnEriWkjORnzrbdzIZd6e9vE9tRtFD61H7dgPao8u9b4NbO7IV9VUXBYNSaTWVnx3aLE5ho9rmHU5pHYu64rpdPaoY2jG32WOMgHLRzgHHWAG1NeJfXE13xuFHRscONoPrC81lwds0T98js8LJMvhMjY12XIcoFU0h1Fse9jaAAZh6lkiLRxCIiAIiIAiIgNLhjcjbXY5YXyGNpAcXgVpiOElS05x4OZfMoEmiRwH2TTjGYr6fwpnxLHOfu3NHK4YgzfiVGjBuPGJINODlA5K4tV5q09LR6aOqztyIpvkw8fLlz+GcunLlXVWXy0m33qdfFMNKb2zb3rj4nh0Mj2t9pcMx3s9yEb/PWu/Py68umutYi0TCnh5suVtdZ08pU6+J4qfQbzYh9RXAuWI+K6grmLeW7IG60S/ZPLGO0LEzyZfBjy/dt9lT03DF5I9E9yw+T0Xk6eae5MxLy3IEZ3+TiPmjroFwbQfIRc2MNWp3F1qeOwfi4I6Kx+T0Opvq7VrMifl8SILv/wByOZ7/AGv1RDaPunDkkf2lTSTBuHU3ae9cfJaPUOk7vVzIlnsuy9iFutH2ZhTVITQc4XItdPr2hvPXsU0GCUZ0bHd64dgYNGPtHcmZE0+i7EPF5uGa0TDlb7wsxfcui0u52kepylfyP43dS63YGnhO6PvTNEmOPSvPuRluF9rbmm2P713tw8tg8Y7pArbWrBGRratGNxUoebWtFJZADQtoRoIHctqpF/w5Oil/09jd0G2cN2xpWQ3QbVpc4+atYbO3gjYsfg7eCNi1eOxMfq+57LfhhLLGWPc4g0yEGmTLoC0ccTnHwcw0k0G00Xv+CN1dZHapnuXYFx2y1kStc6FjHOeMcgGtAxuShyk1z5gVVJckgoJc2yEWi7p4v3kT2jXQ02jIvP8ACl9cfJezUpvLeao9RWutu5vd8v07Kw8eUHaDVdLHPUyuv2c4STbJDqgZz1lcezarrWrwfwas9ijMVmiEbC4uIBJJcQBUlxJOQAcy2iqMhERUBERAEREAREQBERAERQzCvdMhsM+8ujc9wY15o5jRlrQDGNScmrSqlcjduZ37olva2y4lcskjW0blNG+GdI4I2quWTAZjIOY9jiohe1oaZHOskkzQ5zn4kr4XAFxLiGuDgaV4qrqhvm2NzmJ39XsxivPV+nnJ3PTTq04rmTcWr7x3OH9yzFp+92hw7FC2X9a6/u2n8L2HT+ErubhRaRngJpqczj+74upcPtqmx2VWm/8A0S/f/vGH9cYTP9aM8uIogMLLRk/6DxyBp2eCuRhfPpik9EDy1o4LP29TY1rh1IlmL/4W1iybFqazmI7FEjho/TC7Nphdn9IuRhu3S0ehePzFTBPYt47ruS4RngdZ7CsyHU+gdru9Q9uHEWkMHmvH5SvTFh3Z9OJn4T9Wf6GZZdKexeG67okZiPAd/l2rgxjS07B2haBmHMBOYAaxJT1tC9LMNID9Y+kZ2uCy6ctjWk2wjbqOweyuzFb+h3LVtwws/DdzOYeoPXezCWznxh5wFNMti6GbBjG/r/lC1usdftLzMv6A18M5BU0jcaDmCz+PbPpk2xv9lSz2JolsdwZx9f8AyvBeFzsm+m2upwNHDnxeor0/HVnPjY+cEesBdjbxg0Sw9MDtTig4shd44IvZljOONVQHdeQqPzQOYaOBadRFPWrWE0bszozyPC6LZd0coo5gcOXNyGtQusarXM5OnsVZjK8NwmwYtlmlI/eShoPExo7XKvbwwGzmJ9Bqec3nDuVz7mtgEN3xRggkVc6hrlccYV1EtLTTjC9NOSk+B56icVxJSiIvScAiIgCIiAIiIAiIgCIiAIiIAtReeC9lncZJrPFJJi0xnsa40FaCpGYVW3ULwss16icvsT43QloG9nFDgQDjfSFDWta81MmURnz0bU3gt6lz8IbwW7ArT+D3pHkdd7XU0tAPWwZV0WjCC0xmkt3005W0ya8pXBwl8Z1U4/EVmZGcBvUuKR8AcxPerEkw4YPp2Ec4Z6sUrkYcWP61jaP6bT+RTTPbyXVDfwV0Ws1HpHvWJDftdIqxxhfdp+lZGj+izuWXyjuYjwoI28sTE/Yv4x+D/qKyc86HyDzyuPhDxmllHnnXX1qzhetyO+pD0Gj1LIyXK7RCPNd2LWuezJpj6FWm0P8AKyc7q8aG1SeVceWhVqx2O5nDxP8A5g7Vk65bnOYw+kePzJklsxoj6FTfCJOGOdjD6wsd8frYeWJncrb+St2Ozb16Zw9b0bgLd7s2LzWg+0pmfqMa9CozjaRGf6bR6gsgD5OE+aR6lbT9zexnMdk1V1O3LID9F0nM9p7EzjEVXi5P3Ue1418f6oOfkN+7HNI8dqs125SzQ+X/ABPYus7lY8pJ0Qmf5YuN/GV0K6GvHJMe1Zgv+99KD1EKeu3MSPHO52e9dEm528Zph0D3pmXp2NKMl/X3ISXP+9rxlh7FiZH63DljafUFMn4CSjNK3okdq8suBU4zOYdoUyx2Rr8+pmouOwPnfisilmOSu9RCoByAnwXU5TQL6JwJwNZd0T2MkfIZH744vABBxQ0CjcmhRDcbsfwZtrMxY01icXVyBgEmcnMAannVphdo2fFHKU5v8ZMIiLRzCIiAIiIAiIgCIiAIiIAiIgCIiAKJ7oULRCyTS14byhwOTaK7VLCq03S8JY5IWtie14bLlxXA5Q11cx0V61ib4FRHJXseKOaHcRAPUV4pLiszs8LByDF/9tFqhefGu2O8lx4mjK0YE2V+YPbySO9RJWtm3Moz9CZ4/EA71UW3F5BeiG38at2LIiUu5jIM0jTy1b2Fed253MNXM6vVRWA22cayEtVdchZFXvwTfoNfOaCNqwGC0uo8zmH8wVyXZcMMoJczLU5ansXt+SNn4Hr70VRjQUgMGpdUm2P/ALiG4LQM2+bW+2rv+R9n4PWVwcDrPqO33K5WNBSXxPahpk6Q9pBYLYMxkHP71c78CoNbur2V55MBo9EhHmf8K5GNCKhDbcMuNJtK5ba7wGZ8u0q1n4CDRIOdh7155MBDokZseEyMaCtm3/eQ8ZN1rMYWXiM75f8AJT5+AsnDj2v9led+A0ugx9I9yZC6CEjDS3jO+Xa5cfLm1nIZJRzuUxOBE2uPp+5am8bofCaPbTUQag8hCKa2Qx+p3YOSsnmj3+3wBmO0vbIbQ04oOUVfEGE0rSrtK+iruvCGVtYJI5GjJWN7XAah4JyL5laxem23VaLvfHaoH4jqij2Vz0rRwIGMCM4OQhbi7uxlxsj6cRazBm+ha7JBaAKb7G15HBcR4TeZwI5ls1oyEREAREQBERAEREAREQBERAEREAWovjBKyWrLPAx7uFTFfzSNo7rW3RAVne+4jC6ps1okiPBkAmZyVOK8dIqG3puUXlBUsbHM0VNYpA0042S06iVfy8F/NJs04bnMMoHLvbqLLigfLsd6EZwdnaKqdYMXEyZuNLK3KMjWPBI43HsUNtFixW1Gfq4h7itfvJGVpIOYEa9Vda5uN+R1SLbkwMFKxykfiFRtC8xwUtAOQsd51PWFX13XpeEZrHOWj7bjsplW1G6dbYck0cb8tCRnrx0XO0l/To6UrXaZZ9jsrYWtZjeFTLmFTnJ5F6xMNfWFVjd17S6BwPE7JzVaciz+eNvkX7W+wpokZuWiJRrG0Jvg4toVZxbrwPiJDyYp/Iu8bqf8tL/h3LWlo0oyfJPsWEZRr6x3rB0419Y71ATun/ys22PuXHzm/wApL0o+5Q3iqdL7MnZtPH1t71gbTxja3vUEO6ST/o5OnH7K5+cX+Tl6cfcli4qnS+zJubRydXtLgz/rJ3qE/OH/ACs3SjWJ3Qv5WbpRoMc+l9mTTfePrHeuu0Na9uK8BzTnBoe1Q47oJ/hJunH3J84btFjl9KwdiWJjn0vsz0XrgiBV0BH4C4f4mvUdqxv1xbdgEtMajQK5aeFjDPmIaOpeV+6FI5uKLK5rjkx3S+C2umjRXMvTg7ucyXg9u/W2ExCheyKZ0stNIo8DEJyDGy01Feikle8nyOFWM0uTLM3IoyLnsuNpbI4fhdNI5vUQpiumx2RsUbY42hrGNaxrRmDWigA5AF3LRyCIiAIiIAiIgCIiAIiIAiIgCIiAIi6bXa2xtLnnFaNJ9Q1lAZS2hrfpODeUgeta+bCKAGmNXkBI26VC75vffZCWAsbqqcvGRWleRaia2kDKqQi2EthbFO9g+hjExk5Kxk1GzMR9mq8EVjDW10kGnOcnKM3GFjhdhEX0aAPBNQ7SNY5+xeiy2sPja7irsHuXGXA9n0/FmptrzjBjSaCtSM/INRNacWUrfXXgQ17HF7mYxAxcRwcA6hqH42U6MoOk0WgcMppyk/rlXbY7W+NwdGSD1HlBFDzrxSnfkfcl9M5rgz3MwTlxi3eDk05MU8YdWlFuLHudF37zFaNQ8I9RA616bpwuYTizNaw8INGKeXIcXlzKYxRAjM3YO5Yc5HzqlKdN2kRX5touG/oj2lg7c1j8o7o/7lNW2ccFuwdy4dZfshZ1PcxrluQobmkflHdA96z+bGPyr+gpo2yjggci7RZxqO096apFyS3ZBfmxj8s/oe5YHc0ZX98/o/7VPRC3Uek7vWRibx9J3erqluXLPd9yvjuat8u7o/7V1u3NW+WPV7CsMxD7XSPeud643dI96muQzT3fcrd25yB44nnA/wDrXHzdt8q7ptHriVk73xu2rAxcbur2U1y3GWe7K4k3PWaJJa8UkLuoxt9a3+BGBcUEzLRJaZaxuJa3Ea2uQjwiwu8HLmBy8i216CgAq7KRmp1+DlWAmXs+nTlxZ5q9aXK5PmX1CfGDnqPWF3NvCM5pGdIKvBMud+XsPEWO2UHMQeQhZqtROu6O2kZnEchKWFyxEUAF7yDNI/pFeyxXhapD/wBNzncdBQcrjkSwuTNFrbFZrRnllHI1g6zk9S2ShQiIgCIiAIiIAiIgC8ttuuOam+NxqZqk5NhXqRAad2CVmPiv8n+0vPNgNZXD6DhyPd3qQIgIHatxewSEk78K6pO9pUQwuwAF3MrCXvsr/BJeQXQzGoaSQB/03ZBmyHlV1rUYQ3K+1M3rfd7icCJAGAvcNQcTQbFmSujpSlpkmfNLZc4OTRl1rcXdcDp672a0zmoAy5hUrb37uMW/fDvbYpowTikS726mgkOGQ686wse5te0QpHZw3TktMYy6/pLyOiz7H3kZPhKyO1u548jK9o5yfyKTYN3K6zx4j5XOoTTwiRTPmoKZaqPnA+/PJu/uo/aT5I36PFu/u4+9YwTOcqsJc6nhk9BGsLnHGsfrnUBGCt/eTf8A3cftJ8mL+8lJ/dxe2mCRzvR6/DJ9vg1jb71ybQOENvvUAODd/eSk/uovbXLcH7+Hipf7mE/nUwSH6etdmT0TAaR0veuTaBrHS96gfxJf/kpfTwf9xc/FF/eQl9PZ/bTBMv6utefYngtI1/5e9c7+NfWoD8U38P8ATy+ls5/Onxbfv8NL07MfzqYJltS6159ifb9xnr7k3zl/XMoELDfumyv/APSn865FjvvTZXDzLN2OTBMzan1rz7EovXO05dPq5AvECo/LdF8vOWCQcjIBtIVh4FYLTRRB1plkE5JJDS0ANyUaaAh2k5dfEvXRTitLPL9RTivyUk/8HfdFw2eVooZC6gJyFo5qtodq9kmBkRzPkHO09i34C5Xc8pGHYFDRKedgPqK6jgY/yrafhPepYiA09iwXiZlcN8P2s3RzbarbtaAKAUC5RAEREAREQBERAEREAREQBERAEREAREQBERAEREAREQBERAEREAREQBKIiAU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orbel" pitchFamily="34" charset="0"/>
            </a:endParaRPr>
          </a:p>
        </p:txBody>
      </p:sp>
      <p:sp>
        <p:nvSpPr>
          <p:cNvPr id="39939" name="AutoShape 4" descr="data:image/jpeg;base64,/9j/4AAQSkZJRgABAQAAAQABAAD/2wCEAAkGBhQSERUUEhMWFRQVFBQVGBgWFhkXFxcUFxQVFBQVFxUXHCYeFxojGhQXHy8gIycpLCwsFR4xNTAqNSYrLCkBCQoKDgwOFw8PGiolHB8pKSksKSopKiwpKSksLCkpKSkpLCkpKSkpLCkpLCwpKSkpLCkpLCwsLCwsKSksKSwsLP/AABEIAKkBKwMBIgACEQEDEQH/xAAcAAEAAgIDAQAAAAAAAAAAAAAABgcCBQEDBAj/xABREAABAwECBwoICwcDAgcAAAABAAIDEQQFBhIhMUFRkQcTUmFxgZKhwdEiQ1OCk7HS4RQVFhcyQmJjcsLwCDNUZIOUokTi8SPTc6OksrPD4//EABkBAQEBAQEBAAAAAAAAAAAAAAABAgMEBf/EACwRAAIBAwIFAwUAAwEAAAAAAAABAgMRExJRITFSkaFh0fAEFCIjQXGx8UL/2gAMAwEAAhEDEQA/ALxREQBERAEREAREQBERAFxVQ3dNNrZZxNZbVvAjNHtEeNj47mtYa/Voa6NKqF2GF9aLS487fZWXK3M6RhqXM+kKrmq+bW4XX1/EO6be5djcN76HjyeeM+tqzkRvF6/7Po5Kr53bh/fQ8b/8Pcuwbol9cMHzYO5MiGH1Xn2PoRF8+jdLvkZyOjAuxu6lfA+q0+ZD2FMiGD1Xn2L+RUIN1q9tMbOgz2lz87t6+Rb6Me0mtDA9159i+kVC/PBeg8S30J7HLNu7NeX8O0/0X9jldaLge6L3RUY3drvH+Fb6GX2lkN223/wjfQze0mtEwS3XcvFFSDd3K26bI30U3eshu72oZ7G3oShNaGCW67l2oqT+fu0abI3ZKu+Ld/f9ex7HPHrYVdSJgl6d0XKiqaD9oKCvh2Z7eSRp6i0KT4PbrFgtZxRLvLyaBs1GY2rFfXFPJWvErdGZU5R5kyRcBy5VOYREQBERAEREAREQBERAERRDDnDp93Fp+CvljLQTKCQxri4gMJDTQ5BnpnCEbsS9FTD/ANoan+kHpSfUxG/tEDTZB6U+whNXyxc6KnW/tEx6bKeab/8ANdrP2h4NNmeOSQH8qDUiw8LnN+CvDqUcWNy/jB7FAW3dFqG33qu8L8OnWuWR0VpmbHIamGU4zG5qBuKaUqK5WinGo228ZR9Gdm147F5qtKU3dHqpVKUVxfguk3TFqPSPtLg3RHqPSPtKm231aRmtDfSOXYMIraM04P8AU7yuP289zpmo9Xgt/wCJWfa2rg3Gz7X65lUowpt48ZXzmntWYwuvAfWP+JUwTLmpdRapuJut3681DcTdbtg9lVaMNLw1k+a09i7Bh1eA+qfRjsCYJly0uoss3G3Wdg7kNxN4X+I7lWg3QbeM7T0PcufnItvBPQPcmCoXJS6l5LINwt4Q2NWPxA3WNjVXXzn2sZ2/4lZDdUtAztHWphqGlOn1Lz7FiG4W629FqxNwt+x0QoAN1ebS0frnXY3dXk0tGz3qYamxpOHUidfJ9v2dgWJweGpuxQxu6s7gjYu9m6a7gNPN7lMc0aST5NdyVm4RwW7Fh8Q/ZGz3KNjdFcfqN/XmrIYfP8k3afYU0TNY/l0bm13GKZWZ/wAVNlcuxVXaGAOcGZBUimevUpracNXPFN7aOc+yoU+h05V6KKkr3ONWDRu8H8PbbYqCCd4YPqO8OPoPqB5tFZeD+7+00bbIKa5ITUcpieajmceRUq4a1ivTc8zinzPrS5sMrHagN4tMbyfq42K8csbqOGxbqq+M2v5+Vbm4MNbVZZmPjmlIY5rizfHYjmg5WlmahGTMrqMY/U+s0WET6tB1gHas1o5BERAEREAREQBaLDe7jPYJ420q5gpXNVrmuHqW7e8AVJoONQnDnDsWUOj3h8jXNbSRpBZUnwmuxalpAHWFHyCK8+bRxGWYV00ZUbaheKfcxl+rKw8ocO9b2PdOs5+lFKDxZfXRd7N0KyH60g5Wr5/7Ee3VAiD9zS0cKI87vZXQ/c2tI8mfO72qdNw+sR8Y7nauwYbWLy/UrqqL+eBeG5XEm55ah4th5HN7Suh+AlqHia8hYfzK0BhjY/LhcjCmyHxzervTJU2J+G5VDsC7SP8ATu5gD6l1OwUtAz2aToHsCt8YQWU+PZzrsbelnPjo9oVyz2FoblMHB+UZ7PJ6N3cuBc7/ACL+g5XYLZBoli6QXItERzSx9IJmlsNMSkxdmuN2xy5+AjURzkdquzGjPjGdP3rL4O06WHzq9qmaRNESlBYm63dIp8XjhP6XuV0fFUfk4zsXBuSI+JjPM3uTMxijsimfi86JJNtexPgDvKv2e9XC7B2A54GdFvcup2DMHkW9EJnZnBHZFQmxP8pXlb7yup1kdp3s8rR7Ktm0YIWd3iyPw1HuWrtWAcdDive06Kio2UC2vqGZdCOxWFriAFN7YK6QBXavCLPTMSOsdSmGEeCckMZe5zS1tM1QcppmI41FmrvGepXMY9PAxZI9vHydy3NyWmaV2LEx0juC0VdzNGUrWAcSSNFM1To0rXA1qki0bjuu1E0kss7aa43t2VAWxvDA+OX95Z3V14pDulRZ/s/XvK/4VFI9zmtEUjQ5znYpJe11MY5K4rcnEriWkjORnzrbdzIZd6e9vE9tRtFD61H7dgPao8u9b4NbO7IV9VUXBYNSaTWVnx3aLE5ho9rmHU5pHYu64rpdPaoY2jG32WOMgHLRzgHHWAG1NeJfXE13xuFHRscONoPrC81lwds0T98js8LJMvhMjY12XIcoFU0h1Fse9jaAAZh6lkiLRxCIiAIiIAiIgNLhjcjbXY5YXyGNpAcXgVpiOElS05x4OZfMoEmiRwH2TTjGYr6fwpnxLHOfu3NHK4YgzfiVGjBuPGJINODlA5K4tV5q09LR6aOqztyIpvkw8fLlz+GcunLlXVWXy0m33qdfFMNKb2zb3rj4nh0Mj2t9pcMx3s9yEb/PWu/Py68umutYi0TCnh5suVtdZ08pU6+J4qfQbzYh9RXAuWI+K6grmLeW7IG60S/ZPLGO0LEzyZfBjy/dt9lT03DF5I9E9yw+T0Xk6eae5MxLy3IEZ3+TiPmjroFwbQfIRc2MNWp3F1qeOwfi4I6Kx+T0Opvq7VrMifl8SILv/wByOZ7/AGv1RDaPunDkkf2lTSTBuHU3ae9cfJaPUOk7vVzIlnsuy9iFutH2ZhTVITQc4XItdPr2hvPXsU0GCUZ0bHd64dgYNGPtHcmZE0+i7EPF5uGa0TDlb7wsxfcui0u52kepylfyP43dS63YGnhO6PvTNEmOPSvPuRluF9rbmm2P713tw8tg8Y7pArbWrBGRratGNxUoebWtFJZADQtoRoIHctqpF/w5Oil/09jd0G2cN2xpWQ3QbVpc4+atYbO3gjYsfg7eCNi1eOxMfq+57LfhhLLGWPc4g0yEGmTLoC0ccTnHwcw0k0G00Xv+CN1dZHapnuXYFx2y1kStc6FjHOeMcgGtAxuShyk1z5gVVJckgoJc2yEWi7p4v3kT2jXQ02jIvP8ACl9cfJezUpvLeao9RWutu5vd8v07Kw8eUHaDVdLHPUyuv2c4STbJDqgZz1lcezarrWrwfwas9ijMVmiEbC4uIBJJcQBUlxJOQAcy2iqMhERUBERAEREAREQBERAERQzCvdMhsM+8ujc9wY15o5jRlrQDGNScmrSqlcjduZ37olva2y4lcskjW0blNG+GdI4I2quWTAZjIOY9jiohe1oaZHOskkzQ5zn4kr4XAFxLiGuDgaV4qrqhvm2NzmJ39XsxivPV+nnJ3PTTq04rmTcWr7x3OH9yzFp+92hw7FC2X9a6/u2n8L2HT+ErubhRaRngJpqczj+74upcPtqmx2VWm/8A0S/f/vGH9cYTP9aM8uIogMLLRk/6DxyBp2eCuRhfPpik9EDy1o4LP29TY1rh1IlmL/4W1iybFqazmI7FEjho/TC7Nphdn9IuRhu3S0ehePzFTBPYt47ruS4RngdZ7CsyHU+gdru9Q9uHEWkMHmvH5SvTFh3Z9OJn4T9Wf6GZZdKexeG67okZiPAd/l2rgxjS07B2haBmHMBOYAaxJT1tC9LMNID9Y+kZ2uCy6ctjWk2wjbqOweyuzFb+h3LVtwws/DdzOYeoPXezCWznxh5wFNMti6GbBjG/r/lC1usdftLzMv6A18M5BU0jcaDmCz+PbPpk2xv9lSz2JolsdwZx9f8AyvBeFzsm+m2upwNHDnxeor0/HVnPjY+cEesBdjbxg0Sw9MDtTig4shd44IvZljOONVQHdeQqPzQOYaOBadRFPWrWE0bszozyPC6LZd0coo5gcOXNyGtQusarXM5OnsVZjK8NwmwYtlmlI/eShoPExo7XKvbwwGzmJ9Bqec3nDuVz7mtgEN3xRggkVc6hrlccYV1EtLTTjC9NOSk+B56icVxJSiIvScAiIgCIiAIiIAiIgCIiAIiIAtReeC9lncZJrPFJJi0xnsa40FaCpGYVW3ULwss16icvsT43QloG9nFDgQDjfSFDWta81MmURnz0bU3gt6lz8IbwW7ArT+D3pHkdd7XU0tAPWwZV0WjCC0xmkt3005W0ya8pXBwl8Z1U4/EVmZGcBvUuKR8AcxPerEkw4YPp2Ec4Z6sUrkYcWP61jaP6bT+RTTPbyXVDfwV0Ws1HpHvWJDftdIqxxhfdp+lZGj+izuWXyjuYjwoI28sTE/Yv4x+D/qKyc86HyDzyuPhDxmllHnnXX1qzhetyO+pD0Gj1LIyXK7RCPNd2LWuezJpj6FWm0P8AKyc7q8aG1SeVceWhVqx2O5nDxP8A5g7Vk65bnOYw+kePzJklsxoj6FTfCJOGOdjD6wsd8frYeWJncrb+St2Ozb16Zw9b0bgLd7s2LzWg+0pmfqMa9CozjaRGf6bR6gsgD5OE+aR6lbT9zexnMdk1V1O3LID9F0nM9p7EzjEVXi5P3Ue1418f6oOfkN+7HNI8dqs125SzQ+X/ABPYus7lY8pJ0Qmf5YuN/GV0K6GvHJMe1Zgv+99KD1EKeu3MSPHO52e9dEm528Zph0D3pmXp2NKMl/X3ISXP+9rxlh7FiZH63DljafUFMn4CSjNK3okdq8suBU4zOYdoUyx2Rr8+pmouOwPnfisilmOSu9RCoByAnwXU5TQL6JwJwNZd0T2MkfIZH744vABBxQ0CjcmhRDcbsfwZtrMxY01icXVyBgEmcnMAannVphdo2fFHKU5v8ZMIiLRzCIiAIiIAiIgCIiAIiIAiIgCIiAKJ7oULRCyTS14byhwOTaK7VLCq03S8JY5IWtie14bLlxXA5Q11cx0V61ib4FRHJXseKOaHcRAPUV4pLiszs8LByDF/9tFqhefGu2O8lx4mjK0YE2V+YPbySO9RJWtm3Moz9CZ4/EA71UW3F5BeiG38at2LIiUu5jIM0jTy1b2Fed253MNXM6vVRWA22cayEtVdchZFXvwTfoNfOaCNqwGC0uo8zmH8wVyXZcMMoJczLU5ansXt+SNn4Hr70VRjQUgMGpdUm2P/ALiG4LQM2+bW+2rv+R9n4PWVwcDrPqO33K5WNBSXxPahpk6Q9pBYLYMxkHP71c78CoNbur2V55MBo9EhHmf8K5GNCKhDbcMuNJtK5ba7wGZ8u0q1n4CDRIOdh7155MBDokZseEyMaCtm3/eQ8ZN1rMYWXiM75f8AJT5+AsnDj2v9led+A0ugx9I9yZC6CEjDS3jO+Xa5cfLm1nIZJRzuUxOBE2uPp+5am8bofCaPbTUQag8hCKa2Qx+p3YOSsnmj3+3wBmO0vbIbQ04oOUVfEGE0rSrtK+iruvCGVtYJI5GjJWN7XAah4JyL5laxem23VaLvfHaoH4jqij2Vz0rRwIGMCM4OQhbi7uxlxsj6cRazBm+ha7JBaAKb7G15HBcR4TeZwI5ls1oyEREAREQBERAEREAREQBERAEREAWovjBKyWrLPAx7uFTFfzSNo7rW3RAVne+4jC6ps1okiPBkAmZyVOK8dIqG3puUXlBUsbHM0VNYpA0042S06iVfy8F/NJs04bnMMoHLvbqLLigfLsd6EZwdnaKqdYMXEyZuNLK3KMjWPBI43HsUNtFixW1Gfq4h7itfvJGVpIOYEa9Vda5uN+R1SLbkwMFKxykfiFRtC8xwUtAOQsd51PWFX13XpeEZrHOWj7bjsplW1G6dbYck0cb8tCRnrx0XO0l/To6UrXaZZ9jsrYWtZjeFTLmFTnJ5F6xMNfWFVjd17S6BwPE7JzVaciz+eNvkX7W+wpokZuWiJRrG0Jvg4toVZxbrwPiJDyYp/Iu8bqf8tL/h3LWlo0oyfJPsWEZRr6x3rB0419Y71ATun/ys22PuXHzm/wApL0o+5Q3iqdL7MnZtPH1t71gbTxja3vUEO6ST/o5OnH7K5+cX+Tl6cfcli4qnS+zJubRydXtLgz/rJ3qE/OH/ACs3SjWJ3Qv5WbpRoMc+l9mTTfePrHeuu0Na9uK8BzTnBoe1Q47oJ/hJunH3J84btFjl9KwdiWJjn0vsz0XrgiBV0BH4C4f4mvUdqxv1xbdgEtMajQK5aeFjDPmIaOpeV+6FI5uKLK5rjkx3S+C2umjRXMvTg7ucyXg9u/W2ExCheyKZ0stNIo8DEJyDGy01Feikle8nyOFWM0uTLM3IoyLnsuNpbI4fhdNI5vUQpiumx2RsUbY42hrGNaxrRmDWigA5AF3LRyCIiAIiIAiIgCIiAIiIAiIgCIiAIi6bXa2xtLnnFaNJ9Q1lAZS2hrfpODeUgeta+bCKAGmNXkBI26VC75vffZCWAsbqqcvGRWleRaia2kDKqQi2EthbFO9g+hjExk5Kxk1GzMR9mq8EVjDW10kGnOcnKM3GFjhdhEX0aAPBNQ7SNY5+xeiy2sPja7irsHuXGXA9n0/FmptrzjBjSaCtSM/INRNacWUrfXXgQ17HF7mYxAxcRwcA6hqH42U6MoOk0WgcMppyk/rlXbY7W+NwdGSD1HlBFDzrxSnfkfcl9M5rgz3MwTlxi3eDk05MU8YdWlFuLHudF37zFaNQ8I9RA616bpwuYTizNaw8INGKeXIcXlzKYxRAjM3YO5Yc5HzqlKdN2kRX5touG/oj2lg7c1j8o7o/7lNW2ccFuwdy4dZfshZ1PcxrluQobmkflHdA96z+bGPyr+gpo2yjggci7RZxqO096apFyS3ZBfmxj8s/oe5YHc0ZX98/o/7VPRC3Uek7vWRibx9J3erqluXLPd9yvjuat8u7o/7V1u3NW+WPV7CsMxD7XSPeud643dI96muQzT3fcrd25yB44nnA/wDrXHzdt8q7ptHriVk73xu2rAxcbur2U1y3GWe7K4k3PWaJJa8UkLuoxt9a3+BGBcUEzLRJaZaxuJa3Ea2uQjwiwu8HLmBy8i216CgAq7KRmp1+DlWAmXs+nTlxZ5q9aXK5PmX1CfGDnqPWF3NvCM5pGdIKvBMud+XsPEWO2UHMQeQhZqtROu6O2kZnEchKWFyxEUAF7yDNI/pFeyxXhapD/wBNzncdBQcrjkSwuTNFrbFZrRnllHI1g6zk9S2ShQiIgCIiAIiIAiIgC8ttuuOam+NxqZqk5NhXqRAad2CVmPiv8n+0vPNgNZXD6DhyPd3qQIgIHatxewSEk78K6pO9pUQwuwAF3MrCXvsr/BJeQXQzGoaSQB/03ZBmyHlV1rUYQ3K+1M3rfd7icCJAGAvcNQcTQbFmSujpSlpkmfNLZc4OTRl1rcXdcDp672a0zmoAy5hUrb37uMW/fDvbYpowTikS726mgkOGQ686wse5te0QpHZw3TktMYy6/pLyOiz7H3kZPhKyO1u548jK9o5yfyKTYN3K6zx4j5XOoTTwiRTPmoKZaqPnA+/PJu/uo/aT5I36PFu/u4+9YwTOcqsJc6nhk9BGsLnHGsfrnUBGCt/eTf8A3cftJ8mL+8lJ/dxe2mCRzvR6/DJ9vg1jb71ybQOENvvUAODd/eSk/uovbXLcH7+Hipf7mE/nUwSH6etdmT0TAaR0veuTaBrHS96gfxJf/kpfTwf9xc/FF/eQl9PZ/bTBMv6utefYngtI1/5e9c7+NfWoD8U38P8ATy+ls5/Onxbfv8NL07MfzqYJltS6159ifb9xnr7k3zl/XMoELDfumyv/APSn865FjvvTZXDzLN2OTBMzan1rz7EovXO05dPq5AvECo/LdF8vOWCQcjIBtIVh4FYLTRRB1plkE5JJDS0ANyUaaAh2k5dfEvXRTitLPL9RTivyUk/8HfdFw2eVooZC6gJyFo5qtodq9kmBkRzPkHO09i34C5Xc8pGHYFDRKedgPqK6jgY/yrafhPepYiA09iwXiZlcN8P2s3RzbarbtaAKAUC5RAEREAREQBERAEREAREQBERAEREAREQBERAEREAREQBERAEREAREQBKIiAU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orbel" pitchFamily="34" charset="0"/>
            </a:endParaRPr>
          </a:p>
        </p:txBody>
      </p:sp>
      <p:sp>
        <p:nvSpPr>
          <p:cNvPr id="39940" name="AutoShape 6" descr="data:image/jpeg;base64,/9j/4AAQSkZJRgABAQAAAQABAAD/2wCEAAkGBhQSERUUEhMWFRQVFBQVGBgWFhkXFxcUFxQVFBQVFxUXHCYeFxojGhQXHy8gIycpLCwsFR4xNTAqNSYrLCkBCQoKDgwOFw8PGiolHB8pKSksKSopKiwpKSksLCkpKSkpLCkpKSkpLCkpLCwpKSkpLCkpLCwsLCwsKSksKSwsLP/AABEIAKkBKwMBIgACEQEDEQH/xAAcAAEAAgIDAQAAAAAAAAAAAAAABgcCBQEDBAj/xABREAABAwECBwoICwcDAgcAAAABAAIDEQQFBhIhMUFRkQcTUmFxgZKhwdEiQ1OCk7HS4RQVFhcyQmJjcsLwCDNUZIOUokTi8SPTc6OksrPD4//EABkBAQEBAQEBAAAAAAAAAAAAAAABAgMEBf/EACwRAAIBAwIFAwUAAwEAAAAAAAABAgMRExJRITFSkaFh0fAEFCIjQXGx8UL/2gAMAwEAAhEDEQA/ALxREQBERAEREAREQBERAFxVQ3dNNrZZxNZbVvAjNHtEeNj47mtYa/Voa6NKqF2GF9aLS487fZWXK3M6RhqXM+kKrmq+bW4XX1/EO6be5djcN76HjyeeM+tqzkRvF6/7Po5Kr53bh/fQ8b/8Pcuwbol9cMHzYO5MiGH1Xn2PoRF8+jdLvkZyOjAuxu6lfA+q0+ZD2FMiGD1Xn2L+RUIN1q9tMbOgz2lz87t6+Rb6Me0mtDA9159i+kVC/PBeg8S30J7HLNu7NeX8O0/0X9jldaLge6L3RUY3drvH+Fb6GX2lkN223/wjfQze0mtEwS3XcvFFSDd3K26bI30U3eshu72oZ7G3oShNaGCW67l2oqT+fu0abI3ZKu+Ld/f9ex7HPHrYVdSJgl6d0XKiqaD9oKCvh2Z7eSRp6i0KT4PbrFgtZxRLvLyaBs1GY2rFfXFPJWvErdGZU5R5kyRcBy5VOYREQBERAEREAREQBERAERRDDnDp93Fp+CvljLQTKCQxri4gMJDTQ5BnpnCEbsS9FTD/ANoan+kHpSfUxG/tEDTZB6U+whNXyxc6KnW/tEx6bKeab/8ANdrP2h4NNmeOSQH8qDUiw8LnN+CvDqUcWNy/jB7FAW3dFqG33qu8L8OnWuWR0VpmbHIamGU4zG5qBuKaUqK5WinGo228ZR9Gdm147F5qtKU3dHqpVKUVxfguk3TFqPSPtLg3RHqPSPtKm231aRmtDfSOXYMIraM04P8AU7yuP289zpmo9Xgt/wCJWfa2rg3Gz7X65lUowpt48ZXzmntWYwuvAfWP+JUwTLmpdRapuJut3681DcTdbtg9lVaMNLw1k+a09i7Bh1eA+qfRjsCYJly0uoss3G3Wdg7kNxN4X+I7lWg3QbeM7T0PcufnItvBPQPcmCoXJS6l5LINwt4Q2NWPxA3WNjVXXzn2sZ2/4lZDdUtAztHWphqGlOn1Lz7FiG4W629FqxNwt+x0QoAN1ebS0frnXY3dXk0tGz3qYamxpOHUidfJ9v2dgWJweGpuxQxu6s7gjYu9m6a7gNPN7lMc0aST5NdyVm4RwW7Fh8Q/ZGz3KNjdFcfqN/XmrIYfP8k3afYU0TNY/l0bm13GKZWZ/wAVNlcuxVXaGAOcGZBUimevUpracNXPFN7aOc+yoU+h05V6KKkr3ONWDRu8H8PbbYqCCd4YPqO8OPoPqB5tFZeD+7+00bbIKa5ITUcpieajmceRUq4a1ivTc8zinzPrS5sMrHagN4tMbyfq42K8csbqOGxbqq+M2v5+Vbm4MNbVZZmPjmlIY5rizfHYjmg5WlmahGTMrqMY/U+s0WET6tB1gHas1o5BERAEREAREQBaLDe7jPYJ420q5gpXNVrmuHqW7e8AVJoONQnDnDsWUOj3h8jXNbSRpBZUnwmuxalpAHWFHyCK8+bRxGWYV00ZUbaheKfcxl+rKw8ocO9b2PdOs5+lFKDxZfXRd7N0KyH60g5Wr5/7Ee3VAiD9zS0cKI87vZXQ/c2tI8mfO72qdNw+sR8Y7nauwYbWLy/UrqqL+eBeG5XEm55ah4th5HN7Suh+AlqHia8hYfzK0BhjY/LhcjCmyHxzervTJU2J+G5VDsC7SP8ATu5gD6l1OwUtAz2aToHsCt8YQWU+PZzrsbelnPjo9oVyz2FoblMHB+UZ7PJ6N3cuBc7/ACL+g5XYLZBoli6QXItERzSx9IJmlsNMSkxdmuN2xy5+AjURzkdquzGjPjGdP3rL4O06WHzq9qmaRNESlBYm63dIp8XjhP6XuV0fFUfk4zsXBuSI+JjPM3uTMxijsimfi86JJNtexPgDvKv2e9XC7B2A54GdFvcup2DMHkW9EJnZnBHZFQmxP8pXlb7yup1kdp3s8rR7Ktm0YIWd3iyPw1HuWrtWAcdDive06Kio2UC2vqGZdCOxWFriAFN7YK6QBXavCLPTMSOsdSmGEeCckMZe5zS1tM1QcppmI41FmrvGepXMY9PAxZI9vHydy3NyWmaV2LEx0juC0VdzNGUrWAcSSNFM1To0rXA1qki0bjuu1E0kss7aa43t2VAWxvDA+OX95Z3V14pDulRZ/s/XvK/4VFI9zmtEUjQ5znYpJe11MY5K4rcnEriWkjORnzrbdzIZd6e9vE9tRtFD61H7dgPao8u9b4NbO7IV9VUXBYNSaTWVnx3aLE5ho9rmHU5pHYu64rpdPaoY2jG32WOMgHLRzgHHWAG1NeJfXE13xuFHRscONoPrC81lwds0T98js8LJMvhMjY12XIcoFU0h1Fse9jaAAZh6lkiLRxCIiAIiIAiIgNLhjcjbXY5YXyGNpAcXgVpiOElS05x4OZfMoEmiRwH2TTjGYr6fwpnxLHOfu3NHK4YgzfiVGjBuPGJINODlA5K4tV5q09LR6aOqztyIpvkw8fLlz+GcunLlXVWXy0m33qdfFMNKb2zb3rj4nh0Mj2t9pcMx3s9yEb/PWu/Py68umutYi0TCnh5suVtdZ08pU6+J4qfQbzYh9RXAuWI+K6grmLeW7IG60S/ZPLGO0LEzyZfBjy/dt9lT03DF5I9E9yw+T0Xk6eae5MxLy3IEZ3+TiPmjroFwbQfIRc2MNWp3F1qeOwfi4I6Kx+T0Opvq7VrMifl8SILv/wByOZ7/AGv1RDaPunDkkf2lTSTBuHU3ae9cfJaPUOk7vVzIlnsuy9iFutH2ZhTVITQc4XItdPr2hvPXsU0GCUZ0bHd64dgYNGPtHcmZE0+i7EPF5uGa0TDlb7wsxfcui0u52kepylfyP43dS63YGnhO6PvTNEmOPSvPuRluF9rbmm2P713tw8tg8Y7pArbWrBGRratGNxUoebWtFJZADQtoRoIHctqpF/w5Oil/09jd0G2cN2xpWQ3QbVpc4+atYbO3gjYsfg7eCNi1eOxMfq+57LfhhLLGWPc4g0yEGmTLoC0ccTnHwcw0k0G00Xv+CN1dZHapnuXYFx2y1kStc6FjHOeMcgGtAxuShyk1z5gVVJckgoJc2yEWi7p4v3kT2jXQ02jIvP8ACl9cfJezUpvLeao9RWutu5vd8v07Kw8eUHaDVdLHPUyuv2c4STbJDqgZz1lcezarrWrwfwas9ijMVmiEbC4uIBJJcQBUlxJOQAcy2iqMhERUBERAEREAREQBERAERQzCvdMhsM+8ujc9wY15o5jRlrQDGNScmrSqlcjduZ37olva2y4lcskjW0blNG+GdI4I2quWTAZjIOY9jiohe1oaZHOskkzQ5zn4kr4XAFxLiGuDgaV4qrqhvm2NzmJ39XsxivPV+nnJ3PTTq04rmTcWr7x3OH9yzFp+92hw7FC2X9a6/u2n8L2HT+ErubhRaRngJpqczj+74upcPtqmx2VWm/8A0S/f/vGH9cYTP9aM8uIogMLLRk/6DxyBp2eCuRhfPpik9EDy1o4LP29TY1rh1IlmL/4W1iybFqazmI7FEjho/TC7Nphdn9IuRhu3S0ehePzFTBPYt47ruS4RngdZ7CsyHU+gdru9Q9uHEWkMHmvH5SvTFh3Z9OJn4T9Wf6GZZdKexeG67okZiPAd/l2rgxjS07B2haBmHMBOYAaxJT1tC9LMNID9Y+kZ2uCy6ctjWk2wjbqOweyuzFb+h3LVtwws/DdzOYeoPXezCWznxh5wFNMti6GbBjG/r/lC1usdftLzMv6A18M5BU0jcaDmCz+PbPpk2xv9lSz2JolsdwZx9f8AyvBeFzsm+m2upwNHDnxeor0/HVnPjY+cEesBdjbxg0Sw9MDtTig4shd44IvZljOONVQHdeQqPzQOYaOBadRFPWrWE0bszozyPC6LZd0coo5gcOXNyGtQusarXM5OnsVZjK8NwmwYtlmlI/eShoPExo7XKvbwwGzmJ9Bqec3nDuVz7mtgEN3xRggkVc6hrlccYV1EtLTTjC9NOSk+B56icVxJSiIvScAiIgCIiAIiIAiIgCIiAIiIAtReeC9lncZJrPFJJi0xnsa40FaCpGYVW3ULwss16icvsT43QloG9nFDgQDjfSFDWta81MmURnz0bU3gt6lz8IbwW7ArT+D3pHkdd7XU0tAPWwZV0WjCC0xmkt3005W0ya8pXBwl8Z1U4/EVmZGcBvUuKR8AcxPerEkw4YPp2Ec4Z6sUrkYcWP61jaP6bT+RTTPbyXVDfwV0Ws1HpHvWJDftdIqxxhfdp+lZGj+izuWXyjuYjwoI28sTE/Yv4x+D/qKyc86HyDzyuPhDxmllHnnXX1qzhetyO+pD0Gj1LIyXK7RCPNd2LWuezJpj6FWm0P8AKyc7q8aG1SeVceWhVqx2O5nDxP8A5g7Vk65bnOYw+kePzJklsxoj6FTfCJOGOdjD6wsd8frYeWJncrb+St2Ozb16Zw9b0bgLd7s2LzWg+0pmfqMa9CozjaRGf6bR6gsgD5OE+aR6lbT9zexnMdk1V1O3LID9F0nM9p7EzjEVXi5P3Ue1418f6oOfkN+7HNI8dqs125SzQ+X/ABPYus7lY8pJ0Qmf5YuN/GV0K6GvHJMe1Zgv+99KD1EKeu3MSPHO52e9dEm528Zph0D3pmXp2NKMl/X3ISXP+9rxlh7FiZH63DljafUFMn4CSjNK3okdq8suBU4zOYdoUyx2Rr8+pmouOwPnfisilmOSu9RCoByAnwXU5TQL6JwJwNZd0T2MkfIZH744vABBxQ0CjcmhRDcbsfwZtrMxY01icXVyBgEmcnMAannVphdo2fFHKU5v8ZMIiLRzCIiAIiIAiIgCIiAIiIAiIgCIiAKJ7oULRCyTS14byhwOTaK7VLCq03S8JY5IWtie14bLlxXA5Q11cx0V61ib4FRHJXseKOaHcRAPUV4pLiszs8LByDF/9tFqhefGu2O8lx4mjK0YE2V+YPbySO9RJWtm3Moz9CZ4/EA71UW3F5BeiG38at2LIiUu5jIM0jTy1b2Fed253MNXM6vVRWA22cayEtVdchZFXvwTfoNfOaCNqwGC0uo8zmH8wVyXZcMMoJczLU5ansXt+SNn4Hr70VRjQUgMGpdUm2P/ALiG4LQM2+bW+2rv+R9n4PWVwcDrPqO33K5WNBSXxPahpk6Q9pBYLYMxkHP71c78CoNbur2V55MBo9EhHmf8K5GNCKhDbcMuNJtK5ba7wGZ8u0q1n4CDRIOdh7155MBDokZseEyMaCtm3/eQ8ZN1rMYWXiM75f8AJT5+AsnDj2v9led+A0ugx9I9yZC6CEjDS3jO+Xa5cfLm1nIZJRzuUxOBE2uPp+5am8bofCaPbTUQag8hCKa2Qx+p3YOSsnmj3+3wBmO0vbIbQ04oOUVfEGE0rSrtK+iruvCGVtYJI5GjJWN7XAah4JyL5laxem23VaLvfHaoH4jqij2Vz0rRwIGMCM4OQhbi7uxlxsj6cRazBm+ha7JBaAKb7G15HBcR4TeZwI5ls1oyEREAREQBERAEREAREQBERAEREAWovjBKyWrLPAx7uFTFfzSNo7rW3RAVne+4jC6ps1okiPBkAmZyVOK8dIqG3puUXlBUsbHM0VNYpA0042S06iVfy8F/NJs04bnMMoHLvbqLLigfLsd6EZwdnaKqdYMXEyZuNLK3KMjWPBI43HsUNtFixW1Gfq4h7itfvJGVpIOYEa9Vda5uN+R1SLbkwMFKxykfiFRtC8xwUtAOQsd51PWFX13XpeEZrHOWj7bjsplW1G6dbYck0cb8tCRnrx0XO0l/To6UrXaZZ9jsrYWtZjeFTLmFTnJ5F6xMNfWFVjd17S6BwPE7JzVaciz+eNvkX7W+wpokZuWiJRrG0Jvg4toVZxbrwPiJDyYp/Iu8bqf8tL/h3LWlo0oyfJPsWEZRr6x3rB0419Y71ATun/ys22PuXHzm/wApL0o+5Q3iqdL7MnZtPH1t71gbTxja3vUEO6ST/o5OnH7K5+cX+Tl6cfcli4qnS+zJubRydXtLgz/rJ3qE/OH/ACs3SjWJ3Qv5WbpRoMc+l9mTTfePrHeuu0Na9uK8BzTnBoe1Q47oJ/hJunH3J84btFjl9KwdiWJjn0vsz0XrgiBV0BH4C4f4mvUdqxv1xbdgEtMajQK5aeFjDPmIaOpeV+6FI5uKLK5rjkx3S+C2umjRXMvTg7ucyXg9u/W2ExCheyKZ0stNIo8DEJyDGy01Feikle8nyOFWM0uTLM3IoyLnsuNpbI4fhdNI5vUQpiumx2RsUbY42hrGNaxrRmDWigA5AF3LRyCIiAIiIAiIgCIiAIiIAiIgCIiAIi6bXa2xtLnnFaNJ9Q1lAZS2hrfpODeUgeta+bCKAGmNXkBI26VC75vffZCWAsbqqcvGRWleRaia2kDKqQi2EthbFO9g+hjExk5Kxk1GzMR9mq8EVjDW10kGnOcnKM3GFjhdhEX0aAPBNQ7SNY5+xeiy2sPja7irsHuXGXA9n0/FmptrzjBjSaCtSM/INRNacWUrfXXgQ17HF7mYxAxcRwcA6hqH42U6MoOk0WgcMppyk/rlXbY7W+NwdGSD1HlBFDzrxSnfkfcl9M5rgz3MwTlxi3eDk05MU8YdWlFuLHudF37zFaNQ8I9RA616bpwuYTizNaw8INGKeXIcXlzKYxRAjM3YO5Yc5HzqlKdN2kRX5touG/oj2lg7c1j8o7o/7lNW2ccFuwdy4dZfshZ1PcxrluQobmkflHdA96z+bGPyr+gpo2yjggci7RZxqO096apFyS3ZBfmxj8s/oe5YHc0ZX98/o/7VPRC3Uek7vWRibx9J3erqluXLPd9yvjuat8u7o/7V1u3NW+WPV7CsMxD7XSPeud643dI96muQzT3fcrd25yB44nnA/wDrXHzdt8q7ptHriVk73xu2rAxcbur2U1y3GWe7K4k3PWaJJa8UkLuoxt9a3+BGBcUEzLRJaZaxuJa3Ea2uQjwiwu8HLmBy8i216CgAq7KRmp1+DlWAmXs+nTlxZ5q9aXK5PmX1CfGDnqPWF3NvCM5pGdIKvBMud+XsPEWO2UHMQeQhZqtROu6O2kZnEchKWFyxEUAF7yDNI/pFeyxXhapD/wBNzncdBQcrjkSwuTNFrbFZrRnllHI1g6zk9S2ShQiIgCIiAIiIAiIgC8ttuuOam+NxqZqk5NhXqRAad2CVmPiv8n+0vPNgNZXD6DhyPd3qQIgIHatxewSEk78K6pO9pUQwuwAF3MrCXvsr/BJeQXQzGoaSQB/03ZBmyHlV1rUYQ3K+1M3rfd7icCJAGAvcNQcTQbFmSujpSlpkmfNLZc4OTRl1rcXdcDp672a0zmoAy5hUrb37uMW/fDvbYpowTikS726mgkOGQ686wse5te0QpHZw3TktMYy6/pLyOiz7H3kZPhKyO1u548jK9o5yfyKTYN3K6zx4j5XOoTTwiRTPmoKZaqPnA+/PJu/uo/aT5I36PFu/u4+9YwTOcqsJc6nhk9BGsLnHGsfrnUBGCt/eTf8A3cftJ8mL+8lJ/dxe2mCRzvR6/DJ9vg1jb71ybQOENvvUAODd/eSk/uovbXLcH7+Hipf7mE/nUwSH6etdmT0TAaR0veuTaBrHS96gfxJf/kpfTwf9xc/FF/eQl9PZ/bTBMv6utefYngtI1/5e9c7+NfWoD8U38P8ATy+ls5/Onxbfv8NL07MfzqYJltS6159ifb9xnr7k3zl/XMoELDfumyv/APSn865FjvvTZXDzLN2OTBMzan1rz7EovXO05dPq5AvECo/LdF8vOWCQcjIBtIVh4FYLTRRB1plkE5JJDS0ANyUaaAh2k5dfEvXRTitLPL9RTivyUk/8HfdFw2eVooZC6gJyFo5qtodq9kmBkRzPkHO09i34C5Xc8pGHYFDRKedgPqK6jgY/yrafhPepYiA09iwXiZlcN8P2s3RzbarbtaAKAUC5RAEREAREQBERAEREAREQBERAEREAREQBERAEREAREQBERAEREAREQBKIiAU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orbel" pitchFamily="34" charset="0"/>
            </a:endParaRPr>
          </a:p>
        </p:txBody>
      </p:sp>
      <p:pic>
        <p:nvPicPr>
          <p:cNvPr id="39941" name="Picture 8" descr="http://www.interregion.cz/nastenka/zdroje/zdroje_uv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538" y="4429125"/>
            <a:ext cx="35433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879600" y="1928813"/>
            <a:ext cx="900112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KOUTEK, Jiří a Jana KOCOURKOVÁ. </a:t>
            </a:r>
            <a:r>
              <a:rPr lang="cs-CZ" sz="2000" i="1" dirty="0">
                <a:latin typeface="Batang" pitchFamily="18" charset="-127"/>
                <a:ea typeface="Batang" pitchFamily="18" charset="-127"/>
              </a:rPr>
              <a:t>Sebevražedné chování: [současné poznatky o </a:t>
            </a:r>
            <a:r>
              <a:rPr lang="cs-CZ" sz="2000" i="1" dirty="0" err="1">
                <a:latin typeface="Batang" pitchFamily="18" charset="-127"/>
                <a:ea typeface="Batang" pitchFamily="18" charset="-127"/>
              </a:rPr>
              <a:t>suicidalitě</a:t>
            </a:r>
            <a:r>
              <a:rPr lang="cs-CZ" sz="2000" i="1" dirty="0">
                <a:latin typeface="Batang" pitchFamily="18" charset="-127"/>
                <a:ea typeface="Batang" pitchFamily="18" charset="-127"/>
              </a:rPr>
              <a:t> a její specifika u dětí a dospívajících]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Vyd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1. Praha: Portál, 2003, 127 s. ISBN 80-7178-732-9.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HILLMAN, 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James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</a:t>
            </a:r>
            <a:r>
              <a:rPr lang="cs-CZ" sz="2000" i="1" dirty="0">
                <a:latin typeface="Batang" pitchFamily="18" charset="-127"/>
                <a:ea typeface="Batang" pitchFamily="18" charset="-127"/>
              </a:rPr>
              <a:t>Duše a sebevražda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Vyd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1. Praha: 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Sagittarius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, 1997, 198 s. ISBN 80-901898-4-9.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KAST, 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Verena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</a:t>
            </a:r>
            <a:r>
              <a:rPr lang="cs-CZ" sz="2000" i="1" dirty="0">
                <a:latin typeface="Batang" pitchFamily="18" charset="-127"/>
                <a:ea typeface="Batang" pitchFamily="18" charset="-127"/>
              </a:rPr>
              <a:t>Krize a tvořivý přístup k ní: typy životních krizí, jejich dynamika a možnosti krizové intervence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Vyd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1. Praha: Portál, 2000, 167 s. ISBN 80-7178-365-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x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VÁGNEROVÁ, Marie. </a:t>
            </a:r>
            <a:r>
              <a:rPr lang="cs-CZ" sz="2000" i="1" dirty="0">
                <a:latin typeface="Batang" pitchFamily="18" charset="-127"/>
                <a:ea typeface="Batang" pitchFamily="18" charset="-127"/>
              </a:rPr>
              <a:t>Psychopatologie pro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latin typeface="Batang" pitchFamily="18" charset="-127"/>
                <a:ea typeface="Batang" pitchFamily="18" charset="-127"/>
              </a:rPr>
              <a:t>pomáhající profese: variabilita a patologie lidské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i="1" dirty="0">
                <a:latin typeface="Batang" pitchFamily="18" charset="-127"/>
                <a:ea typeface="Batang" pitchFamily="18" charset="-127"/>
              </a:rPr>
              <a:t>psychiky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</a:t>
            </a:r>
            <a:r>
              <a:rPr lang="cs-CZ" sz="2000" dirty="0" err="1">
                <a:latin typeface="Batang" pitchFamily="18" charset="-127"/>
                <a:ea typeface="Batang" pitchFamily="18" charset="-127"/>
              </a:rPr>
              <a:t>Vyd</a:t>
            </a:r>
            <a:r>
              <a:rPr lang="cs-CZ" sz="2000" dirty="0">
                <a:latin typeface="Batang" pitchFamily="18" charset="-127"/>
                <a:ea typeface="Batang" pitchFamily="18" charset="-127"/>
              </a:rPr>
              <a:t>. 2. Praha: Portál, 2000, 444 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latin typeface="Batang" pitchFamily="18" charset="-127"/>
                <a:ea typeface="Batang" pitchFamily="18" charset="-127"/>
              </a:rPr>
              <a:t>ISBN 80-7178-496-6</a:t>
            </a:r>
            <a:r>
              <a:rPr lang="cs-CZ" sz="20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. </a:t>
            </a:r>
            <a:endParaRPr lang="cs-CZ" sz="2000" dirty="0">
              <a:solidFill>
                <a:schemeClr val="bg2">
                  <a:lumMod val="50000"/>
                  <a:lumOff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285750"/>
            <a:ext cx="9144000" cy="1371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Internetové zdroje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93788" y="2000250"/>
            <a:ext cx="10287000" cy="2751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2"/>
              </a:rPr>
              <a:t>http://trochujinak.ic.cz/downloads/sp/sebevrazdy.pdf</a:t>
            </a:r>
            <a:endParaRPr lang="cs-CZ" sz="28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3"/>
              </a:rPr>
              <a:t>http://is.muni.cz/th/64879/ff_m/Jana_Hybnerova.pdf</a:t>
            </a:r>
            <a:endParaRPr lang="cs-CZ" sz="28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4"/>
              </a:rPr>
              <a:t>http://theses.cz/id/55c20m/diplomov_prce.pdf</a:t>
            </a:r>
            <a:endParaRPr lang="cs-CZ" sz="28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5"/>
              </a:rPr>
              <a:t>http://www.</a:t>
            </a:r>
            <a:r>
              <a:rPr lang="cs-CZ" sz="28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5"/>
              </a:rPr>
              <a:t>kapezet.cz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5"/>
              </a:rPr>
              <a:t>/</a:t>
            </a:r>
            <a:r>
              <a:rPr lang="cs-CZ" sz="28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5"/>
              </a:rPr>
              <a:t>admin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5"/>
              </a:rPr>
              <a:t>/data/</a:t>
            </a:r>
            <a:r>
              <a:rPr lang="cs-CZ" sz="2800" dirty="0" err="1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5"/>
              </a:rPr>
              <a:t>articleFiles</a:t>
            </a: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hlinkClick r:id="rId5"/>
              </a:rPr>
              <a:t>/119/soubor_7522416.pdf</a:t>
            </a:r>
            <a:endParaRPr lang="cs-CZ" sz="28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sz="2800" dirty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+mn-lt"/>
            </a:endParaRPr>
          </a:p>
        </p:txBody>
      </p:sp>
      <p:pic>
        <p:nvPicPr>
          <p:cNvPr id="40963" name="Picture 2" descr="https://encrypted-tbn3.gstatic.com/images?q=tbn:ANd9GcSllrQbgADtpQrn87Fk3G5lEy3DYqfjX3GRBEO4a5oWzy1nxS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4663" y="3857625"/>
            <a:ext cx="3148012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428625"/>
            <a:ext cx="91440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dirty="0" smtClean="0">
                <a:latin typeface="Segoe Script" pitchFamily="34" charset="0"/>
              </a:rPr>
              <a:t>Motivace sebevražedného       jednání</a:t>
            </a:r>
            <a:endParaRPr lang="cs-CZ" sz="4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93850" y="2286000"/>
            <a:ext cx="9786938" cy="3305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  <a:r>
              <a:rPr lang="cs-CZ" sz="3200" b="1" u="sng" dirty="0">
                <a:latin typeface="Batang" pitchFamily="18" charset="-127"/>
                <a:ea typeface="Batang" pitchFamily="18" charset="-127"/>
              </a:rPr>
              <a:t>Sebevražda jako cíl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život je pro daného jedince nesnesitelný, potřebuje se zbavit zátěže, uniká před problémem nebo má snahu něco získat – například spasení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3200" b="1" u="sng" dirty="0">
                <a:latin typeface="Batang" pitchFamily="18" charset="-127"/>
                <a:ea typeface="Batang" pitchFamily="18" charset="-127"/>
              </a:rPr>
              <a:t>Sebevražda jako prostředek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- demonstrativní pokus, cílem je manipulace s druhými, jejich potrestání, pomsta nebo tzv. volání o pomoc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latin typeface="Batang" pitchFamily="18" charset="-127"/>
                <a:ea typeface="Batang" pitchFamily="18" charset="-127"/>
              </a:rPr>
              <a:t> </a:t>
            </a:r>
            <a:endParaRPr lang="cs-CZ" sz="2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714375"/>
            <a:ext cx="9144000" cy="13716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Formy suicidálního jednání 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65288" y="2786063"/>
            <a:ext cx="9644062" cy="208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36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  </a:t>
            </a:r>
            <a:r>
              <a:rPr lang="cs-CZ" sz="3600" dirty="0">
                <a:latin typeface="Batang" pitchFamily="18" charset="-127"/>
                <a:ea typeface="Batang" pitchFamily="18" charset="-127"/>
              </a:rPr>
              <a:t>suicidální myšlenky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36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cs-CZ" sz="3600" dirty="0">
                <a:latin typeface="Batang" pitchFamily="18" charset="-127"/>
                <a:ea typeface="Batang" pitchFamily="18" charset="-127"/>
              </a:rPr>
              <a:t>suicidální tendence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36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cs-CZ" sz="3600" dirty="0">
                <a:latin typeface="Batang" pitchFamily="18" charset="-127"/>
                <a:ea typeface="Batang" pitchFamily="18" charset="-127"/>
              </a:rPr>
              <a:t>suicidální pokus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36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cs-CZ" sz="3600" dirty="0">
                <a:latin typeface="Batang" pitchFamily="18" charset="-127"/>
                <a:ea typeface="Batang" pitchFamily="18" charset="-127"/>
              </a:rPr>
              <a:t>dokonalé </a:t>
            </a:r>
            <a:r>
              <a:rPr lang="cs-CZ" sz="3600" dirty="0" err="1">
                <a:latin typeface="Batang" pitchFamily="18" charset="-127"/>
                <a:ea typeface="Batang" pitchFamily="18" charset="-127"/>
              </a:rPr>
              <a:t>suicidium</a:t>
            </a:r>
            <a:endParaRPr lang="cs-CZ" sz="36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285750"/>
            <a:ext cx="9144000" cy="1371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Suicidální</a:t>
            </a:r>
            <a:r>
              <a:rPr lang="cs-CZ" sz="5400" b="1" dirty="0" smtClean="0">
                <a:latin typeface="Segoe Script" pitchFamily="34" charset="0"/>
              </a:rPr>
              <a:t> </a:t>
            </a:r>
            <a:r>
              <a:rPr lang="cs-CZ" sz="5400" dirty="0" smtClean="0">
                <a:latin typeface="Segoe Script" pitchFamily="34" charset="0"/>
              </a:rPr>
              <a:t>myšlenky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50975" y="2143125"/>
            <a:ext cx="9429750" cy="3797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člověk přemýšlí o sebevraždě bez nějakého konkrétního plánování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myšlenky na to, co by se stalo, kdyby člověk nebyl, jsou v období dospívání velmi časté a v průběhu života je zřejmě zažila většina lidí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t>  </a:t>
            </a:r>
            <a:r>
              <a:rPr lang="cs-CZ" sz="2800" u="sng" dirty="0">
                <a:latin typeface="Batang" pitchFamily="18" charset="-127"/>
                <a:ea typeface="Batang" pitchFamily="18" charset="-127"/>
              </a:rPr>
              <a:t>kritéria: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velice intenzivní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dotyčný se jimi zabývá většinu času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 myšlenky jsou obtížně </a:t>
            </a:r>
            <a:r>
              <a:rPr lang="cs-CZ" sz="2800" dirty="0" err="1">
                <a:latin typeface="Batang" pitchFamily="18" charset="-127"/>
                <a:ea typeface="Batang" pitchFamily="18" charset="-127"/>
              </a:rPr>
              <a:t>odklonitelné</a:t>
            </a: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400" dirty="0" smtClean="0">
                <a:latin typeface="Segoe Script" pitchFamily="34" charset="0"/>
              </a:rPr>
              <a:t>Příklad sebevražedných myšlenek</a:t>
            </a:r>
            <a:endParaRPr lang="cs-CZ" sz="4400" dirty="0">
              <a:latin typeface="Segoe Script" pitchFamily="34" charset="0"/>
            </a:endParaRPr>
          </a:p>
        </p:txBody>
      </p:sp>
      <p:sp>
        <p:nvSpPr>
          <p:cNvPr id="20482" name="TextovéPole 2"/>
          <p:cNvSpPr txBox="1">
            <a:spLocks noChangeArrowheads="1"/>
          </p:cNvSpPr>
          <p:nvPr/>
        </p:nvSpPr>
        <p:spPr bwMode="auto">
          <a:xfrm>
            <a:off x="1450975" y="2571750"/>
            <a:ext cx="90011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cs-CZ">
              <a:latin typeface="Corbel" pitchFamily="34" charset="0"/>
            </a:endParaRPr>
          </a:p>
        </p:txBody>
      </p:sp>
      <p:sp>
        <p:nvSpPr>
          <p:cNvPr id="20483" name="TextovéPole 5"/>
          <p:cNvSpPr txBox="1">
            <a:spLocks noChangeArrowheads="1"/>
          </p:cNvSpPr>
          <p:nvPr/>
        </p:nvSpPr>
        <p:spPr bwMode="auto">
          <a:xfrm>
            <a:off x="1736725" y="2500313"/>
            <a:ext cx="921543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i="1">
                <a:latin typeface="Batang"/>
                <a:ea typeface="Batang"/>
                <a:cs typeface="Batang"/>
              </a:rPr>
              <a:t>Sabině je 13 let. Má problémy, které nasvědčují přítomnosti deprese. Špatně spí, nemá energii, nemůže se soustředit na práci, nic ji netěší a je stále bez nálady a rozmrzelá. Přemýšlí o útěku z domova a také o tom, jaké by bylo fajn už nežít tenhle strašný život. Občas myslí na to, že by se zabila, ale nepřemýšlí o tom, jak by to udělala. Pro tuhle chvíli je, jak říká, příliš vystrašená na to, aby udělala cokoliv.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Suicidální tendence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08100" y="2071688"/>
            <a:ext cx="10144125" cy="4586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sebevražda je konkrétně promýšlena a připravována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postižený člověk si například zajistil léky nebo si pořídil zbraň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plánuje čas a místo smrti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Suicidální myšlenky a tendence jsou typické verbálními či neverbálními projevy toho, že se jedinec zabývá myšlenkami na sebevraždu.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 </a:t>
            </a:r>
            <a:r>
              <a:rPr lang="cs-CZ" sz="2400" dirty="0">
                <a:latin typeface="Batang" pitchFamily="18" charset="-127"/>
                <a:ea typeface="Batang" pitchFamily="18" charset="-127"/>
              </a:rPr>
              <a:t>Mohou zde být přítomny jak otevřené, tak i skryté sebevražedné výroky a výhružky.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500063"/>
            <a:ext cx="91440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Příklad </a:t>
            </a:r>
            <a:r>
              <a:rPr lang="cs-CZ" sz="5400" dirty="0" err="1" smtClean="0">
                <a:latin typeface="Segoe Script" pitchFamily="34" charset="0"/>
              </a:rPr>
              <a:t>suicidálních</a:t>
            </a:r>
            <a:r>
              <a:rPr lang="cs-CZ" sz="5400" dirty="0" smtClean="0">
                <a:latin typeface="Segoe Script" pitchFamily="34" charset="0"/>
              </a:rPr>
              <a:t> tendencí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22530" name="TextovéPole 2"/>
          <p:cNvSpPr txBox="1">
            <a:spLocks noChangeArrowheads="1"/>
          </p:cNvSpPr>
          <p:nvPr/>
        </p:nvSpPr>
        <p:spPr bwMode="auto">
          <a:xfrm>
            <a:off x="1308100" y="2571750"/>
            <a:ext cx="100726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i="1">
                <a:latin typeface="Batang"/>
                <a:ea typeface="Batang"/>
                <a:cs typeface="Batang"/>
              </a:rPr>
              <a:t>Lence je 15 let a o sebevraždě už přemýšlí delší  dobu, protože jí nic nevychází a má pocit, že ji nikdo nemá rád. Naplánovala si, že počká do pátečního večera, kdy rodiče odjíždí na chatu a  ona zůstane sama doma. Sebrala mámě nějaké léky a babičce její léky na srdce, dohromady má asi sto tablet. Připravuje si dopis na rozloučenou. Má strach, že se omylem před někým ,, prokecne´´ a plán se nevydaří.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 smtClean="0">
                <a:latin typeface="Segoe Script" pitchFamily="34" charset="0"/>
              </a:rPr>
              <a:t>Suicidální pokus</a:t>
            </a:r>
            <a:endParaRPr lang="cs-CZ" sz="5400" dirty="0">
              <a:latin typeface="Segoe Scrip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50975" y="2143125"/>
            <a:ext cx="9644063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od sebevraždy je odlišný v tom, že  jedinec tento pokus přežívá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i="1" dirty="0">
                <a:latin typeface="Batang" pitchFamily="18" charset="-127"/>
                <a:ea typeface="Batang" pitchFamily="18" charset="-127"/>
              </a:rPr>
              <a:t>,, každý život ohrožující akt s úmyslem zemřít, avšak nikoli s letálním koncem´´ 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(Kocourková a Koutek, 2003)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Batang" pitchFamily="18" charset="-127"/>
              <a:ea typeface="Batang" pitchFamily="18" charset="-127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dirty="0">
                <a:solidFill>
                  <a:schemeClr val="bg2">
                    <a:lumMod val="50000"/>
                    <a:lumOff val="50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cs-CZ" sz="2800" b="1" u="sng" dirty="0">
                <a:solidFill>
                  <a:schemeClr val="bg2">
                    <a:lumMod val="25000"/>
                    <a:lumOff val="75000"/>
                  </a:schemeClr>
                </a:solidFill>
                <a:latin typeface="Batang" pitchFamily="18" charset="-127"/>
                <a:ea typeface="Batang" pitchFamily="18" charset="-127"/>
              </a:rPr>
              <a:t>rizikové faktory: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</a:t>
            </a:r>
            <a:r>
              <a:rPr lang="cs-CZ" sz="2800" b="1" u="sng" dirty="0">
                <a:latin typeface="Batang" pitchFamily="18" charset="-127"/>
                <a:ea typeface="Batang" pitchFamily="18" charset="-127"/>
              </a:rPr>
              <a:t>akutní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 (zjištění závažného onemocnění, smrt někoho blízkého, problémy se zákonem atd.)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dirty="0">
                <a:latin typeface="Batang" pitchFamily="18" charset="-127"/>
                <a:ea typeface="Batang" pitchFamily="18" charset="-127"/>
              </a:rPr>
              <a:t>- </a:t>
            </a:r>
            <a:r>
              <a:rPr lang="cs-CZ" sz="2800" b="1" u="sng" dirty="0">
                <a:latin typeface="Batang" pitchFamily="18" charset="-127"/>
                <a:ea typeface="Batang" pitchFamily="18" charset="-127"/>
              </a:rPr>
              <a:t>chronické</a:t>
            </a:r>
            <a:r>
              <a:rPr lang="cs-CZ" sz="2800" dirty="0">
                <a:latin typeface="Batang" pitchFamily="18" charset="-127"/>
                <a:ea typeface="Batang" pitchFamily="18" charset="-127"/>
              </a:rPr>
              <a:t> (dlouhodobá neuspokojivá situace v rodině, dluhy, problémy ve škole nebo v zaměstnání atd.)</a:t>
            </a:r>
            <a:endParaRPr lang="cs-CZ" sz="28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igital_Blue_Tunnel_16x9_TP102895246.potx" id="{142D9831-DF2A-4A79-B70A-86EE526E7082}" vid="{6A64F93E-9975-4DAF-937F-4C98487F0739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1</TotalTime>
  <Words>1441</Words>
  <Application>Microsoft Office PowerPoint</Application>
  <PresentationFormat>Vlastní</PresentationFormat>
  <Paragraphs>173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Šablona návrhu</vt:lpstr>
      </vt:variant>
      <vt:variant>
        <vt:i4>6</vt:i4>
      </vt:variant>
      <vt:variant>
        <vt:lpstr>Nadpisy snímků</vt:lpstr>
      </vt:variant>
      <vt:variant>
        <vt:i4>26</vt:i4>
      </vt:variant>
    </vt:vector>
  </HeadingPairs>
  <TitlesOfParts>
    <vt:vector size="40" baseType="lpstr">
      <vt:lpstr>Corbel</vt:lpstr>
      <vt:lpstr>Arial</vt:lpstr>
      <vt:lpstr>Cambria</vt:lpstr>
      <vt:lpstr>Batang</vt:lpstr>
      <vt:lpstr>Consolas</vt:lpstr>
      <vt:lpstr>Segoe Script</vt:lpstr>
      <vt:lpstr>Wingdings</vt:lpstr>
      <vt:lpstr>Symbol</vt:lpstr>
      <vt:lpstr>TS102895261</vt:lpstr>
      <vt:lpstr>TS102895261</vt:lpstr>
      <vt:lpstr>TS102895261</vt:lpstr>
      <vt:lpstr>TS102895261</vt:lpstr>
      <vt:lpstr>TS102895261</vt:lpstr>
      <vt:lpstr>TS102895261</vt:lpstr>
      <vt:lpstr>Snímek 1</vt:lpstr>
      <vt:lpstr>Sebevražedné jednání</vt:lpstr>
      <vt:lpstr>Motivace sebevražedného       jednání</vt:lpstr>
      <vt:lpstr>Formy suicidálního jednání </vt:lpstr>
      <vt:lpstr>Suicidální myšlenky</vt:lpstr>
      <vt:lpstr>Příklad sebevražedných myšlenek</vt:lpstr>
      <vt:lpstr>Suicidální tendence</vt:lpstr>
      <vt:lpstr>Příklad suicidálních tendencí</vt:lpstr>
      <vt:lpstr>Suicidální pokus</vt:lpstr>
      <vt:lpstr>Snímek 10</vt:lpstr>
      <vt:lpstr>Příklad sebevražedného pokusu</vt:lpstr>
      <vt:lpstr>Dokonalé suicidium</vt:lpstr>
      <vt:lpstr>Snímek 13</vt:lpstr>
      <vt:lpstr>Snímek 14</vt:lpstr>
      <vt:lpstr>Snímek 15</vt:lpstr>
      <vt:lpstr>Snímek 16</vt:lpstr>
      <vt:lpstr>Sebevražda v životní dráze člověka</vt:lpstr>
      <vt:lpstr>Snímek 18</vt:lpstr>
      <vt:lpstr>Společenské postoje a reakce na sebevraždu</vt:lpstr>
      <vt:lpstr>Suicidální vývoj jedince (Henseler)</vt:lpstr>
      <vt:lpstr>Zvláštnosti sebevražedného jednání u nedospělých</vt:lpstr>
      <vt:lpstr>Varovné signály</vt:lpstr>
      <vt:lpstr>Prevence sebevražedného jednání</vt:lpstr>
      <vt:lpstr>http://www.ceskatelevize.cz/ct24/domaci/153127-sebevrazda-je-treti-nejcastejsi-pricinou-umrti-u-deti/   http://www.ceskatelevize.cz/ct24/domaci/222011-az-50-mladistvych-v-cesku-rocne-resi-problemy-sebevrazdou/  film Místnost sebevrahů: http://www.youtube.com/watch?v=e71Yz-pksko  </vt:lpstr>
      <vt:lpstr>Knižní zdroje</vt:lpstr>
      <vt:lpstr>Internetové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/>
  <cp:lastModifiedBy/>
  <cp:revision>1</cp:revision>
  <dcterms:created xsi:type="dcterms:W3CDTF">2013-04-24T13:43:27Z</dcterms:created>
  <dcterms:modified xsi:type="dcterms:W3CDTF">2013-05-16T07:00:18Z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