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83" r:id="rId7"/>
    <p:sldId id="266" r:id="rId8"/>
    <p:sldId id="269" r:id="rId9"/>
    <p:sldId id="270" r:id="rId10"/>
    <p:sldId id="281" r:id="rId11"/>
    <p:sldId id="265" r:id="rId12"/>
    <p:sldId id="285" r:id="rId13"/>
    <p:sldId id="263" r:id="rId14"/>
    <p:sldId id="264" r:id="rId15"/>
    <p:sldId id="275" r:id="rId16"/>
    <p:sldId id="274" r:id="rId17"/>
    <p:sldId id="273" r:id="rId18"/>
    <p:sldId id="276" r:id="rId19"/>
    <p:sldId id="277" r:id="rId20"/>
    <p:sldId id="280" r:id="rId21"/>
    <p:sldId id="279" r:id="rId22"/>
    <p:sldId id="278" r:id="rId23"/>
    <p:sldId id="282" r:id="rId24"/>
    <p:sldId id="284" r:id="rId25"/>
    <p:sldId id="286" r:id="rId26"/>
    <p:sldId id="287"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AF93033-6FBF-4DF1-A674-806F0F6F7D49}" type="datetimeFigureOut">
              <a:rPr lang="cs-CZ" smtClean="0"/>
              <a:pPr/>
              <a:t>3.3.2013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AF93033-6FBF-4DF1-A674-806F0F6F7D49}" type="datetimeFigureOut">
              <a:rPr lang="cs-CZ" smtClean="0"/>
              <a:pPr/>
              <a:t>3.3.2013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AF93033-6FBF-4DF1-A674-806F0F6F7D49}" type="datetimeFigureOut">
              <a:rPr lang="cs-CZ" smtClean="0"/>
              <a:pPr/>
              <a:t>3.3.2013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F93033-6FBF-4DF1-A674-806F0F6F7D49}" type="datetimeFigureOut">
              <a:rPr lang="cs-CZ" smtClean="0"/>
              <a:pPr/>
              <a:t>3.3.2013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AF93033-6FBF-4DF1-A674-806F0F6F7D49}" type="datetimeFigureOut">
              <a:rPr lang="cs-CZ" smtClean="0"/>
              <a:pPr/>
              <a:t>3.3.2013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AF93033-6FBF-4DF1-A674-806F0F6F7D49}" type="datetimeFigureOut">
              <a:rPr lang="cs-CZ" smtClean="0"/>
              <a:pPr/>
              <a:t>3.3.2013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56A07-21B1-48D1-8372-185F118EBE5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93033-6FBF-4DF1-A674-806F0F6F7D49}" type="datetimeFigureOut">
              <a:rPr lang="cs-CZ" smtClean="0"/>
              <a:pPr/>
              <a:t>3.3.2013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56A07-21B1-48D1-8372-185F118EBE5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odrogach.cz/"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stylovazena.cz/zdravi/kdyz-prestanu-kourit-ztloustnu"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5786" y="1214422"/>
            <a:ext cx="7772400" cy="2143140"/>
          </a:xfrm>
        </p:spPr>
        <p:txBody>
          <a:bodyPr>
            <a:normAutofit fontScale="90000"/>
          </a:bodyPr>
          <a:lstStyle/>
          <a:p>
            <a:r>
              <a:rPr lang="cs-CZ" b="1" dirty="0"/>
              <a:t>Prevence alkoholové závislosti </a:t>
            </a:r>
            <a:r>
              <a:rPr lang="cs-CZ" dirty="0" smtClean="0"/>
              <a:t/>
            </a:r>
            <a:br>
              <a:rPr lang="cs-CZ" dirty="0" smtClean="0"/>
            </a:br>
            <a:r>
              <a:rPr lang="cs-CZ" sz="2700" dirty="0" smtClean="0"/>
              <a:t>(</a:t>
            </a:r>
            <a:r>
              <a:rPr lang="cs-CZ" sz="2700" dirty="0"/>
              <a:t>možnosti učitele RV a VKZ), </a:t>
            </a:r>
            <a:r>
              <a:rPr lang="cs-CZ" sz="2700" dirty="0" smtClean="0"/>
              <a:t/>
            </a:r>
            <a:br>
              <a:rPr lang="cs-CZ" sz="2700" dirty="0" smtClean="0"/>
            </a:br>
            <a:r>
              <a:rPr lang="cs-CZ" b="1" dirty="0" smtClean="0"/>
              <a:t>Prevence </a:t>
            </a:r>
            <a:r>
              <a:rPr lang="cs-CZ" b="1" dirty="0"/>
              <a:t>drogové závislosti </a:t>
            </a:r>
            <a:r>
              <a:rPr lang="cs-CZ" dirty="0" smtClean="0"/>
              <a:t/>
            </a:r>
            <a:br>
              <a:rPr lang="cs-CZ" dirty="0" smtClean="0"/>
            </a:br>
            <a:r>
              <a:rPr lang="cs-CZ" sz="2700" dirty="0" smtClean="0"/>
              <a:t>(</a:t>
            </a:r>
            <a:r>
              <a:rPr lang="cs-CZ" sz="2700" dirty="0"/>
              <a:t>možnosti učitele RV a VKZ</a:t>
            </a:r>
            <a:r>
              <a:rPr lang="cs-CZ" sz="2700" dirty="0" smtClean="0"/>
              <a:t>)</a:t>
            </a:r>
            <a:r>
              <a:rPr lang="cs-CZ" dirty="0"/>
              <a:t/>
            </a:r>
            <a:br>
              <a:rPr lang="cs-CZ" dirty="0"/>
            </a:br>
            <a:endParaRPr lang="cs-CZ" dirty="0"/>
          </a:p>
        </p:txBody>
      </p:sp>
      <p:sp>
        <p:nvSpPr>
          <p:cNvPr id="3" name="Podnadpis 2"/>
          <p:cNvSpPr>
            <a:spLocks noGrp="1"/>
          </p:cNvSpPr>
          <p:nvPr>
            <p:ph type="subTitle" idx="1"/>
          </p:nvPr>
        </p:nvSpPr>
        <p:spPr>
          <a:xfrm>
            <a:off x="5715008" y="5572140"/>
            <a:ext cx="3271838" cy="1138230"/>
          </a:xfrm>
        </p:spPr>
        <p:txBody>
          <a:bodyPr>
            <a:normAutofit/>
          </a:bodyPr>
          <a:lstStyle/>
          <a:p>
            <a:r>
              <a:rPr lang="cs-CZ" sz="2000" b="1" dirty="0" smtClean="0">
                <a:solidFill>
                  <a:schemeClr val="tx1"/>
                </a:solidFill>
              </a:rPr>
              <a:t>Ševčíková Lenka</a:t>
            </a:r>
          </a:p>
          <a:p>
            <a:r>
              <a:rPr lang="cs-CZ" sz="2000" b="1" dirty="0" smtClean="0">
                <a:solidFill>
                  <a:schemeClr val="tx1"/>
                </a:solidFill>
              </a:rPr>
              <a:t>350159</a:t>
            </a:r>
            <a:endParaRPr lang="cs-CZ" sz="2000" b="1" dirty="0">
              <a:solidFill>
                <a:schemeClr val="tx1"/>
              </a:solidFill>
            </a:endParaRPr>
          </a:p>
        </p:txBody>
      </p:sp>
      <p:pic>
        <p:nvPicPr>
          <p:cNvPr id="4" name="Obrázek 3" descr="images.jpg"/>
          <p:cNvPicPr>
            <a:picLocks noChangeAspect="1"/>
          </p:cNvPicPr>
          <p:nvPr/>
        </p:nvPicPr>
        <p:blipFill>
          <a:blip r:embed="rId2"/>
          <a:stretch>
            <a:fillRect/>
          </a:stretch>
        </p:blipFill>
        <p:spPr>
          <a:xfrm>
            <a:off x="2786050" y="3357562"/>
            <a:ext cx="3143272" cy="312930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Protikuřácká legislativa v ČR</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V ČR od 1.1. 2006 platí tzv. ,,protikuřácký zákon“ – O opatření k ochraně před  škodami působenými tabákovými výrobky, alkoholem a jinými návykovými látkami</a:t>
            </a:r>
          </a:p>
          <a:p>
            <a:pPr>
              <a:buFontTx/>
              <a:buChar char="-"/>
            </a:pPr>
            <a:r>
              <a:rPr lang="cs-CZ" dirty="0" smtClean="0">
                <a:solidFill>
                  <a:schemeClr val="tx1"/>
                </a:solidFill>
              </a:rPr>
              <a:t>- Body ,,protikuřáckého zákona“:</a:t>
            </a:r>
          </a:p>
          <a:p>
            <a:pPr>
              <a:buFont typeface="Arial" pitchFamily="34" charset="0"/>
              <a:buChar char="•"/>
            </a:pPr>
            <a:r>
              <a:rPr lang="cs-CZ" dirty="0" smtClean="0">
                <a:solidFill>
                  <a:schemeClr val="tx1"/>
                </a:solidFill>
              </a:rPr>
              <a:t> </a:t>
            </a:r>
            <a:r>
              <a:rPr lang="cs-CZ" dirty="0" smtClean="0">
                <a:solidFill>
                  <a:schemeClr val="tx1"/>
                </a:solidFill>
              </a:rPr>
              <a:t>zákaz kouření ve školách, kinech, divadlech, sportovních halách, budovách státních úřadů, na vlakových nástupištích, zastávkách veřejné dopravy</a:t>
            </a:r>
          </a:p>
          <a:p>
            <a:pPr>
              <a:buFont typeface="Arial" pitchFamily="34" charset="0"/>
              <a:buChar char="•"/>
            </a:pPr>
            <a:r>
              <a:rPr lang="cs-CZ" dirty="0" smtClean="0">
                <a:solidFill>
                  <a:schemeClr val="tx1"/>
                </a:solidFill>
              </a:rPr>
              <a:t> </a:t>
            </a:r>
            <a:r>
              <a:rPr lang="cs-CZ" dirty="0" smtClean="0">
                <a:solidFill>
                  <a:schemeClr val="tx1"/>
                </a:solidFill>
              </a:rPr>
              <a:t>Podnikateli, který prodá tabák nezletilým, hrozí 50 000 </a:t>
            </a:r>
            <a:r>
              <a:rPr lang="cs-CZ" dirty="0" err="1" smtClean="0">
                <a:solidFill>
                  <a:schemeClr val="tx1"/>
                </a:solidFill>
              </a:rPr>
              <a:t>kč</a:t>
            </a:r>
            <a:r>
              <a:rPr lang="cs-CZ" dirty="0" smtClean="0">
                <a:solidFill>
                  <a:schemeClr val="tx1"/>
                </a:solidFill>
              </a:rPr>
              <a:t> pokuta</a:t>
            </a:r>
          </a:p>
          <a:p>
            <a:pPr>
              <a:buFont typeface="Arial" pitchFamily="34" charset="0"/>
              <a:buChar char="•"/>
            </a:pPr>
            <a:r>
              <a:rPr lang="cs-CZ" dirty="0" smtClean="0">
                <a:solidFill>
                  <a:schemeClr val="tx1"/>
                </a:solidFill>
              </a:rPr>
              <a:t> </a:t>
            </a:r>
            <a:r>
              <a:rPr lang="cs-CZ" dirty="0" smtClean="0">
                <a:solidFill>
                  <a:schemeClr val="tx1"/>
                </a:solidFill>
              </a:rPr>
              <a:t>Společnosti, která prodá tabák nezletilým , hrozí pokuta až 500 000 </a:t>
            </a:r>
            <a:r>
              <a:rPr lang="cs-CZ" dirty="0" err="1" smtClean="0">
                <a:solidFill>
                  <a:schemeClr val="tx1"/>
                </a:solidFill>
              </a:rPr>
              <a:t>kč</a:t>
            </a:r>
            <a:endParaRPr lang="cs-CZ" dirty="0" smtClean="0">
              <a:solidFill>
                <a:schemeClr val="tx1"/>
              </a:solidFill>
            </a:endParaRPr>
          </a:p>
          <a:p>
            <a:pPr>
              <a:buFont typeface="Arial" pitchFamily="34" charset="0"/>
              <a:buChar char="•"/>
            </a:pPr>
            <a:r>
              <a:rPr lang="cs-CZ" dirty="0" smtClean="0">
                <a:solidFill>
                  <a:schemeClr val="tx1"/>
                </a:solidFill>
              </a:rPr>
              <a:t> </a:t>
            </a:r>
            <a:r>
              <a:rPr lang="cs-CZ" dirty="0" smtClean="0">
                <a:solidFill>
                  <a:schemeClr val="tx1"/>
                </a:solidFill>
              </a:rPr>
              <a:t>Zákon zakazuje prodej menšího balení cigaret než po 20 kusech</a:t>
            </a:r>
          </a:p>
          <a:p>
            <a:r>
              <a:rPr lang="cs-CZ" dirty="0" smtClean="0">
                <a:solidFill>
                  <a:schemeClr val="tx1"/>
                </a:solidFill>
              </a:rPr>
              <a:t>(LÁŽOVÁ, J. 2009)</a:t>
            </a:r>
            <a:endParaRPr lang="cs-CZ"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Základní pilíře drogové </a:t>
            </a:r>
            <a:r>
              <a:rPr lang="cs-CZ" sz="3600" b="1" dirty="0" smtClean="0">
                <a:solidFill>
                  <a:schemeClr val="tx1"/>
                </a:solidFill>
              </a:rPr>
              <a:t>prevence ve školách</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Tx/>
              <a:buChar char="-"/>
            </a:pPr>
            <a:r>
              <a:rPr lang="cs-CZ" dirty="0" smtClean="0">
                <a:solidFill>
                  <a:schemeClr val="tx1"/>
                </a:solidFill>
              </a:rPr>
              <a:t>Orientovat své působení na pozitivní alternativy- na řešení, která jsou přijatelná a nejsou jen ,,zbožným přáním dospělých“, možné úspěšné využití vrstevníků (peer programy)</a:t>
            </a:r>
          </a:p>
          <a:p>
            <a:pPr>
              <a:lnSpc>
                <a:spcPct val="150000"/>
              </a:lnSpc>
              <a:buFontTx/>
              <a:buChar char="-"/>
            </a:pPr>
            <a:r>
              <a:rPr lang="cs-CZ" dirty="0" smtClean="0">
                <a:solidFill>
                  <a:schemeClr val="tx1"/>
                </a:solidFill>
              </a:rPr>
              <a:t> Spojovat kontext chování vůči legálním a nelegálním drogám – pro děti tak ztrácí drogy nádech výjimečnosti a exotiky</a:t>
            </a:r>
          </a:p>
          <a:p>
            <a:pPr>
              <a:lnSpc>
                <a:spcPct val="150000"/>
              </a:lnSpc>
              <a:buFontTx/>
              <a:buChar char="-"/>
            </a:pPr>
            <a:r>
              <a:rPr lang="cs-CZ" dirty="0" smtClean="0">
                <a:solidFill>
                  <a:schemeClr val="tx1"/>
                </a:solidFill>
              </a:rPr>
              <a:t> Působit systematicky a dlouhodobě</a:t>
            </a:r>
          </a:p>
          <a:p>
            <a:pPr>
              <a:lnSpc>
                <a:spcPct val="150000"/>
              </a:lnSpc>
              <a:buFontTx/>
              <a:buChar char="-"/>
            </a:pPr>
            <a:r>
              <a:rPr lang="cs-CZ" dirty="0" smtClean="0">
                <a:solidFill>
                  <a:schemeClr val="tx1"/>
                </a:solidFill>
              </a:rPr>
              <a:t> Používat moderní výukové metody – nejen předkládání holých informací</a:t>
            </a:r>
          </a:p>
          <a:p>
            <a:pPr>
              <a:lnSpc>
                <a:spcPct val="150000"/>
              </a:lnSpc>
            </a:pPr>
            <a:r>
              <a:rPr lang="cs-CZ" dirty="0" smtClean="0">
                <a:solidFill>
                  <a:schemeClr val="tx1"/>
                </a:solidFill>
              </a:rPr>
              <a:t>(www.</a:t>
            </a:r>
            <a:r>
              <a:rPr lang="cs-CZ" dirty="0" err="1" smtClean="0">
                <a:solidFill>
                  <a:schemeClr val="tx1"/>
                </a:solidFill>
              </a:rPr>
              <a:t>odrogach.cz</a:t>
            </a:r>
            <a:r>
              <a:rPr lang="cs-CZ" dirty="0" smtClean="0">
                <a:solidFill>
                  <a:schemeClr val="tx1"/>
                </a:solidFill>
              </a:rPr>
              <a:t>)</a:t>
            </a:r>
            <a:endParaRPr lang="cs-CZ"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D</a:t>
            </a:r>
            <a:r>
              <a:rPr lang="cs-CZ" sz="3600" b="1" dirty="0" smtClean="0">
                <a:solidFill>
                  <a:schemeClr val="tx1"/>
                </a:solidFill>
              </a:rPr>
              <a:t>rogové prevence ve školách</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Tx/>
              <a:buChar char="-"/>
            </a:pPr>
            <a:r>
              <a:rPr lang="cs-CZ" dirty="0" smtClean="0">
                <a:solidFill>
                  <a:schemeClr val="tx1"/>
                </a:solidFill>
              </a:rPr>
              <a:t> škola by měla poskytovat základní informace o následcích užívání drog</a:t>
            </a:r>
          </a:p>
          <a:p>
            <a:pPr>
              <a:lnSpc>
                <a:spcPct val="150000"/>
              </a:lnSpc>
              <a:buFontTx/>
              <a:buChar char="-"/>
            </a:pPr>
            <a:r>
              <a:rPr lang="cs-CZ" dirty="0" smtClean="0">
                <a:solidFill>
                  <a:schemeClr val="tx1"/>
                </a:solidFill>
              </a:rPr>
              <a:t> škola by měla formovat žákovu osobnost, rozvíjet odpovědné rozhodování, odolnost vůči stresu, </a:t>
            </a:r>
            <a:r>
              <a:rPr lang="cs-CZ" dirty="0" smtClean="0">
                <a:solidFill>
                  <a:schemeClr val="tx1"/>
                </a:solidFill>
              </a:rPr>
              <a:t>z</a:t>
            </a:r>
            <a:r>
              <a:rPr lang="cs-CZ" dirty="0" smtClean="0">
                <a:solidFill>
                  <a:schemeClr val="tx1"/>
                </a:solidFill>
              </a:rPr>
              <a:t>vyšovat sociální schopnosti</a:t>
            </a:r>
          </a:p>
          <a:p>
            <a:pPr>
              <a:lnSpc>
                <a:spcPct val="150000"/>
              </a:lnSpc>
              <a:buFontTx/>
              <a:buChar char="-"/>
            </a:pPr>
            <a:r>
              <a:rPr lang="cs-CZ" dirty="0" smtClean="0">
                <a:solidFill>
                  <a:schemeClr val="tx1"/>
                </a:solidFill>
              </a:rPr>
              <a:t>V každé škole by měl být metodik prevence, který vypracuje protidrogovou školní strategii</a:t>
            </a:r>
          </a:p>
          <a:p>
            <a:pPr>
              <a:lnSpc>
                <a:spcPct val="150000"/>
              </a:lnSpc>
              <a:buFontTx/>
              <a:buChar char="-"/>
            </a:pPr>
            <a:r>
              <a:rPr lang="cs-CZ" dirty="0" smtClean="0">
                <a:solidFill>
                  <a:schemeClr val="tx1"/>
                </a:solidFill>
              </a:rPr>
              <a:t> </a:t>
            </a:r>
            <a:r>
              <a:rPr lang="cs-CZ" dirty="0" smtClean="0">
                <a:solidFill>
                  <a:schemeClr val="tx1"/>
                </a:solidFill>
              </a:rPr>
              <a:t>Učitel by měl být vzorem pro žáka (ne ,,kázat vodu a pít víno“)</a:t>
            </a:r>
          </a:p>
          <a:p>
            <a:pPr>
              <a:lnSpc>
                <a:spcPct val="150000"/>
              </a:lnSpc>
            </a:pPr>
            <a:r>
              <a:rPr lang="cs-CZ" dirty="0" smtClean="0">
                <a:solidFill>
                  <a:schemeClr val="tx1"/>
                </a:solidFill>
              </a:rPr>
              <a:t>(LÁŽOVÁ, J. 2009)</a:t>
            </a:r>
            <a:endParaRPr lang="cs-CZ"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smtClean="0">
                <a:solidFill>
                  <a:schemeClr val="tx1"/>
                </a:solidFill>
              </a:rPr>
              <a:t>Preventivní programy:</a:t>
            </a:r>
            <a:endParaRPr lang="cs-CZ" sz="32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Mateřská škola:</a:t>
            </a:r>
          </a:p>
          <a:p>
            <a:pPr>
              <a:lnSpc>
                <a:spcPct val="150000"/>
              </a:lnSpc>
              <a:buFontTx/>
              <a:buChar char="-"/>
            </a:pPr>
            <a:r>
              <a:rPr lang="cs-CZ" dirty="0" smtClean="0">
                <a:solidFill>
                  <a:schemeClr val="tx1"/>
                </a:solidFill>
              </a:rPr>
              <a:t> Já kouřit nebudu a vím proč</a:t>
            </a:r>
          </a:p>
          <a:p>
            <a:pPr>
              <a:lnSpc>
                <a:spcPct val="150000"/>
              </a:lnSpc>
              <a:buFontTx/>
              <a:buChar char="-"/>
            </a:pPr>
            <a:r>
              <a:rPr lang="cs-CZ" dirty="0" smtClean="0">
                <a:solidFill>
                  <a:schemeClr val="tx1"/>
                </a:solidFill>
              </a:rPr>
              <a:t> My nechceme kouřit ani pasivně</a:t>
            </a:r>
          </a:p>
          <a:p>
            <a:pPr>
              <a:lnSpc>
                <a:spcPct val="150000"/>
              </a:lnSpc>
              <a:buFontTx/>
              <a:buChar char="-"/>
            </a:pPr>
            <a:endParaRPr lang="cs-CZ" b="1" dirty="0" smtClean="0">
              <a:solidFill>
                <a:schemeClr val="tx1"/>
              </a:solidFill>
            </a:endParaRPr>
          </a:p>
          <a:p>
            <a:pPr>
              <a:lnSpc>
                <a:spcPct val="150000"/>
              </a:lnSpc>
            </a:pPr>
            <a:r>
              <a:rPr lang="cs-CZ" b="1" dirty="0" smtClean="0">
                <a:solidFill>
                  <a:schemeClr val="tx1"/>
                </a:solidFill>
              </a:rPr>
              <a:t>Základní škola:</a:t>
            </a:r>
          </a:p>
          <a:p>
            <a:pPr>
              <a:lnSpc>
                <a:spcPct val="150000"/>
              </a:lnSpc>
              <a:buFontTx/>
              <a:buChar char="-"/>
            </a:pPr>
            <a:r>
              <a:rPr lang="cs-CZ" dirty="0" smtClean="0">
                <a:solidFill>
                  <a:schemeClr val="tx1"/>
                </a:solidFill>
              </a:rPr>
              <a:t>Normální je nekouřit</a:t>
            </a:r>
          </a:p>
          <a:p>
            <a:pPr>
              <a:lnSpc>
                <a:spcPct val="150000"/>
              </a:lnSpc>
              <a:buFontTx/>
              <a:buChar char="-"/>
            </a:pPr>
            <a:r>
              <a:rPr lang="cs-CZ" dirty="0" smtClean="0">
                <a:solidFill>
                  <a:schemeClr val="tx1"/>
                </a:solidFill>
              </a:rPr>
              <a:t> Kouření a já</a:t>
            </a:r>
          </a:p>
          <a:p>
            <a:pPr>
              <a:lnSpc>
                <a:spcPct val="150000"/>
              </a:lnSpc>
              <a:buFontTx/>
              <a:buChar char="-"/>
            </a:pPr>
            <a:r>
              <a:rPr lang="cs-CZ" dirty="0" smtClean="0">
                <a:solidFill>
                  <a:schemeClr val="tx1"/>
                </a:solidFill>
              </a:rPr>
              <a:t> Jak se nestát </a:t>
            </a:r>
            <a:r>
              <a:rPr lang="cs-CZ" dirty="0" err="1" smtClean="0">
                <a:solidFill>
                  <a:schemeClr val="tx1"/>
                </a:solidFill>
              </a:rPr>
              <a:t>závislákem</a:t>
            </a:r>
            <a:endParaRPr lang="cs-CZ" dirty="0" smtClean="0">
              <a:solidFill>
                <a:schemeClr val="tx1"/>
              </a:solidFill>
            </a:endParaRPr>
          </a:p>
          <a:p>
            <a:pPr>
              <a:lnSpc>
                <a:spcPct val="150000"/>
              </a:lnSpc>
              <a:buFontTx/>
              <a:buChar char="-"/>
            </a:pPr>
            <a:r>
              <a:rPr lang="cs-CZ" dirty="0" smtClean="0">
                <a:solidFill>
                  <a:schemeClr val="tx1"/>
                </a:solidFill>
              </a:rPr>
              <a:t> Řekni drogám NE!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smtClean="0">
                <a:solidFill>
                  <a:schemeClr val="tx1"/>
                </a:solidFill>
              </a:rPr>
              <a:t>Aktivity ve školách:</a:t>
            </a:r>
            <a:endParaRPr lang="cs-CZ" sz="32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Prostorová škála</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vyjadřují své postoje k zadaným věcem</a:t>
            </a:r>
          </a:p>
          <a:p>
            <a:pPr>
              <a:lnSpc>
                <a:spcPct val="150000"/>
              </a:lnSpc>
            </a:pPr>
            <a:r>
              <a:rPr lang="cs-CZ" b="1" dirty="0" smtClean="0">
                <a:solidFill>
                  <a:schemeClr val="tx1"/>
                </a:solidFill>
              </a:rPr>
              <a:t>Postup</a:t>
            </a:r>
            <a:r>
              <a:rPr lang="cs-CZ" dirty="0" smtClean="0">
                <a:solidFill>
                  <a:schemeClr val="tx1"/>
                </a:solidFill>
              </a:rPr>
              <a:t>: Účastníci mají za úkol vyjádřit svůj vztah k věcem, lidem nebo tématům tak, že se postaví na určité místo prostorové škály – např. stěny místnosti (na jedné straně 100% na druhé 0%). Jmenujeme různé pojmy– např. naše škola, cigarety, svíčková omáčka, pivo, Aneta Langerová, peníze, marihuana, ….</a:t>
            </a:r>
          </a:p>
          <a:p>
            <a:pPr>
              <a:lnSpc>
                <a:spcPct val="150000"/>
              </a:lnSpc>
            </a:pPr>
            <a:r>
              <a:rPr lang="cs-CZ" b="1" dirty="0" smtClean="0">
                <a:solidFill>
                  <a:schemeClr val="tx1"/>
                </a:solidFill>
              </a:rPr>
              <a:t>Závěr</a:t>
            </a:r>
            <a:r>
              <a:rPr lang="cs-CZ" dirty="0" smtClean="0">
                <a:solidFill>
                  <a:schemeClr val="tx1"/>
                </a:solidFill>
              </a:rPr>
              <a:t>: V průběhu hry provádíme reflexi</a:t>
            </a:r>
          </a:p>
          <a:p>
            <a:pPr>
              <a:lnSpc>
                <a:spcPct val="150000"/>
              </a:lnSpc>
            </a:pPr>
            <a:r>
              <a:rPr lang="cs-CZ" dirty="0" smtClean="0">
                <a:solidFill>
                  <a:schemeClr val="tx1"/>
                </a:solidFill>
              </a:rPr>
              <a:t>(ŠVEC, </a:t>
            </a:r>
            <a:r>
              <a:rPr lang="cs-CZ" dirty="0" smtClean="0">
                <a:solidFill>
                  <a:schemeClr val="tx1"/>
                </a:solidFill>
              </a:rPr>
              <a:t>J. </a:t>
            </a:r>
            <a:r>
              <a:rPr lang="cs-CZ" dirty="0" smtClean="0">
                <a:solidFill>
                  <a:schemeClr val="tx1"/>
                </a:solidFill>
              </a:rPr>
              <a:t>a</a:t>
            </a:r>
            <a:r>
              <a:rPr lang="cs-CZ" dirty="0" smtClean="0">
                <a:solidFill>
                  <a:schemeClr val="tx1"/>
                </a:solidFill>
              </a:rPr>
              <a:t> </a:t>
            </a:r>
            <a:r>
              <a:rPr lang="cs-CZ" dirty="0" smtClean="0">
                <a:solidFill>
                  <a:schemeClr val="tx1"/>
                </a:solidFill>
              </a:rPr>
              <a:t>JEŘÁBKOVÁ, </a:t>
            </a:r>
            <a:r>
              <a:rPr lang="cs-CZ" dirty="0" smtClean="0">
                <a:solidFill>
                  <a:schemeClr val="tx1"/>
                </a:solidFill>
              </a:rPr>
              <a:t>S.  a TESAŘOVÁ, V. 2007)</a:t>
            </a:r>
            <a:endParaRPr lang="cs-CZ"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Diskuze a skupinová práce</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sdělují své zkušenosti a informace o drogách</a:t>
            </a:r>
          </a:p>
          <a:p>
            <a:pPr>
              <a:lnSpc>
                <a:spcPct val="150000"/>
              </a:lnSpc>
            </a:pPr>
            <a:r>
              <a:rPr lang="cs-CZ" b="1" dirty="0" smtClean="0">
                <a:solidFill>
                  <a:schemeClr val="tx1"/>
                </a:solidFill>
              </a:rPr>
              <a:t>Postup</a:t>
            </a:r>
            <a:r>
              <a:rPr lang="cs-CZ" dirty="0" smtClean="0">
                <a:solidFill>
                  <a:schemeClr val="tx1"/>
                </a:solidFill>
              </a:rPr>
              <a:t>: Žáky rozdělíme do skupin. Každá skupina má za úkol napsat co nejvíce negativních důsledků drog. Poté skupiny čtou své nápady – vždy každá skupina jeden nápad a diskuze nad nimi.</a:t>
            </a:r>
          </a:p>
          <a:p>
            <a:pPr>
              <a:lnSpc>
                <a:spcPct val="150000"/>
              </a:lnSpc>
            </a:pPr>
            <a:r>
              <a:rPr lang="cs-CZ" b="1" dirty="0" smtClean="0">
                <a:solidFill>
                  <a:schemeClr val="tx1"/>
                </a:solidFill>
              </a:rPr>
              <a:t>Závěr</a:t>
            </a:r>
            <a:r>
              <a:rPr lang="cs-CZ" dirty="0" smtClean="0">
                <a:solidFill>
                  <a:schemeClr val="tx1"/>
                </a:solidFill>
              </a:rPr>
              <a:t>: Komentujeme a přidáváme informace, sdělujeme si informace a zkušenosti.</a:t>
            </a:r>
          </a:p>
          <a:p>
            <a:pPr>
              <a:lnSpc>
                <a:spcPct val="150000"/>
              </a:lnSpc>
            </a:pPr>
            <a:r>
              <a:rPr lang="cs-CZ" dirty="0" smtClean="0">
                <a:solidFill>
                  <a:schemeClr val="tx1"/>
                </a:solidFill>
              </a:rPr>
              <a:t>(ŠVEC, J. a JEŘÁBKOVÁ, S.  a TESAŘOVÁ, V. 2007)</a:t>
            </a:r>
          </a:p>
          <a:p>
            <a:endParaRPr lang="cs-CZ"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Brainstorming</a:t>
            </a:r>
            <a:endParaRPr lang="cs-CZ" sz="3600" b="1" dirty="0">
              <a:solidFill>
                <a:schemeClr val="tx1"/>
              </a:solidFill>
            </a:endParaRPr>
          </a:p>
        </p:txBody>
      </p:sp>
      <p:sp>
        <p:nvSpPr>
          <p:cNvPr id="8" name="Obdélník 7"/>
          <p:cNvSpPr/>
          <p:nvPr/>
        </p:nvSpPr>
        <p:spPr>
          <a:xfrm>
            <a:off x="1000100" y="1785926"/>
            <a:ext cx="7143800" cy="4357718"/>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Pomoci žákům nacházet a uskutečňovat hodnotné cíle neslučitelné se zneužíváním psychoaktivních látek a hazardní hrou.</a:t>
            </a:r>
          </a:p>
          <a:p>
            <a:pPr>
              <a:lnSpc>
                <a:spcPct val="150000"/>
              </a:lnSpc>
            </a:pPr>
            <a:r>
              <a:rPr lang="cs-CZ" b="1" dirty="0" smtClean="0">
                <a:solidFill>
                  <a:schemeClr val="tx1"/>
                </a:solidFill>
              </a:rPr>
              <a:t>Pomůcky a potřeby</a:t>
            </a:r>
            <a:r>
              <a:rPr lang="cs-CZ" dirty="0" smtClean="0">
                <a:solidFill>
                  <a:schemeClr val="tx1"/>
                </a:solidFill>
              </a:rPr>
              <a:t>: Psací potřeby a papír</a:t>
            </a:r>
          </a:p>
          <a:p>
            <a:pPr>
              <a:lnSpc>
                <a:spcPct val="150000"/>
              </a:lnSpc>
            </a:pPr>
            <a:r>
              <a:rPr lang="cs-CZ" b="1" dirty="0" smtClean="0">
                <a:solidFill>
                  <a:schemeClr val="tx1"/>
                </a:solidFill>
              </a:rPr>
              <a:t>Postup</a:t>
            </a:r>
            <a:r>
              <a:rPr lang="cs-CZ" dirty="0" smtClean="0">
                <a:solidFill>
                  <a:schemeClr val="tx1"/>
                </a:solidFill>
              </a:rPr>
              <a:t>: Rozdělení do skupin (ale může být i individuální), otázka: </a:t>
            </a:r>
            <a:r>
              <a:rPr lang="cs-CZ" b="1" dirty="0" smtClean="0">
                <a:solidFill>
                  <a:schemeClr val="tx1"/>
                </a:solidFill>
              </a:rPr>
              <a:t>Z jakého důvodu je pro dosahování našich cílů důležitý zdravý způsob života, nekouřit, nepít, nefetovat a hazardně nehrát? </a:t>
            </a:r>
            <a:r>
              <a:rPr lang="cs-CZ" dirty="0" smtClean="0">
                <a:solidFill>
                  <a:schemeClr val="tx1"/>
                </a:solidFill>
              </a:rPr>
              <a:t>Vyhodnocení může probíhat postupně po skupinkách, nebo se výsledky dají vedle sebe a hledají se společné nápady apod.</a:t>
            </a:r>
          </a:p>
          <a:p>
            <a:pPr>
              <a:lnSpc>
                <a:spcPct val="150000"/>
              </a:lnSpc>
            </a:pPr>
            <a:r>
              <a:rPr lang="cs-CZ" b="1" dirty="0" smtClean="0">
                <a:solidFill>
                  <a:schemeClr val="tx1"/>
                </a:solidFill>
              </a:rPr>
              <a:t>Závěr</a:t>
            </a:r>
            <a:r>
              <a:rPr lang="cs-CZ" dirty="0" smtClean="0">
                <a:solidFill>
                  <a:schemeClr val="tx1"/>
                </a:solidFill>
              </a:rPr>
              <a:t>: O odpovědích a nápadech diskutujeme.</a:t>
            </a:r>
          </a:p>
          <a:p>
            <a:pPr>
              <a:lnSpc>
                <a:spcPct val="150000"/>
              </a:lnSpc>
            </a:pPr>
            <a:r>
              <a:rPr lang="cs-CZ" sz="1200" dirty="0" smtClean="0">
                <a:solidFill>
                  <a:schemeClr val="tx1"/>
                </a:solidFill>
              </a:rPr>
              <a:t>(ŠVEC, J. a JEŘÁBKOVÁ, S.  a TESAŘOVÁ, V. 2007)</a:t>
            </a:r>
          </a:p>
          <a:p>
            <a:pPr>
              <a:lnSpc>
                <a:spcPct val="150000"/>
              </a:lnSpc>
            </a:pPr>
            <a:endParaRPr lang="cs-CZ"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Brainstorming 2</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smtClean="0">
                <a:solidFill>
                  <a:schemeClr val="tx1"/>
                </a:solidFill>
              </a:rPr>
              <a:t>Různé zadání pro skupiny:</a:t>
            </a:r>
          </a:p>
          <a:p>
            <a:pPr marL="342900" indent="-342900">
              <a:buAutoNum type="arabicPeriod"/>
            </a:pPr>
            <a:r>
              <a:rPr lang="cs-CZ" dirty="0" smtClean="0">
                <a:solidFill>
                  <a:schemeClr val="tx1"/>
                </a:solidFill>
              </a:rPr>
              <a:t>skupina:</a:t>
            </a:r>
          </a:p>
          <a:p>
            <a:pPr marL="342900" indent="-342900"/>
            <a:r>
              <a:rPr lang="cs-CZ" dirty="0" smtClean="0">
                <a:solidFill>
                  <a:schemeClr val="tx1"/>
                </a:solidFill>
              </a:rPr>
              <a:t>	- Proč je nevýhodné kouřit? (negativní motivace)</a:t>
            </a:r>
          </a:p>
          <a:p>
            <a:pPr marL="342900" indent="-342900"/>
            <a:r>
              <a:rPr lang="cs-CZ" dirty="0" smtClean="0">
                <a:solidFill>
                  <a:schemeClr val="tx1"/>
                </a:solidFill>
              </a:rPr>
              <a:t>	- Proč je výhodné nekouřit? (pozitivní motivace)</a:t>
            </a:r>
          </a:p>
          <a:p>
            <a:pPr marL="342900" indent="-342900"/>
            <a:r>
              <a:rPr lang="cs-CZ" dirty="0" smtClean="0">
                <a:solidFill>
                  <a:schemeClr val="tx1"/>
                </a:solidFill>
              </a:rPr>
              <a:t>2. skupina:</a:t>
            </a:r>
          </a:p>
          <a:p>
            <a:pPr marL="342900" indent="-342900"/>
            <a:r>
              <a:rPr lang="cs-CZ" dirty="0" smtClean="0">
                <a:solidFill>
                  <a:schemeClr val="tx1"/>
                </a:solidFill>
              </a:rPr>
              <a:t>	- Proč je nevýhodné pít alkohol? (negativní motivace)</a:t>
            </a:r>
          </a:p>
          <a:p>
            <a:pPr marL="342900" indent="-342900"/>
            <a:r>
              <a:rPr lang="cs-CZ" dirty="0" smtClean="0">
                <a:solidFill>
                  <a:schemeClr val="tx1"/>
                </a:solidFill>
              </a:rPr>
              <a:t>	- Proč je výhodné nepít alkohol? (pozitivní motivace)</a:t>
            </a:r>
          </a:p>
          <a:p>
            <a:pPr marL="342900" indent="-342900"/>
            <a:r>
              <a:rPr lang="cs-CZ" dirty="0" smtClean="0">
                <a:solidFill>
                  <a:schemeClr val="tx1"/>
                </a:solidFill>
              </a:rPr>
              <a:t>3. skupina:</a:t>
            </a:r>
          </a:p>
          <a:p>
            <a:pPr marL="342900" indent="-342900"/>
            <a:r>
              <a:rPr lang="cs-CZ" dirty="0" smtClean="0">
                <a:solidFill>
                  <a:schemeClr val="tx1"/>
                </a:solidFill>
              </a:rPr>
              <a:t>	- Proč je nevýhodné brát drogy? (negativní motivace)</a:t>
            </a:r>
          </a:p>
          <a:p>
            <a:pPr marL="342900" indent="-342900"/>
            <a:r>
              <a:rPr lang="cs-CZ" dirty="0" smtClean="0">
                <a:solidFill>
                  <a:schemeClr val="tx1"/>
                </a:solidFill>
              </a:rPr>
              <a:t>	- Proč je výhodné nebrat drogy? (pozitivní motivace)</a:t>
            </a:r>
          </a:p>
          <a:p>
            <a:pPr marL="342900" indent="-342900"/>
            <a:r>
              <a:rPr lang="cs-CZ" dirty="0" smtClean="0">
                <a:solidFill>
                  <a:schemeClr val="tx1"/>
                </a:solidFill>
              </a:rPr>
              <a:t>Výsledkem pak může být plakát, který se vystaví ve třídě nebo na chodbě.</a:t>
            </a:r>
          </a:p>
          <a:p>
            <a:pPr marL="342900" indent="-342900"/>
            <a:endParaRPr lang="cs-CZ" dirty="0" smtClean="0">
              <a:solidFill>
                <a:schemeClr val="tx1"/>
              </a:solidFill>
            </a:endParaRPr>
          </a:p>
          <a:p>
            <a:pPr>
              <a:lnSpc>
                <a:spcPct val="150000"/>
              </a:lnSpc>
            </a:pPr>
            <a:r>
              <a:rPr lang="cs-CZ" dirty="0" smtClean="0">
                <a:solidFill>
                  <a:schemeClr val="tx1"/>
                </a:solidFill>
              </a:rPr>
              <a:t>(ŠVEC, J. a JEŘÁBKOVÁ, S.  a TESAŘOVÁ, V. 2007)</a:t>
            </a:r>
          </a:p>
          <a:p>
            <a:pPr marL="342900" indent="-342900"/>
            <a:endParaRPr lang="cs-CZ"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Odmítání</a:t>
            </a:r>
            <a:endParaRPr lang="cs-CZ" sz="3600" b="1" dirty="0">
              <a:solidFill>
                <a:schemeClr val="tx1"/>
              </a:solidFill>
            </a:endParaRPr>
          </a:p>
        </p:txBody>
      </p:sp>
      <p:sp>
        <p:nvSpPr>
          <p:cNvPr id="8" name="Obdélník 7"/>
          <p:cNvSpPr/>
          <p:nvPr/>
        </p:nvSpPr>
        <p:spPr>
          <a:xfrm>
            <a:off x="1000100" y="1714488"/>
            <a:ext cx="7143800" cy="4643470"/>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umí odmítnout nesmyslné výzvy.</a:t>
            </a:r>
          </a:p>
          <a:p>
            <a:pPr>
              <a:lnSpc>
                <a:spcPct val="150000"/>
              </a:lnSpc>
            </a:pPr>
            <a:r>
              <a:rPr lang="cs-CZ" b="1" dirty="0" smtClean="0">
                <a:solidFill>
                  <a:schemeClr val="tx1"/>
                </a:solidFill>
              </a:rPr>
              <a:t>Postup</a:t>
            </a:r>
            <a:r>
              <a:rPr lang="cs-CZ" dirty="0" smtClean="0">
                <a:solidFill>
                  <a:schemeClr val="tx1"/>
                </a:solidFill>
              </a:rPr>
              <a:t>: Učitel vejde do místnosti a dá žákům nesmyslné příkazy: ,,Lehněte si na lavice“, ,,zazpívejte písničku“, ,,všichni si stoupněte do tady toho rohu“, ,,stoupněte si na židličku“ atp. Žákům by měly být příkazy nepříjemné a učitel trvá na jejich splnění. Nesmí trvat příliš dlouho – aby žáky nerozhodila, ale je nutné je emočně oslovit a zaujmout. </a:t>
            </a:r>
          </a:p>
          <a:p>
            <a:pPr>
              <a:lnSpc>
                <a:spcPct val="150000"/>
              </a:lnSpc>
            </a:pPr>
            <a:r>
              <a:rPr lang="cs-CZ" dirty="0" smtClean="0">
                <a:solidFill>
                  <a:schemeClr val="tx1"/>
                </a:solidFill>
              </a:rPr>
              <a:t>Po aktivitě přijde učitelova omluva a vysvětlení, o co šlo.</a:t>
            </a:r>
          </a:p>
          <a:p>
            <a:pPr>
              <a:lnSpc>
                <a:spcPct val="150000"/>
              </a:lnSpc>
            </a:pPr>
            <a:r>
              <a:rPr lang="cs-CZ" b="1" dirty="0" smtClean="0">
                <a:solidFill>
                  <a:schemeClr val="tx1"/>
                </a:solidFill>
              </a:rPr>
              <a:t>Závěr</a:t>
            </a:r>
            <a:r>
              <a:rPr lang="cs-CZ" dirty="0" smtClean="0">
                <a:solidFill>
                  <a:schemeClr val="tx1"/>
                </a:solidFill>
              </a:rPr>
              <a:t>: Reflexe emocí žáků, případné otázky: Jak jste se cítili? Co jste prožívali? Co se vám honilo hlavou? Z jakého důvodu jste poslechli? Zažili jste někdy podobné situace? Co jsme se naučili?</a:t>
            </a:r>
          </a:p>
          <a:p>
            <a:pPr>
              <a:lnSpc>
                <a:spcPct val="150000"/>
              </a:lnSpc>
            </a:pPr>
            <a:r>
              <a:rPr lang="cs-CZ" sz="1200" dirty="0" smtClean="0">
                <a:solidFill>
                  <a:schemeClr val="tx1"/>
                </a:solidFill>
              </a:rPr>
              <a:t>(ŠVEC, J. a JEŘÁBKOVÁ, S.  a TESAŘOVÁ, V. 2007)</a:t>
            </a:r>
            <a:endParaRPr lang="cs-CZ" sz="1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smtClean="0">
                <a:solidFill>
                  <a:schemeClr val="tx1"/>
                </a:solidFill>
                <a:cs typeface="Aharoni" pitchFamily="2" charset="-79"/>
              </a:rPr>
              <a:t>Alkoholová závislost</a:t>
            </a:r>
            <a:endParaRPr lang="cs-CZ" sz="3200" b="1" dirty="0">
              <a:solidFill>
                <a:schemeClr val="tx1"/>
              </a:solidFill>
              <a:cs typeface="Aharoni" pitchFamily="2" charset="-79"/>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sz="2400" dirty="0" smtClean="0">
                <a:solidFill>
                  <a:schemeClr val="tx1"/>
                </a:solidFill>
              </a:rPr>
              <a:t> </a:t>
            </a:r>
            <a:r>
              <a:rPr lang="cs-CZ" sz="2400" b="1" dirty="0" smtClean="0">
                <a:solidFill>
                  <a:schemeClr val="tx1"/>
                </a:solidFill>
              </a:rPr>
              <a:t>2/3</a:t>
            </a:r>
            <a:r>
              <a:rPr lang="cs-CZ" sz="2400" dirty="0" smtClean="0">
                <a:solidFill>
                  <a:schemeClr val="tx1"/>
                </a:solidFill>
              </a:rPr>
              <a:t> českých dětí požili alkohol ještě před dovršením 13. roku života</a:t>
            </a:r>
          </a:p>
          <a:p>
            <a:endParaRPr lang="cs-CZ" sz="2400" dirty="0" smtClean="0">
              <a:solidFill>
                <a:schemeClr val="tx1"/>
              </a:solidFill>
            </a:endParaRPr>
          </a:p>
          <a:p>
            <a:pPr>
              <a:buFontTx/>
              <a:buChar char="-"/>
            </a:pPr>
            <a:r>
              <a:rPr lang="cs-CZ" sz="2400" dirty="0">
                <a:solidFill>
                  <a:schemeClr val="tx1"/>
                </a:solidFill>
              </a:rPr>
              <a:t> </a:t>
            </a:r>
            <a:r>
              <a:rPr lang="cs-CZ" sz="2400" b="1" dirty="0" smtClean="0">
                <a:solidFill>
                  <a:schemeClr val="tx1"/>
                </a:solidFill>
              </a:rPr>
              <a:t>48 %</a:t>
            </a:r>
            <a:r>
              <a:rPr lang="cs-CZ" sz="2400" dirty="0" smtClean="0">
                <a:solidFill>
                  <a:schemeClr val="tx1"/>
                </a:solidFill>
              </a:rPr>
              <a:t> mladých Čechů je alespoň jednou v roce opilých (průměr EU je 39%!!)</a:t>
            </a:r>
          </a:p>
          <a:p>
            <a:endParaRPr lang="cs-CZ" sz="2400" dirty="0" smtClean="0">
              <a:solidFill>
                <a:schemeClr val="tx1"/>
              </a:solidFill>
            </a:endParaRPr>
          </a:p>
          <a:p>
            <a:pPr>
              <a:buFontTx/>
              <a:buChar char="-"/>
            </a:pPr>
            <a:r>
              <a:rPr lang="cs-CZ" sz="2400" dirty="0">
                <a:solidFill>
                  <a:schemeClr val="tx1"/>
                </a:solidFill>
              </a:rPr>
              <a:t> </a:t>
            </a:r>
            <a:r>
              <a:rPr lang="cs-CZ" sz="2400" dirty="0" smtClean="0">
                <a:solidFill>
                  <a:schemeClr val="tx1"/>
                </a:solidFill>
              </a:rPr>
              <a:t>Narůstajícím problémem je tzv. excesivní pití ve snaze dosáhnout co nejdříve stavu opilosti (proč</a:t>
            </a:r>
            <a:r>
              <a:rPr lang="cs-CZ" sz="2400" dirty="0" smtClean="0">
                <a:solidFill>
                  <a:schemeClr val="tx1"/>
                </a:solidFill>
              </a:rPr>
              <a:t>??)</a:t>
            </a:r>
          </a:p>
          <a:p>
            <a:r>
              <a:rPr lang="cs-CZ" sz="2400" dirty="0" smtClean="0">
                <a:solidFill>
                  <a:schemeClr val="tx1"/>
                </a:solidFill>
              </a:rPr>
              <a:t>(</a:t>
            </a:r>
            <a:r>
              <a:rPr lang="cs-CZ" sz="2400" dirty="0" smtClean="0">
                <a:solidFill>
                  <a:schemeClr val="tx1"/>
                </a:solidFill>
              </a:rPr>
              <a:t>PEŠEK, </a:t>
            </a:r>
            <a:r>
              <a:rPr lang="cs-CZ" sz="2400" dirty="0" smtClean="0">
                <a:solidFill>
                  <a:schemeClr val="tx1"/>
                </a:solidFill>
              </a:rPr>
              <a:t>R. a </a:t>
            </a:r>
            <a:r>
              <a:rPr lang="cs-CZ" sz="2400" dirty="0" smtClean="0">
                <a:solidFill>
                  <a:schemeClr val="tx1"/>
                </a:solidFill>
              </a:rPr>
              <a:t>NEČESANÁ, </a:t>
            </a:r>
            <a:r>
              <a:rPr lang="cs-CZ" sz="2400" dirty="0" smtClean="0">
                <a:solidFill>
                  <a:schemeClr val="tx1"/>
                </a:solidFill>
              </a:rPr>
              <a:t>K. 2009)</a:t>
            </a:r>
            <a:endParaRPr lang="cs-CZ" sz="2400" dirty="0" smtClean="0">
              <a:solidFill>
                <a:schemeClr val="tx1"/>
              </a:solidFill>
            </a:endParaRPr>
          </a:p>
          <a:p>
            <a:endParaRPr lang="cs-CZ" sz="24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Odmítání beze slov</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umí odmítnout výzvu beze slov.</a:t>
            </a:r>
          </a:p>
          <a:p>
            <a:pPr>
              <a:lnSpc>
                <a:spcPct val="150000"/>
              </a:lnSpc>
            </a:pPr>
            <a:r>
              <a:rPr lang="cs-CZ" b="1" dirty="0" smtClean="0">
                <a:solidFill>
                  <a:schemeClr val="tx1"/>
                </a:solidFill>
              </a:rPr>
              <a:t>Postup</a:t>
            </a:r>
            <a:r>
              <a:rPr lang="cs-CZ" dirty="0" smtClean="0">
                <a:solidFill>
                  <a:schemeClr val="tx1"/>
                </a:solidFill>
              </a:rPr>
              <a:t>: Žáci se beze slov prochází po třídě a učitel vyslovuje nějaké situace, žáci musí neverbálně vyjádřit své odmítnutí.</a:t>
            </a:r>
          </a:p>
          <a:p>
            <a:pPr>
              <a:lnSpc>
                <a:spcPct val="150000"/>
              </a:lnSpc>
            </a:pPr>
            <a:r>
              <a:rPr lang="cs-CZ" b="1" dirty="0" smtClean="0">
                <a:solidFill>
                  <a:schemeClr val="tx1"/>
                </a:solidFill>
              </a:rPr>
              <a:t>Situace</a:t>
            </a:r>
            <a:r>
              <a:rPr lang="cs-CZ" dirty="0" smtClean="0">
                <a:solidFill>
                  <a:schemeClr val="tx1"/>
                </a:solidFill>
              </a:rPr>
              <a:t>:  Někdo tě nutí, aby si mu zavázal tkaničky. Někdo tě nutí, aby ses plazil po náměstí. Někdo po tobě chce, aby si ukradl cigarety. Někdo chce, aby si vypil půl litru alkoholu. Někdo ti nabízí, že tě naučí kouřit marihuanu. Někdo ti nabízí, že ti v hospodě zaplatí pivo.</a:t>
            </a:r>
          </a:p>
          <a:p>
            <a:pPr>
              <a:lnSpc>
                <a:spcPct val="150000"/>
              </a:lnSpc>
            </a:pPr>
            <a:r>
              <a:rPr lang="cs-CZ" b="1" dirty="0" smtClean="0">
                <a:solidFill>
                  <a:schemeClr val="tx1"/>
                </a:solidFill>
              </a:rPr>
              <a:t>Závěr</a:t>
            </a:r>
            <a:r>
              <a:rPr lang="cs-CZ" dirty="0" smtClean="0">
                <a:solidFill>
                  <a:schemeClr val="tx1"/>
                </a:solidFill>
              </a:rPr>
              <a:t>: Reflexe pocitů a seznámení s neverbálními technikami odmítání.</a:t>
            </a:r>
          </a:p>
          <a:p>
            <a:pPr>
              <a:lnSpc>
                <a:spcPct val="150000"/>
              </a:lnSpc>
            </a:pPr>
            <a:r>
              <a:rPr lang="cs-CZ" dirty="0" smtClean="0">
                <a:solidFill>
                  <a:schemeClr val="tx1"/>
                </a:solidFill>
              </a:rPr>
              <a:t>(ŠVEC, J. a JEŘÁBKOVÁ, S.  a TESAŘOVÁ, V. 2007)</a:t>
            </a:r>
            <a:endParaRPr lang="cs-CZ"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Reklamy a média</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smtClean="0">
                <a:solidFill>
                  <a:schemeClr val="tx1"/>
                </a:solidFill>
              </a:rPr>
              <a:t>Rozdat žákům tabulky, které budou mít za úkol na následující hodinu vyplnit:</a:t>
            </a:r>
          </a:p>
          <a:p>
            <a:r>
              <a:rPr lang="cs-CZ" dirty="0" smtClean="0">
                <a:solidFill>
                  <a:schemeClr val="tx1"/>
                </a:solidFill>
              </a:rPr>
              <a:t> </a:t>
            </a: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endParaRPr lang="cs-CZ" dirty="0" smtClean="0">
              <a:solidFill>
                <a:schemeClr val="tx1"/>
              </a:solidFill>
            </a:endParaRPr>
          </a:p>
          <a:p>
            <a:r>
              <a:rPr lang="cs-CZ" dirty="0" smtClean="0">
                <a:solidFill>
                  <a:schemeClr val="tx1"/>
                </a:solidFill>
              </a:rPr>
              <a:t>Příští hodinu budou žáci diskutovat nad vyplněnou tabulkou. Co si o tom myslí.</a:t>
            </a:r>
          </a:p>
          <a:p>
            <a:pPr>
              <a:lnSpc>
                <a:spcPct val="150000"/>
              </a:lnSpc>
            </a:pPr>
            <a:r>
              <a:rPr lang="cs-CZ" dirty="0" smtClean="0">
                <a:solidFill>
                  <a:schemeClr val="tx1"/>
                </a:solidFill>
              </a:rPr>
              <a:t>(ŠVEC, J. a JEŘÁBKOVÁ, S.  a TESAŘOVÁ, V. 2007</a:t>
            </a:r>
            <a:r>
              <a:rPr lang="cs-CZ" dirty="0" smtClean="0">
                <a:solidFill>
                  <a:schemeClr val="tx1"/>
                </a:solidFill>
              </a:rPr>
              <a:t>)</a:t>
            </a:r>
            <a:endParaRPr lang="cs-CZ" dirty="0" smtClean="0">
              <a:solidFill>
                <a:schemeClr val="tx1"/>
              </a:solidFill>
            </a:endParaRPr>
          </a:p>
        </p:txBody>
      </p:sp>
      <p:pic>
        <p:nvPicPr>
          <p:cNvPr id="6" name="Obrázek 5" descr="tabulka.png"/>
          <p:cNvPicPr>
            <a:picLocks noChangeAspect="1"/>
          </p:cNvPicPr>
          <p:nvPr/>
        </p:nvPicPr>
        <p:blipFill>
          <a:blip r:embed="rId3"/>
          <a:stretch>
            <a:fillRect/>
          </a:stretch>
        </p:blipFill>
        <p:spPr>
          <a:xfrm>
            <a:off x="1500166" y="2786058"/>
            <a:ext cx="6215106" cy="1828652"/>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Reklamy</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si uvědomí manipulaci reklam.</a:t>
            </a:r>
          </a:p>
          <a:p>
            <a:pPr>
              <a:lnSpc>
                <a:spcPct val="150000"/>
              </a:lnSpc>
            </a:pPr>
            <a:r>
              <a:rPr lang="cs-CZ" b="1" dirty="0" smtClean="0">
                <a:solidFill>
                  <a:schemeClr val="tx1"/>
                </a:solidFill>
              </a:rPr>
              <a:t>Postup</a:t>
            </a:r>
            <a:r>
              <a:rPr lang="cs-CZ" dirty="0" smtClean="0">
                <a:solidFill>
                  <a:schemeClr val="tx1"/>
                </a:solidFill>
              </a:rPr>
              <a:t>: V hodině žákům pouštíme různé reklamy, které následně rozebíráme a diskutujeme nad jejich manipulativními technikami.</a:t>
            </a:r>
          </a:p>
          <a:p>
            <a:pPr>
              <a:lnSpc>
                <a:spcPct val="150000"/>
              </a:lnSpc>
            </a:pPr>
            <a:r>
              <a:rPr lang="cs-CZ" b="1" dirty="0" smtClean="0">
                <a:solidFill>
                  <a:schemeClr val="tx1"/>
                </a:solidFill>
              </a:rPr>
              <a:t>Závěr</a:t>
            </a:r>
            <a:r>
              <a:rPr lang="cs-CZ" dirty="0" smtClean="0">
                <a:solidFill>
                  <a:schemeClr val="tx1"/>
                </a:solidFill>
              </a:rPr>
              <a:t>: Zhodnocení vlivu reklamy na veřejnost</a:t>
            </a:r>
            <a:endParaRPr lang="cs-CZ"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Vztah k cigaretě</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Cíl</a:t>
            </a:r>
            <a:r>
              <a:rPr lang="cs-CZ" dirty="0" smtClean="0">
                <a:solidFill>
                  <a:schemeClr val="tx1"/>
                </a:solidFill>
              </a:rPr>
              <a:t>: Žáci pantomimicky ztvární svůj vztah k cigaretě</a:t>
            </a:r>
          </a:p>
          <a:p>
            <a:pPr>
              <a:lnSpc>
                <a:spcPct val="150000"/>
              </a:lnSpc>
            </a:pPr>
            <a:r>
              <a:rPr lang="cs-CZ" b="1" dirty="0" smtClean="0">
                <a:solidFill>
                  <a:schemeClr val="tx1"/>
                </a:solidFill>
              </a:rPr>
              <a:t>Pomůcky</a:t>
            </a:r>
            <a:r>
              <a:rPr lang="cs-CZ" dirty="0" smtClean="0">
                <a:solidFill>
                  <a:schemeClr val="tx1"/>
                </a:solidFill>
              </a:rPr>
              <a:t>: cigareta nebo krabička cigaret</a:t>
            </a:r>
          </a:p>
          <a:p>
            <a:pPr>
              <a:lnSpc>
                <a:spcPct val="150000"/>
              </a:lnSpc>
            </a:pPr>
            <a:r>
              <a:rPr lang="cs-CZ" b="1" dirty="0" smtClean="0">
                <a:solidFill>
                  <a:schemeClr val="tx1"/>
                </a:solidFill>
              </a:rPr>
              <a:t>Postup</a:t>
            </a:r>
            <a:r>
              <a:rPr lang="cs-CZ" dirty="0" smtClean="0">
                <a:solidFill>
                  <a:schemeClr val="tx1"/>
                </a:solidFill>
              </a:rPr>
              <a:t>: Žáci sedí v kruhu a uprostřed kruhu je krabička cigaret, nebo cigareta. Postupně každý žák přistoupí doprostřed kruhu a vyjadřuje pantomimicky svůj vztah k cigaretě.</a:t>
            </a:r>
          </a:p>
          <a:p>
            <a:pPr>
              <a:lnSpc>
                <a:spcPct val="150000"/>
              </a:lnSpc>
            </a:pPr>
            <a:r>
              <a:rPr lang="cs-CZ" b="1" dirty="0" smtClean="0">
                <a:solidFill>
                  <a:schemeClr val="tx1"/>
                </a:solidFill>
              </a:rPr>
              <a:t>Závěr</a:t>
            </a:r>
            <a:r>
              <a:rPr lang="cs-CZ" dirty="0" smtClean="0">
                <a:solidFill>
                  <a:schemeClr val="tx1"/>
                </a:solidFill>
              </a:rPr>
              <a:t>: Vyhodnocení pantomimy, byla žákům příjemná nebo nepříjemná? Co je pobavilo? Co se jim honilo hlavou?</a:t>
            </a:r>
          </a:p>
          <a:p>
            <a:pPr>
              <a:lnSpc>
                <a:spcPct val="150000"/>
              </a:lnSpc>
            </a:pPr>
            <a:r>
              <a:rPr lang="cs-CZ" dirty="0" smtClean="0">
                <a:solidFill>
                  <a:schemeClr val="tx1"/>
                </a:solidFill>
              </a:rPr>
              <a:t>(ŠVEC, J. a JEŘÁBKOVÁ, S.  a TESAŘOVÁ, V. 2007)</a:t>
            </a:r>
            <a:endParaRPr lang="cs-CZ"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Zdroje:</a:t>
            </a:r>
            <a:r>
              <a:rPr lang="cs-CZ" dirty="0" smtClean="0"/>
              <a:t>:</a:t>
            </a:r>
            <a:endParaRPr lang="cs-CZ" dirty="0"/>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endParaRPr lang="cs-CZ" sz="1400" dirty="0" smtClean="0">
              <a:solidFill>
                <a:schemeClr val="tx1"/>
              </a:solidFill>
            </a:endParaRPr>
          </a:p>
          <a:p>
            <a:pPr>
              <a:buFontTx/>
              <a:buChar char="-"/>
            </a:pPr>
            <a:r>
              <a:rPr lang="cs-CZ" sz="1400" dirty="0" smtClean="0">
                <a:solidFill>
                  <a:schemeClr val="tx1"/>
                </a:solidFill>
              </a:rPr>
              <a:t> ARBEXOVÁ, </a:t>
            </a:r>
            <a:r>
              <a:rPr lang="cs-CZ" sz="1400" dirty="0" err="1" smtClean="0">
                <a:solidFill>
                  <a:schemeClr val="tx1"/>
                </a:solidFill>
              </a:rPr>
              <a:t>Carmen</a:t>
            </a:r>
            <a:r>
              <a:rPr lang="cs-CZ" sz="1400" dirty="0" smtClean="0">
                <a:solidFill>
                  <a:schemeClr val="tx1"/>
                </a:solidFill>
              </a:rPr>
              <a:t>. </a:t>
            </a:r>
            <a:r>
              <a:rPr lang="cs-CZ" sz="1400" i="1" dirty="0" smtClean="0">
                <a:solidFill>
                  <a:schemeClr val="tx1"/>
                </a:solidFill>
              </a:rPr>
              <a:t>Program prevence užívání drog „Romano </a:t>
            </a:r>
            <a:r>
              <a:rPr lang="cs-CZ" sz="1400" i="1" dirty="0" err="1" smtClean="0">
                <a:solidFill>
                  <a:schemeClr val="tx1"/>
                </a:solidFill>
              </a:rPr>
              <a:t>Sastipen</a:t>
            </a:r>
            <a:r>
              <a:rPr lang="cs-CZ" sz="1400" dirty="0" smtClean="0">
                <a:solidFill>
                  <a:schemeClr val="tx1"/>
                </a:solidFill>
              </a:rPr>
              <a:t>“. Madrid: Romský generální sekretariát, 2002.  97 s. ISBN 84-9221352-8-X</a:t>
            </a:r>
          </a:p>
          <a:p>
            <a:pPr>
              <a:buFontTx/>
              <a:buChar char="-"/>
            </a:pPr>
            <a:r>
              <a:rPr lang="cs-CZ" sz="1400" dirty="0" smtClean="0">
                <a:solidFill>
                  <a:schemeClr val="tx1"/>
                </a:solidFill>
              </a:rPr>
              <a:t>LÁŽOVÁ, Jana. </a:t>
            </a:r>
            <a:r>
              <a:rPr lang="cs-CZ" sz="1400" i="1" dirty="0" err="1" smtClean="0">
                <a:solidFill>
                  <a:schemeClr val="tx1"/>
                </a:solidFill>
              </a:rPr>
              <a:t>Tabakismus</a:t>
            </a:r>
            <a:r>
              <a:rPr lang="cs-CZ" sz="1400" i="1" dirty="0" smtClean="0">
                <a:solidFill>
                  <a:schemeClr val="tx1"/>
                </a:solidFill>
              </a:rPr>
              <a:t> z hlediska dnešních středoškolských teenagerů ve Valašském Meziříčí</a:t>
            </a:r>
            <a:r>
              <a:rPr lang="cs-CZ" sz="1400" dirty="0" smtClean="0">
                <a:solidFill>
                  <a:schemeClr val="tx1"/>
                </a:solidFill>
              </a:rPr>
              <a:t>.  Brno, 2009.  71 l. , 22 l.  </a:t>
            </a:r>
            <a:r>
              <a:rPr lang="cs-CZ" sz="1400" dirty="0" err="1" smtClean="0">
                <a:solidFill>
                  <a:schemeClr val="tx1"/>
                </a:solidFill>
              </a:rPr>
              <a:t>Příl</a:t>
            </a:r>
            <a:r>
              <a:rPr lang="cs-CZ" sz="1400" dirty="0" smtClean="0">
                <a:solidFill>
                  <a:schemeClr val="tx1"/>
                </a:solidFill>
              </a:rPr>
              <a:t>.  Diplomová práce. Masarykova univerzita, Pedagogická fakulta.</a:t>
            </a:r>
          </a:p>
          <a:p>
            <a:pPr>
              <a:buFontTx/>
              <a:buChar char="-"/>
            </a:pPr>
            <a:r>
              <a:rPr lang="cs-CZ" sz="1400" dirty="0" smtClean="0">
                <a:solidFill>
                  <a:schemeClr val="tx1"/>
                </a:solidFill>
              </a:rPr>
              <a:t>MARÁDOVÁ, Eva. </a:t>
            </a:r>
            <a:r>
              <a:rPr lang="cs-CZ" sz="1400" i="1" dirty="0" smtClean="0">
                <a:solidFill>
                  <a:schemeClr val="tx1"/>
                </a:solidFill>
              </a:rPr>
              <a:t>Prevence závislostí</a:t>
            </a:r>
            <a:r>
              <a:rPr lang="cs-CZ" sz="1400" dirty="0" smtClean="0">
                <a:solidFill>
                  <a:schemeClr val="tx1"/>
                </a:solidFill>
              </a:rPr>
              <a:t>. Praha: Vzdělávací institut ochrany dětí o.p.s., 2006. 30 s. ISBN 80-86991-70-9</a:t>
            </a:r>
          </a:p>
          <a:p>
            <a:pPr>
              <a:buFontTx/>
              <a:buChar char="-"/>
            </a:pPr>
            <a:r>
              <a:rPr lang="cs-CZ" sz="1400" dirty="0" smtClean="0">
                <a:solidFill>
                  <a:schemeClr val="tx1"/>
                </a:solidFill>
              </a:rPr>
              <a:t>PEŠEK, Roman. NEČESANÁ, Kateřina. </a:t>
            </a:r>
            <a:r>
              <a:rPr lang="cs-CZ" sz="1400" i="1" dirty="0" smtClean="0">
                <a:solidFill>
                  <a:schemeClr val="tx1"/>
                </a:solidFill>
              </a:rPr>
              <a:t>Prevence užívání tabáku, alkoholu a jiných drog u dospívajících: Moderní metody pro nácvik psychosociálních dovedností zvyšujících sebedůvěru. </a:t>
            </a:r>
            <a:r>
              <a:rPr lang="cs-CZ" sz="1400" dirty="0" smtClean="0">
                <a:solidFill>
                  <a:schemeClr val="tx1"/>
                </a:solidFill>
              </a:rPr>
              <a:t> Písek: Arkáda, 2009.  76 s. ISBN </a:t>
            </a:r>
            <a:r>
              <a:rPr lang="cs-CZ" sz="1400" dirty="0" smtClean="0">
                <a:solidFill>
                  <a:schemeClr val="tx1"/>
                </a:solidFill>
              </a:rPr>
              <a:t>978-80-254-5971-3</a:t>
            </a:r>
          </a:p>
          <a:p>
            <a:pPr>
              <a:buFontTx/>
              <a:buChar char="-"/>
            </a:pPr>
            <a:r>
              <a:rPr lang="cs-CZ" sz="1400" dirty="0" smtClean="0">
                <a:solidFill>
                  <a:schemeClr val="tx1"/>
                </a:solidFill>
              </a:rPr>
              <a:t> ŠVEC, Jakub. JEŘÁBKOVÁ, Simona. TESAŘOVÁ, Veronika</a:t>
            </a:r>
            <a:r>
              <a:rPr lang="cs-CZ" sz="1400" i="1" dirty="0" smtClean="0">
                <a:solidFill>
                  <a:schemeClr val="tx1"/>
                </a:solidFill>
              </a:rPr>
              <a:t>. Jak se bránit drogám a předcházet závislostem: Kurz osobnostní a sociální výchovy pro žáky 2. stupně ZŠ.</a:t>
            </a:r>
            <a:r>
              <a:rPr lang="cs-CZ" sz="1400" dirty="0" smtClean="0">
                <a:solidFill>
                  <a:schemeClr val="tx1"/>
                </a:solidFill>
              </a:rPr>
              <a:t> Praha: Projekt Odyssea, 2007.  234 s. ISBN 978-80-87145-26-5</a:t>
            </a:r>
            <a:endParaRPr lang="cs-CZ" sz="1400" dirty="0" smtClean="0">
              <a:solidFill>
                <a:schemeClr val="tx1"/>
              </a:solidFill>
            </a:endParaRPr>
          </a:p>
          <a:p>
            <a:pPr>
              <a:buFontTx/>
              <a:buChar char="-"/>
            </a:pPr>
            <a:endParaRPr lang="cs-CZ" sz="1400" dirty="0" smtClean="0">
              <a:solidFill>
                <a:schemeClr val="tx1"/>
              </a:solidFill>
            </a:endParaRPr>
          </a:p>
          <a:p>
            <a:pPr>
              <a:buFontTx/>
              <a:buChar char="-"/>
            </a:pPr>
            <a:r>
              <a:rPr lang="cs-CZ" sz="1400" dirty="0" smtClean="0">
                <a:solidFill>
                  <a:schemeClr val="tx1"/>
                </a:solidFill>
              </a:rPr>
              <a:t>Internetové zdroje: </a:t>
            </a:r>
            <a:r>
              <a:rPr lang="cs-CZ" sz="1400" dirty="0" smtClean="0">
                <a:solidFill>
                  <a:schemeClr val="tx1"/>
                </a:solidFill>
                <a:hlinkClick r:id="rId3"/>
              </a:rPr>
              <a:t>www.</a:t>
            </a:r>
            <a:r>
              <a:rPr lang="cs-CZ" sz="1400" dirty="0" err="1" smtClean="0">
                <a:solidFill>
                  <a:schemeClr val="tx1"/>
                </a:solidFill>
                <a:hlinkClick r:id="rId3"/>
              </a:rPr>
              <a:t>odrogach.cz</a:t>
            </a:r>
            <a:endParaRPr lang="cs-CZ" sz="1400" dirty="0" smtClean="0">
              <a:solidFill>
                <a:schemeClr val="tx1"/>
              </a:solidFill>
            </a:endParaRPr>
          </a:p>
          <a:p>
            <a:pPr>
              <a:buFontTx/>
              <a:buChar char="-"/>
            </a:pPr>
            <a:r>
              <a:rPr lang="cs-CZ" sz="1400" dirty="0" smtClean="0">
                <a:solidFill>
                  <a:schemeClr val="tx1"/>
                </a:solidFill>
              </a:rPr>
              <a:t>- </a:t>
            </a:r>
            <a:r>
              <a:rPr lang="cs-CZ" sz="1400" dirty="0" smtClean="0">
                <a:solidFill>
                  <a:schemeClr val="tx1"/>
                </a:solidFill>
              </a:rPr>
              <a:t>Zdroj obrázku: </a:t>
            </a:r>
            <a:r>
              <a:rPr lang="cs-CZ" sz="1400" dirty="0" smtClean="0">
                <a:solidFill>
                  <a:schemeClr val="tx1"/>
                </a:solidFill>
                <a:hlinkClick r:id="rId4"/>
              </a:rPr>
              <a:t>http://</a:t>
            </a:r>
            <a:r>
              <a:rPr lang="cs-CZ" sz="1400" dirty="0" smtClean="0">
                <a:solidFill>
                  <a:schemeClr val="tx1"/>
                </a:solidFill>
                <a:hlinkClick r:id="rId4"/>
              </a:rPr>
              <a:t>www.</a:t>
            </a:r>
            <a:r>
              <a:rPr lang="cs-CZ" sz="1400" dirty="0" err="1" smtClean="0">
                <a:solidFill>
                  <a:schemeClr val="tx1"/>
                </a:solidFill>
                <a:hlinkClick r:id="rId4"/>
              </a:rPr>
              <a:t>stylovazena.cz</a:t>
            </a:r>
            <a:r>
              <a:rPr lang="cs-CZ" sz="1400" dirty="0" smtClean="0">
                <a:solidFill>
                  <a:schemeClr val="tx1"/>
                </a:solidFill>
                <a:hlinkClick r:id="rId4"/>
              </a:rPr>
              <a:t>/</a:t>
            </a:r>
            <a:r>
              <a:rPr lang="cs-CZ" sz="1400" dirty="0" err="1" smtClean="0">
                <a:solidFill>
                  <a:schemeClr val="tx1"/>
                </a:solidFill>
                <a:hlinkClick r:id="rId4"/>
              </a:rPr>
              <a:t>zdravi</a:t>
            </a:r>
            <a:r>
              <a:rPr lang="cs-CZ" sz="1400" dirty="0" smtClean="0">
                <a:solidFill>
                  <a:schemeClr val="tx1"/>
                </a:solidFill>
                <a:hlinkClick r:id="rId4"/>
              </a:rPr>
              <a:t>/</a:t>
            </a:r>
            <a:r>
              <a:rPr lang="cs-CZ" sz="1400" dirty="0" err="1" smtClean="0">
                <a:solidFill>
                  <a:schemeClr val="tx1"/>
                </a:solidFill>
                <a:hlinkClick r:id="rId4"/>
              </a:rPr>
              <a:t>kdyz</a:t>
            </a:r>
            <a:r>
              <a:rPr lang="cs-CZ" sz="1400" dirty="0" smtClean="0">
                <a:solidFill>
                  <a:schemeClr val="tx1"/>
                </a:solidFill>
                <a:hlinkClick r:id="rId4"/>
              </a:rPr>
              <a:t>-</a:t>
            </a:r>
            <a:r>
              <a:rPr lang="cs-CZ" sz="1400" dirty="0" err="1" smtClean="0">
                <a:solidFill>
                  <a:schemeClr val="tx1"/>
                </a:solidFill>
                <a:hlinkClick r:id="rId4"/>
              </a:rPr>
              <a:t>prestanu</a:t>
            </a:r>
            <a:r>
              <a:rPr lang="cs-CZ" sz="1400" dirty="0" smtClean="0">
                <a:solidFill>
                  <a:schemeClr val="tx1"/>
                </a:solidFill>
                <a:hlinkClick r:id="rId4"/>
              </a:rPr>
              <a:t>-</a:t>
            </a:r>
            <a:r>
              <a:rPr lang="cs-CZ" sz="1400" dirty="0" err="1" smtClean="0">
                <a:solidFill>
                  <a:schemeClr val="tx1"/>
                </a:solidFill>
                <a:hlinkClick r:id="rId4"/>
              </a:rPr>
              <a:t>kourit</a:t>
            </a:r>
            <a:r>
              <a:rPr lang="cs-CZ" sz="1400" dirty="0" smtClean="0">
                <a:solidFill>
                  <a:schemeClr val="tx1"/>
                </a:solidFill>
                <a:hlinkClick r:id="rId4"/>
              </a:rPr>
              <a:t>-ztloustnu</a:t>
            </a:r>
            <a:endParaRPr lang="cs-CZ" sz="1400" dirty="0" smtClean="0">
              <a:solidFill>
                <a:schemeClr val="tx1"/>
              </a:solidFill>
            </a:endParaRPr>
          </a:p>
          <a:p>
            <a:pPr>
              <a:buFontTx/>
              <a:buChar char="-"/>
            </a:pPr>
            <a:endParaRPr lang="cs-CZ"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Děkuji za pozornost</a:t>
            </a:r>
            <a:endParaRPr lang="cs-CZ" sz="36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b="1" dirty="0" smtClean="0">
                <a:solidFill>
                  <a:schemeClr val="tx1"/>
                </a:solidFill>
              </a:rPr>
              <a:t>Jaké jsou důvody tohoto nepříznivého trendu ??</a:t>
            </a:r>
            <a:endParaRPr lang="cs-CZ" sz="28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Tx/>
              <a:buChar char="-"/>
            </a:pPr>
            <a:r>
              <a:rPr lang="cs-CZ" sz="2400" dirty="0" smtClean="0">
                <a:solidFill>
                  <a:schemeClr val="tx1"/>
                </a:solidFill>
              </a:rPr>
              <a:t>Vysoce tolerovaný postoj k nadměrné konzumaci alkoholických nápojů</a:t>
            </a:r>
          </a:p>
          <a:p>
            <a:pPr>
              <a:lnSpc>
                <a:spcPct val="150000"/>
              </a:lnSpc>
              <a:buFontTx/>
              <a:buChar char="-"/>
            </a:pPr>
            <a:r>
              <a:rPr lang="cs-CZ" sz="2400" dirty="0">
                <a:solidFill>
                  <a:schemeClr val="tx1"/>
                </a:solidFill>
              </a:rPr>
              <a:t> </a:t>
            </a:r>
            <a:r>
              <a:rPr lang="cs-CZ" sz="2400" dirty="0" smtClean="0">
                <a:solidFill>
                  <a:schemeClr val="tx1"/>
                </a:solidFill>
              </a:rPr>
              <a:t>Pivo je chápáno jako nápoj, nikoliv alkohol, natož droga</a:t>
            </a:r>
          </a:p>
          <a:p>
            <a:pPr>
              <a:lnSpc>
                <a:spcPct val="150000"/>
              </a:lnSpc>
              <a:buFontTx/>
              <a:buChar char="-"/>
            </a:pPr>
            <a:r>
              <a:rPr lang="cs-CZ" sz="2400" dirty="0">
                <a:solidFill>
                  <a:schemeClr val="tx1"/>
                </a:solidFill>
              </a:rPr>
              <a:t> </a:t>
            </a:r>
            <a:r>
              <a:rPr lang="cs-CZ" sz="2400" dirty="0" smtClean="0">
                <a:solidFill>
                  <a:schemeClr val="tx1"/>
                </a:solidFill>
              </a:rPr>
              <a:t>Snadná dostupnost</a:t>
            </a:r>
          </a:p>
          <a:p>
            <a:pPr>
              <a:lnSpc>
                <a:spcPct val="150000"/>
              </a:lnSpc>
              <a:buFontTx/>
              <a:buChar char="-"/>
            </a:pPr>
            <a:r>
              <a:rPr lang="cs-CZ" sz="2400" dirty="0">
                <a:solidFill>
                  <a:schemeClr val="tx1"/>
                </a:solidFill>
              </a:rPr>
              <a:t> </a:t>
            </a:r>
            <a:r>
              <a:rPr lang="cs-CZ" sz="2400" dirty="0" smtClean="0">
                <a:solidFill>
                  <a:schemeClr val="tx1"/>
                </a:solidFill>
              </a:rPr>
              <a:t>Nízká cena</a:t>
            </a:r>
          </a:p>
          <a:p>
            <a:endParaRPr lang="cs-CZ"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b="1" dirty="0" smtClean="0">
                <a:solidFill>
                  <a:schemeClr val="tx1"/>
                </a:solidFill>
              </a:rPr>
              <a:t>Největší rizika spojená s pitím alkoholu</a:t>
            </a:r>
            <a:endParaRPr lang="cs-CZ" sz="28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Tx/>
              <a:buChar char="-"/>
            </a:pPr>
            <a:r>
              <a:rPr lang="cs-CZ" sz="2800" dirty="0" smtClean="0">
                <a:solidFill>
                  <a:schemeClr val="tx1"/>
                </a:solidFill>
              </a:rPr>
              <a:t> Projevy agrese</a:t>
            </a:r>
          </a:p>
          <a:p>
            <a:pPr>
              <a:lnSpc>
                <a:spcPct val="150000"/>
              </a:lnSpc>
              <a:buFontTx/>
              <a:buChar char="-"/>
            </a:pPr>
            <a:r>
              <a:rPr lang="cs-CZ" sz="2800" dirty="0" smtClean="0">
                <a:solidFill>
                  <a:schemeClr val="tx1"/>
                </a:solidFill>
              </a:rPr>
              <a:t> Nechráněný sex</a:t>
            </a:r>
          </a:p>
          <a:p>
            <a:pPr>
              <a:lnSpc>
                <a:spcPct val="150000"/>
              </a:lnSpc>
              <a:buFontTx/>
              <a:buChar char="-"/>
            </a:pPr>
            <a:r>
              <a:rPr lang="cs-CZ" sz="2800" dirty="0">
                <a:solidFill>
                  <a:schemeClr val="tx1"/>
                </a:solidFill>
              </a:rPr>
              <a:t> Ú</a:t>
            </a:r>
            <a:r>
              <a:rPr lang="cs-CZ" sz="2800" dirty="0" smtClean="0">
                <a:solidFill>
                  <a:schemeClr val="tx1"/>
                </a:solidFill>
              </a:rPr>
              <a:t>razy</a:t>
            </a:r>
          </a:p>
          <a:p>
            <a:pPr>
              <a:lnSpc>
                <a:spcPct val="150000"/>
              </a:lnSpc>
              <a:buFontTx/>
              <a:buChar char="-"/>
            </a:pPr>
            <a:r>
              <a:rPr lang="cs-CZ" sz="2800" dirty="0" smtClean="0">
                <a:solidFill>
                  <a:schemeClr val="tx1"/>
                </a:solidFill>
              </a:rPr>
              <a:t> Násilí </a:t>
            </a:r>
          </a:p>
          <a:p>
            <a:pPr>
              <a:lnSpc>
                <a:spcPct val="150000"/>
              </a:lnSpc>
              <a:buFontTx/>
              <a:buChar char="-"/>
            </a:pPr>
            <a:r>
              <a:rPr lang="cs-CZ" sz="2800" dirty="0">
                <a:solidFill>
                  <a:schemeClr val="tx1"/>
                </a:solidFill>
              </a:rPr>
              <a:t> </a:t>
            </a:r>
            <a:r>
              <a:rPr lang="cs-CZ" sz="2800" dirty="0" smtClean="0">
                <a:solidFill>
                  <a:schemeClr val="tx1"/>
                </a:solidFill>
              </a:rPr>
              <a:t>Dopravní nehody</a:t>
            </a:r>
            <a:endParaRPr lang="cs-CZ" sz="28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b="1" dirty="0" smtClean="0">
                <a:solidFill>
                  <a:schemeClr val="tx1"/>
                </a:solidFill>
              </a:rPr>
              <a:t>Drogová závislost – Proč mladí berou drogy?</a:t>
            </a:r>
            <a:endParaRPr lang="cs-CZ" sz="3200" b="1" dirty="0">
              <a:solidFill>
                <a:schemeClr val="tx1"/>
              </a:solidFill>
            </a:endParaRPr>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 Touha vyzkoušet, jaké to je</a:t>
            </a:r>
          </a:p>
          <a:p>
            <a:pPr>
              <a:buFontTx/>
              <a:buChar char="-"/>
            </a:pPr>
            <a:r>
              <a:rPr lang="cs-CZ" dirty="0" smtClean="0">
                <a:solidFill>
                  <a:schemeClr val="tx1"/>
                </a:solidFill>
              </a:rPr>
              <a:t> Touha pobavit se</a:t>
            </a:r>
          </a:p>
          <a:p>
            <a:pPr>
              <a:buFontTx/>
              <a:buChar char="-"/>
            </a:pPr>
            <a:r>
              <a:rPr lang="cs-CZ" dirty="0" smtClean="0">
                <a:solidFill>
                  <a:schemeClr val="tx1"/>
                </a:solidFill>
              </a:rPr>
              <a:t> Cítit se plný energie</a:t>
            </a:r>
          </a:p>
          <a:p>
            <a:pPr>
              <a:buFontTx/>
              <a:buChar char="-"/>
            </a:pPr>
            <a:r>
              <a:rPr lang="cs-CZ" dirty="0" smtClean="0">
                <a:solidFill>
                  <a:schemeClr val="tx1"/>
                </a:solidFill>
              </a:rPr>
              <a:t> Užít si aktivity ve volném čase</a:t>
            </a:r>
          </a:p>
          <a:p>
            <a:pPr>
              <a:buFontTx/>
              <a:buChar char="-"/>
            </a:pPr>
            <a:r>
              <a:rPr lang="cs-CZ" dirty="0" smtClean="0">
                <a:solidFill>
                  <a:schemeClr val="tx1"/>
                </a:solidFill>
              </a:rPr>
              <a:t> Vycházet lépe s ostatními</a:t>
            </a:r>
          </a:p>
          <a:p>
            <a:pPr>
              <a:buFontTx/>
              <a:buChar char="-"/>
            </a:pPr>
            <a:r>
              <a:rPr lang="cs-CZ" dirty="0" smtClean="0">
                <a:solidFill>
                  <a:schemeClr val="tx1"/>
                </a:solidFill>
              </a:rPr>
              <a:t> Cítit se dospělejší</a:t>
            </a:r>
          </a:p>
          <a:p>
            <a:pPr>
              <a:buFontTx/>
              <a:buChar char="-"/>
            </a:pPr>
            <a:r>
              <a:rPr lang="cs-CZ" dirty="0" smtClean="0">
                <a:solidFill>
                  <a:schemeClr val="tx1"/>
                </a:solidFill>
              </a:rPr>
              <a:t> Uniknout problémům</a:t>
            </a:r>
          </a:p>
          <a:p>
            <a:pPr>
              <a:buFontTx/>
              <a:buChar char="-"/>
            </a:pPr>
            <a:r>
              <a:rPr lang="cs-CZ" dirty="0" smtClean="0">
                <a:solidFill>
                  <a:schemeClr val="tx1"/>
                </a:solidFill>
              </a:rPr>
              <a:t> Zbavení nervozity, či smutku</a:t>
            </a:r>
          </a:p>
          <a:p>
            <a:pPr>
              <a:buFontTx/>
              <a:buChar char="-"/>
            </a:pPr>
            <a:r>
              <a:rPr lang="cs-CZ" dirty="0" smtClean="0">
                <a:solidFill>
                  <a:schemeClr val="tx1"/>
                </a:solidFill>
              </a:rPr>
              <a:t> Užívání nelegálních drog: projev revolty, pohrdání právními normami, projev odvahy, odvážnosti, touha být in </a:t>
            </a:r>
            <a:endParaRPr lang="cs-CZ" dirty="0" smtClean="0">
              <a:solidFill>
                <a:schemeClr val="tx1"/>
              </a:solidFill>
            </a:endParaRPr>
          </a:p>
          <a:p>
            <a:endParaRPr lang="cs-CZ" dirty="0" smtClean="0">
              <a:solidFill>
                <a:schemeClr val="tx1"/>
              </a:solidFill>
            </a:endParaRPr>
          </a:p>
          <a:p>
            <a:r>
              <a:rPr lang="cs-CZ" dirty="0" smtClean="0">
                <a:solidFill>
                  <a:schemeClr val="tx1"/>
                </a:solidFill>
              </a:rPr>
              <a:t>(ARBEXOVÁ, </a:t>
            </a:r>
            <a:r>
              <a:rPr lang="cs-CZ" dirty="0" smtClean="0">
                <a:solidFill>
                  <a:schemeClr val="tx1"/>
                </a:solidFill>
              </a:rPr>
              <a:t>C. 2002) </a:t>
            </a:r>
            <a:endParaRPr lang="cs-CZ"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Prevence</a:t>
            </a:r>
            <a:endParaRPr lang="cs-CZ" sz="3600" dirty="0"/>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solidFill>
                  <a:schemeClr val="tx1"/>
                </a:solidFill>
              </a:rPr>
              <a:t>= Soustava opatření, které mají předcházet nějakému nežádoucímu jevu</a:t>
            </a:r>
            <a:endParaRPr lang="cs-CZ" sz="24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4800" b="1" dirty="0" smtClean="0">
                <a:solidFill>
                  <a:schemeClr val="tx1"/>
                </a:solidFill>
              </a:rPr>
              <a:t>Prevence</a:t>
            </a:r>
            <a:endParaRPr lang="cs-CZ" sz="4800" b="1" dirty="0">
              <a:solidFill>
                <a:schemeClr val="tx1"/>
              </a:solidFill>
            </a:endParaRPr>
          </a:p>
        </p:txBody>
      </p:sp>
      <p:sp>
        <p:nvSpPr>
          <p:cNvPr id="8" name="Obdélník 7"/>
          <p:cNvSpPr/>
          <p:nvPr/>
        </p:nvSpPr>
        <p:spPr>
          <a:xfrm>
            <a:off x="1000100" y="1857364"/>
            <a:ext cx="2928958"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Primární prevence</a:t>
            </a:r>
          </a:p>
          <a:p>
            <a:pPr>
              <a:buFontTx/>
              <a:buChar char="-"/>
            </a:pPr>
            <a:endParaRPr lang="cs-CZ" dirty="0" smtClean="0">
              <a:solidFill>
                <a:schemeClr val="tx1"/>
              </a:solidFill>
            </a:endParaRPr>
          </a:p>
          <a:p>
            <a:endParaRPr lang="cs-CZ" dirty="0" smtClean="0">
              <a:solidFill>
                <a:schemeClr val="tx1"/>
              </a:solidFill>
            </a:endParaRPr>
          </a:p>
          <a:p>
            <a:pPr>
              <a:buFontTx/>
              <a:buChar char="-"/>
            </a:pPr>
            <a:endParaRPr lang="cs-CZ" dirty="0" smtClean="0">
              <a:solidFill>
                <a:schemeClr val="tx1"/>
              </a:solidFill>
            </a:endParaRPr>
          </a:p>
          <a:p>
            <a:pPr>
              <a:buFontTx/>
              <a:buChar char="-"/>
            </a:pPr>
            <a:r>
              <a:rPr lang="cs-CZ" dirty="0" smtClean="0">
                <a:solidFill>
                  <a:schemeClr val="tx1"/>
                </a:solidFill>
              </a:rPr>
              <a:t>Sekundární prevence</a:t>
            </a:r>
          </a:p>
          <a:p>
            <a:pPr>
              <a:buFontTx/>
              <a:buChar char="-"/>
            </a:pPr>
            <a:endParaRPr lang="cs-CZ" dirty="0" smtClean="0">
              <a:solidFill>
                <a:schemeClr val="tx1"/>
              </a:solidFill>
            </a:endParaRPr>
          </a:p>
          <a:p>
            <a:pPr>
              <a:buFontTx/>
              <a:buChar char="-"/>
            </a:pPr>
            <a:endParaRPr lang="cs-CZ" dirty="0" smtClean="0">
              <a:solidFill>
                <a:schemeClr val="tx1"/>
              </a:solidFill>
            </a:endParaRPr>
          </a:p>
          <a:p>
            <a:pPr>
              <a:buFontTx/>
              <a:buChar char="-"/>
            </a:pPr>
            <a:endParaRPr lang="cs-CZ" dirty="0" smtClean="0">
              <a:solidFill>
                <a:schemeClr val="tx1"/>
              </a:solidFill>
            </a:endParaRPr>
          </a:p>
          <a:p>
            <a:r>
              <a:rPr lang="cs-CZ" dirty="0" smtClean="0">
                <a:solidFill>
                  <a:schemeClr val="tx1"/>
                </a:solidFill>
              </a:rPr>
              <a:t>- Terciární prevence</a:t>
            </a:r>
            <a:endParaRPr lang="cs-CZ" dirty="0">
              <a:solidFill>
                <a:schemeClr val="tx1"/>
              </a:solidFill>
            </a:endParaRPr>
          </a:p>
        </p:txBody>
      </p:sp>
      <p:sp>
        <p:nvSpPr>
          <p:cNvPr id="6" name="Obdélník 5"/>
          <p:cNvSpPr/>
          <p:nvPr/>
        </p:nvSpPr>
        <p:spPr>
          <a:xfrm>
            <a:off x="4572000" y="2143116"/>
            <a:ext cx="3857652" cy="1143008"/>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sz="1600" dirty="0" smtClean="0">
                <a:solidFill>
                  <a:schemeClr val="tx1"/>
                </a:solidFill>
              </a:rPr>
              <a:t> je zaměřena na ohrožené skupiny populace, u kterých je zřejmé, že budou nebo již jsou vystaveni působení nežádoucího vlivu </a:t>
            </a:r>
          </a:p>
        </p:txBody>
      </p:sp>
      <p:sp>
        <p:nvSpPr>
          <p:cNvPr id="9" name="Obdélník 8"/>
          <p:cNvSpPr/>
          <p:nvPr/>
        </p:nvSpPr>
        <p:spPr>
          <a:xfrm>
            <a:off x="4572000" y="3500438"/>
            <a:ext cx="3857652" cy="92869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 je zaměřena na jedince, kteří už se dostali do vlivu nežádoucího jevu a nechtějí mu znovu podlehnout. </a:t>
            </a:r>
          </a:p>
        </p:txBody>
      </p:sp>
      <p:sp>
        <p:nvSpPr>
          <p:cNvPr id="10" name="Obdélník 9"/>
          <p:cNvSpPr/>
          <p:nvPr/>
        </p:nvSpPr>
        <p:spPr>
          <a:xfrm>
            <a:off x="4572000" y="4786322"/>
            <a:ext cx="3857652" cy="92869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 je zaměřena na udržení a podporu zdraví jedince a společnosti, jde o práci se zdravou populací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4800" b="1" dirty="0" smtClean="0">
                <a:solidFill>
                  <a:schemeClr val="tx1"/>
                </a:solidFill>
              </a:rPr>
              <a:t>Prevence</a:t>
            </a:r>
            <a:endParaRPr lang="cs-CZ" sz="4800" b="1" dirty="0">
              <a:solidFill>
                <a:schemeClr val="tx1"/>
              </a:solidFill>
            </a:endParaRPr>
          </a:p>
        </p:txBody>
      </p:sp>
      <p:sp>
        <p:nvSpPr>
          <p:cNvPr id="8" name="Obdélník 7"/>
          <p:cNvSpPr/>
          <p:nvPr/>
        </p:nvSpPr>
        <p:spPr>
          <a:xfrm>
            <a:off x="1000100" y="1857364"/>
            <a:ext cx="2928958"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Primární prevence</a:t>
            </a:r>
          </a:p>
          <a:p>
            <a:pPr>
              <a:buFontTx/>
              <a:buChar char="-"/>
            </a:pPr>
            <a:endParaRPr lang="cs-CZ" dirty="0" smtClean="0">
              <a:solidFill>
                <a:schemeClr val="tx1"/>
              </a:solidFill>
            </a:endParaRPr>
          </a:p>
          <a:p>
            <a:endParaRPr lang="cs-CZ" dirty="0" smtClean="0">
              <a:solidFill>
                <a:schemeClr val="tx1"/>
              </a:solidFill>
            </a:endParaRPr>
          </a:p>
          <a:p>
            <a:pPr>
              <a:buFontTx/>
              <a:buChar char="-"/>
            </a:pPr>
            <a:endParaRPr lang="cs-CZ" dirty="0" smtClean="0">
              <a:solidFill>
                <a:schemeClr val="tx1"/>
              </a:solidFill>
            </a:endParaRPr>
          </a:p>
          <a:p>
            <a:pPr>
              <a:buFontTx/>
              <a:buChar char="-"/>
            </a:pPr>
            <a:r>
              <a:rPr lang="cs-CZ" dirty="0" smtClean="0">
                <a:solidFill>
                  <a:schemeClr val="tx1"/>
                </a:solidFill>
              </a:rPr>
              <a:t>Sekundární prevence</a:t>
            </a:r>
          </a:p>
          <a:p>
            <a:pPr>
              <a:buFontTx/>
              <a:buChar char="-"/>
            </a:pPr>
            <a:endParaRPr lang="cs-CZ" dirty="0" smtClean="0">
              <a:solidFill>
                <a:schemeClr val="tx1"/>
              </a:solidFill>
            </a:endParaRPr>
          </a:p>
          <a:p>
            <a:pPr>
              <a:buFontTx/>
              <a:buChar char="-"/>
            </a:pPr>
            <a:endParaRPr lang="cs-CZ" dirty="0" smtClean="0">
              <a:solidFill>
                <a:schemeClr val="tx1"/>
              </a:solidFill>
            </a:endParaRPr>
          </a:p>
          <a:p>
            <a:pPr>
              <a:buFontTx/>
              <a:buChar char="-"/>
            </a:pPr>
            <a:endParaRPr lang="cs-CZ" dirty="0" smtClean="0">
              <a:solidFill>
                <a:schemeClr val="tx1"/>
              </a:solidFill>
            </a:endParaRPr>
          </a:p>
          <a:p>
            <a:r>
              <a:rPr lang="cs-CZ" dirty="0" smtClean="0">
                <a:solidFill>
                  <a:schemeClr val="tx1"/>
                </a:solidFill>
              </a:rPr>
              <a:t>- Terciární prevence</a:t>
            </a:r>
            <a:endParaRPr lang="cs-CZ" dirty="0">
              <a:solidFill>
                <a:schemeClr val="tx1"/>
              </a:solidFill>
            </a:endParaRPr>
          </a:p>
        </p:txBody>
      </p:sp>
      <p:sp>
        <p:nvSpPr>
          <p:cNvPr id="6" name="Obdélník 5"/>
          <p:cNvSpPr/>
          <p:nvPr/>
        </p:nvSpPr>
        <p:spPr>
          <a:xfrm>
            <a:off x="4572000" y="2143116"/>
            <a:ext cx="3857652" cy="1143008"/>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sz="1600" dirty="0" smtClean="0">
                <a:solidFill>
                  <a:schemeClr val="tx1"/>
                </a:solidFill>
              </a:rPr>
              <a:t> je zaměřena na ohrožené skupiny populace, u kterých je zřejmé, že budou nebo již jsou vystaveni působení nežádoucího vlivu </a:t>
            </a:r>
          </a:p>
        </p:txBody>
      </p:sp>
      <p:sp>
        <p:nvSpPr>
          <p:cNvPr id="9" name="Obdélník 8"/>
          <p:cNvSpPr/>
          <p:nvPr/>
        </p:nvSpPr>
        <p:spPr>
          <a:xfrm>
            <a:off x="4572000" y="3500438"/>
            <a:ext cx="3857652" cy="92869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 je zaměřena na jedince, kteří už se dostali do vlivu nežádoucího jevu a nechtějí mu znovu podlehnout. </a:t>
            </a:r>
          </a:p>
        </p:txBody>
      </p:sp>
      <p:sp>
        <p:nvSpPr>
          <p:cNvPr id="10" name="Obdélník 9"/>
          <p:cNvSpPr/>
          <p:nvPr/>
        </p:nvSpPr>
        <p:spPr>
          <a:xfrm>
            <a:off x="4572000" y="4786322"/>
            <a:ext cx="3857652" cy="92869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cs-CZ" dirty="0" smtClean="0">
                <a:solidFill>
                  <a:schemeClr val="tx1"/>
                </a:solidFill>
              </a:rPr>
              <a:t> je zaměřena na udržení a podporu zdraví jedince a společnosti, jde o práci se zdravou populací </a:t>
            </a:r>
          </a:p>
        </p:txBody>
      </p:sp>
      <p:cxnSp>
        <p:nvCxnSpPr>
          <p:cNvPr id="12" name="Přímá spojovací čára 11"/>
          <p:cNvCxnSpPr/>
          <p:nvPr/>
        </p:nvCxnSpPr>
        <p:spPr>
          <a:xfrm rot="16200000" flipH="1">
            <a:off x="2621802" y="3307496"/>
            <a:ext cx="2412000" cy="1512000"/>
          </a:xfrm>
          <a:prstGeom prst="line">
            <a:avLst/>
          </a:prstGeom>
          <a:ln w="25400" cmpd="sng">
            <a:solidFill>
              <a:schemeClr val="tx1"/>
            </a:solidFill>
            <a:headEnd w="lg" len="lg"/>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flipV="1">
            <a:off x="3214678" y="2857496"/>
            <a:ext cx="1357322" cy="1071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ovací čára 15"/>
          <p:cNvCxnSpPr/>
          <p:nvPr/>
        </p:nvCxnSpPr>
        <p:spPr>
          <a:xfrm flipV="1">
            <a:off x="3000364" y="3786190"/>
            <a:ext cx="1571636" cy="128588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4" name="Zástupný symbol pro obsah 3" descr="images.jpg"/>
          <p:cNvPicPr>
            <a:picLocks noGrp="1" noChangeAspect="1"/>
          </p:cNvPicPr>
          <p:nvPr>
            <p:ph idx="1"/>
          </p:nvPr>
        </p:nvPicPr>
        <p:blipFill>
          <a:blip r:embed="rId2"/>
          <a:stretch>
            <a:fillRect/>
          </a:stretch>
        </p:blipFill>
        <p:spPr>
          <a:xfrm>
            <a:off x="1" y="5577864"/>
            <a:ext cx="1285851" cy="1280136"/>
          </a:xfrm>
        </p:spPr>
      </p:pic>
      <p:sp>
        <p:nvSpPr>
          <p:cNvPr id="7" name="Obdélník 6"/>
          <p:cNvSpPr/>
          <p:nvPr/>
        </p:nvSpPr>
        <p:spPr>
          <a:xfrm>
            <a:off x="285720" y="357166"/>
            <a:ext cx="8286808" cy="1214446"/>
          </a:xfrm>
          <a:prstGeom prst="rect">
            <a:avLst/>
          </a:prstGeom>
          <a:solidFill>
            <a:schemeClr val="accent2">
              <a:lumMod val="40000"/>
              <a:lumOff val="60000"/>
              <a:alpha val="9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Prevence</a:t>
            </a:r>
            <a:endParaRPr lang="cs-CZ" sz="3600" dirty="0"/>
          </a:p>
        </p:txBody>
      </p:sp>
      <p:sp>
        <p:nvSpPr>
          <p:cNvPr id="8" name="Obdélník 7"/>
          <p:cNvSpPr/>
          <p:nvPr/>
        </p:nvSpPr>
        <p:spPr>
          <a:xfrm>
            <a:off x="1000100" y="1857364"/>
            <a:ext cx="7143800" cy="41434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cs-CZ" b="1" dirty="0" smtClean="0">
                <a:solidFill>
                  <a:schemeClr val="tx1"/>
                </a:solidFill>
              </a:rPr>
              <a:t>Specifická prevence</a:t>
            </a:r>
          </a:p>
          <a:p>
            <a:pPr>
              <a:lnSpc>
                <a:spcPct val="150000"/>
              </a:lnSpc>
              <a:buFontTx/>
              <a:buChar char="-"/>
            </a:pPr>
            <a:r>
              <a:rPr lang="cs-CZ" dirty="0" smtClean="0">
                <a:solidFill>
                  <a:schemeClr val="tx1"/>
                </a:solidFill>
              </a:rPr>
              <a:t>Zaměřuje se na práci s populací, u níž lze v případě jejich absence předpokládat další negativní vývoj. Snaží se předcházet nebo omezovat výskyt nežádoucího chování.</a:t>
            </a:r>
          </a:p>
          <a:p>
            <a:pPr>
              <a:buFontTx/>
              <a:buChar char="-"/>
            </a:pPr>
            <a:endParaRPr lang="cs-CZ" dirty="0" smtClean="0">
              <a:solidFill>
                <a:schemeClr val="tx1"/>
              </a:solidFill>
            </a:endParaRPr>
          </a:p>
          <a:p>
            <a:pPr>
              <a:lnSpc>
                <a:spcPct val="150000"/>
              </a:lnSpc>
            </a:pPr>
            <a:r>
              <a:rPr lang="cs-CZ" b="1" dirty="0" smtClean="0">
                <a:solidFill>
                  <a:schemeClr val="tx1"/>
                </a:solidFill>
              </a:rPr>
              <a:t>Nespecifická prevence</a:t>
            </a:r>
          </a:p>
          <a:p>
            <a:pPr>
              <a:lnSpc>
                <a:spcPct val="150000"/>
              </a:lnSpc>
              <a:buFontTx/>
              <a:buChar char="-"/>
            </a:pPr>
            <a:r>
              <a:rPr lang="cs-CZ" dirty="0" smtClean="0">
                <a:solidFill>
                  <a:schemeClr val="tx1"/>
                </a:solidFill>
              </a:rPr>
              <a:t>Nedílná součást specifické prevence,  jejímž obsahem jsou metody a přístupy umožňující vývoj harmonické osobnosti, včetně možnosti rozvíjení nadání, zájmů a pohybových a sportovních aktivit. </a:t>
            </a:r>
          </a:p>
          <a:p>
            <a:pPr>
              <a:lnSpc>
                <a:spcPct val="150000"/>
              </a:lnSpc>
            </a:pPr>
            <a:r>
              <a:rPr lang="cs-CZ" dirty="0" smtClean="0">
                <a:solidFill>
                  <a:schemeClr val="tx1"/>
                </a:solidFill>
              </a:rPr>
              <a:t>(MARÁDOVÁ, E. 2006)</a:t>
            </a:r>
            <a:endParaRPr lang="cs-CZ"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1654</Words>
  <Application>Microsoft Office PowerPoint</Application>
  <PresentationFormat>Předvádění na obrazovce (4:3)</PresentationFormat>
  <Paragraphs>200</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sady Office</vt:lpstr>
      <vt:lpstr>Prevence alkoholové závislosti  (možnosti učitele RV a VKZ),  Prevence drogové závislosti  (možnosti učitele RV a VKZ)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Prevence alkoholové závislosti  (možnosti učitele RV a VKZ),  Prevence drogové závislosti  (možnosti učitele RV a VKZ) </dc:title>
  <dc:creator>Lenicka</dc:creator>
  <cp:lastModifiedBy>Lenicka</cp:lastModifiedBy>
  <cp:revision>60</cp:revision>
  <dcterms:created xsi:type="dcterms:W3CDTF">2013-02-26T17:51:28Z</dcterms:created>
  <dcterms:modified xsi:type="dcterms:W3CDTF">2013-03-03T14:13:32Z</dcterms:modified>
</cp:coreProperties>
</file>