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1" r:id="rId7"/>
    <p:sldId id="266" r:id="rId8"/>
    <p:sldId id="286" r:id="rId9"/>
    <p:sldId id="285" r:id="rId10"/>
    <p:sldId id="261" r:id="rId11"/>
    <p:sldId id="262" r:id="rId12"/>
    <p:sldId id="263" r:id="rId13"/>
    <p:sldId id="265" r:id="rId14"/>
    <p:sldId id="267" r:id="rId15"/>
    <p:sldId id="268" r:id="rId16"/>
    <p:sldId id="269" r:id="rId17"/>
    <p:sldId id="270" r:id="rId18"/>
    <p:sldId id="271" r:id="rId19"/>
    <p:sldId id="282" r:id="rId20"/>
    <p:sldId id="283" r:id="rId21"/>
    <p:sldId id="284" r:id="rId22"/>
    <p:sldId id="273" r:id="rId23"/>
    <p:sldId id="274" r:id="rId24"/>
    <p:sldId id="275" r:id="rId25"/>
    <p:sldId id="276" r:id="rId26"/>
    <p:sldId id="277" r:id="rId27"/>
    <p:sldId id="278" r:id="rId28"/>
    <p:sldId id="280" r:id="rId29"/>
    <p:sldId id="287" r:id="rId30"/>
    <p:sldId id="264"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BAC5FB40-706A-4A9B-A0D6-F7E38A7FD5B6}" type="datetimeFigureOut">
              <a:rPr lang="cs-CZ" smtClean="0"/>
              <a:pPr/>
              <a:t>17.3.2013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AC6F2AB2-8C71-4DCE-A2A6-59BB04AD68E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AC5FB40-706A-4A9B-A0D6-F7E38A7FD5B6}" type="datetimeFigureOut">
              <a:rPr lang="cs-CZ" smtClean="0"/>
              <a:pPr/>
              <a:t>17.3.2013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6F2AB2-8C71-4DCE-A2A6-59BB04AD68E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AC5FB40-706A-4A9B-A0D6-F7E38A7FD5B6}" type="datetimeFigureOut">
              <a:rPr lang="cs-CZ" smtClean="0"/>
              <a:pPr/>
              <a:t>17.3.2013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6F2AB2-8C71-4DCE-A2A6-59BB04AD68E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BAC5FB40-706A-4A9B-A0D6-F7E38A7FD5B6}" type="datetimeFigureOut">
              <a:rPr lang="cs-CZ" smtClean="0"/>
              <a:pPr/>
              <a:t>17.3.2013</a:t>
            </a:fld>
            <a:endParaRPr lang="cs-CZ"/>
          </a:p>
        </p:txBody>
      </p:sp>
      <p:sp>
        <p:nvSpPr>
          <p:cNvPr id="9" name="Zástupný symbol pro číslo snímku 8"/>
          <p:cNvSpPr>
            <a:spLocks noGrp="1"/>
          </p:cNvSpPr>
          <p:nvPr>
            <p:ph type="sldNum" sz="quarter" idx="15"/>
          </p:nvPr>
        </p:nvSpPr>
        <p:spPr/>
        <p:txBody>
          <a:bodyPr rtlCol="0"/>
          <a:lstStyle/>
          <a:p>
            <a:fld id="{AC6F2AB2-8C71-4DCE-A2A6-59BB04AD68E6}"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BAC5FB40-706A-4A9B-A0D6-F7E38A7FD5B6}" type="datetimeFigureOut">
              <a:rPr lang="cs-CZ" smtClean="0"/>
              <a:pPr/>
              <a:t>17.3.2013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AC6F2AB2-8C71-4DCE-A2A6-59BB04AD68E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BAC5FB40-706A-4A9B-A0D6-F7E38A7FD5B6}" type="datetimeFigureOut">
              <a:rPr lang="cs-CZ" smtClean="0"/>
              <a:pPr/>
              <a:t>17.3.2013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6F2AB2-8C71-4DCE-A2A6-59BB04AD68E6}"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BAC5FB40-706A-4A9B-A0D6-F7E38A7FD5B6}" type="datetimeFigureOut">
              <a:rPr lang="cs-CZ" smtClean="0"/>
              <a:pPr/>
              <a:t>17.3.2013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6F2AB2-8C71-4DCE-A2A6-59BB04AD68E6}"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BAC5FB40-706A-4A9B-A0D6-F7E38A7FD5B6}" type="datetimeFigureOut">
              <a:rPr lang="cs-CZ" smtClean="0"/>
              <a:pPr/>
              <a:t>17.3.2013</a:t>
            </a:fld>
            <a:endParaRPr lang="cs-CZ"/>
          </a:p>
        </p:txBody>
      </p:sp>
      <p:sp>
        <p:nvSpPr>
          <p:cNvPr id="7" name="Zástupný symbol pro číslo snímku 6"/>
          <p:cNvSpPr>
            <a:spLocks noGrp="1"/>
          </p:cNvSpPr>
          <p:nvPr>
            <p:ph type="sldNum" sz="quarter" idx="11"/>
          </p:nvPr>
        </p:nvSpPr>
        <p:spPr/>
        <p:txBody>
          <a:bodyPr rtlCol="0"/>
          <a:lstStyle/>
          <a:p>
            <a:fld id="{AC6F2AB2-8C71-4DCE-A2A6-59BB04AD68E6}"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C5FB40-706A-4A9B-A0D6-F7E38A7FD5B6}" type="datetimeFigureOut">
              <a:rPr lang="cs-CZ" smtClean="0"/>
              <a:pPr/>
              <a:t>17.3.2013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6F2AB2-8C71-4DCE-A2A6-59BB04AD68E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BAC5FB40-706A-4A9B-A0D6-F7E38A7FD5B6}" type="datetimeFigureOut">
              <a:rPr lang="cs-CZ" smtClean="0"/>
              <a:pPr/>
              <a:t>17.3.2013</a:t>
            </a:fld>
            <a:endParaRPr lang="cs-CZ"/>
          </a:p>
        </p:txBody>
      </p:sp>
      <p:sp>
        <p:nvSpPr>
          <p:cNvPr id="22" name="Zástupný symbol pro číslo snímku 21"/>
          <p:cNvSpPr>
            <a:spLocks noGrp="1"/>
          </p:cNvSpPr>
          <p:nvPr>
            <p:ph type="sldNum" sz="quarter" idx="15"/>
          </p:nvPr>
        </p:nvSpPr>
        <p:spPr/>
        <p:txBody>
          <a:bodyPr rtlCol="0"/>
          <a:lstStyle/>
          <a:p>
            <a:fld id="{AC6F2AB2-8C71-4DCE-A2A6-59BB04AD68E6}"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BAC5FB40-706A-4A9B-A0D6-F7E38A7FD5B6}" type="datetimeFigureOut">
              <a:rPr lang="cs-CZ" smtClean="0"/>
              <a:pPr/>
              <a:t>17.3.2013</a:t>
            </a:fld>
            <a:endParaRPr lang="cs-CZ"/>
          </a:p>
        </p:txBody>
      </p:sp>
      <p:sp>
        <p:nvSpPr>
          <p:cNvPr id="18" name="Zástupný symbol pro číslo snímku 17"/>
          <p:cNvSpPr>
            <a:spLocks noGrp="1"/>
          </p:cNvSpPr>
          <p:nvPr>
            <p:ph type="sldNum" sz="quarter" idx="11"/>
          </p:nvPr>
        </p:nvSpPr>
        <p:spPr/>
        <p:txBody>
          <a:bodyPr rtlCol="0"/>
          <a:lstStyle/>
          <a:p>
            <a:fld id="{AC6F2AB2-8C71-4DCE-A2A6-59BB04AD68E6}"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AC5FB40-706A-4A9B-A0D6-F7E38A7FD5B6}" type="datetimeFigureOut">
              <a:rPr lang="cs-CZ" smtClean="0"/>
              <a:pPr/>
              <a:t>17.3.2013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C6F2AB2-8C71-4DCE-A2A6-59BB04AD68E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www.rodina.cz/clanek2844.htm"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hyperlink" Target="http://pctuning.tyden.cz/multimedia/hry-a-zabava/19892-zakulisni-zajimavosti-o-vyvoji-pocitacovych-her?start=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joingambling.com/35-louisiana-casino-information-gambling-guide" TargetMode="External"/><Relationship Id="rId4" Type="http://schemas.openxmlformats.org/officeDocument/2006/relationships/hyperlink" Target="http://www.homeopatiecesky.cz/alkoholismu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rudolfkohoutek.blog.cz/1108/k-teorii-a-praxi-agresivity-u-deti" TargetMode="External"/><Relationship Id="rId7" Type="http://schemas.openxmlformats.org/officeDocument/2006/relationships/hyperlink" Target="http://web.ilom.cz/programy/mui-do-kol/tematicke-lanky/68-agrese-a-dti-hry-a-aktivity-.html" TargetMode="External"/><Relationship Id="rId2" Type="http://schemas.openxmlformats.org/officeDocument/2006/relationships/hyperlink" Target="http://www.zssidliste.cz/socialne-patologicke-jevy/" TargetMode="External"/><Relationship Id="rId1" Type="http://schemas.openxmlformats.org/officeDocument/2006/relationships/slideLayout" Target="../slideLayouts/slideLayout2.xml"/><Relationship Id="rId6" Type="http://schemas.openxmlformats.org/officeDocument/2006/relationships/hyperlink" Target="http://www.asociaceneuplnychrodin.cz/vliv-dom%C3%A1c%C3%ADho-nasili-a-agrese-na-dite" TargetMode="External"/><Relationship Id="rId5" Type="http://schemas.openxmlformats.org/officeDocument/2006/relationships/hyperlink" Target="http://www.sancedetem.cz/srv/www/content/pub/cs/clanky/agrese-a-sikana-u-deti-mohou-za-to-media-rodicovska-vychova-nebo-geny-69.html" TargetMode="External"/><Relationship Id="rId4" Type="http://schemas.openxmlformats.org/officeDocument/2006/relationships/hyperlink" Target="http://www.rojko.sk/files/studovna/Array1.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Sociálně patologické jevy</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Příčiny agrese</a:t>
            </a:r>
            <a:endParaRPr lang="cs-CZ" dirty="0"/>
          </a:p>
        </p:txBody>
      </p:sp>
      <p:sp>
        <p:nvSpPr>
          <p:cNvPr id="3" name="Zástupný symbol pro obsah 2"/>
          <p:cNvSpPr>
            <a:spLocks noGrp="1"/>
          </p:cNvSpPr>
          <p:nvPr>
            <p:ph sz="quarter" idx="1"/>
          </p:nvPr>
        </p:nvSpPr>
        <p:spPr/>
        <p:txBody>
          <a:bodyPr>
            <a:normAutofit/>
          </a:bodyPr>
          <a:lstStyle/>
          <a:p>
            <a:r>
              <a:rPr lang="cs-CZ" sz="2800" dirty="0" smtClean="0">
                <a:latin typeface="Times New Roman" pitchFamily="18" charset="0"/>
                <a:cs typeface="Times New Roman" pitchFamily="18" charset="0"/>
              </a:rPr>
              <a:t>Mezi </a:t>
            </a:r>
            <a:r>
              <a:rPr lang="cs-CZ" sz="2800" b="1" dirty="0" smtClean="0">
                <a:latin typeface="Times New Roman" pitchFamily="18" charset="0"/>
                <a:cs typeface="Times New Roman" pitchFamily="18" charset="0"/>
              </a:rPr>
              <a:t>příčiny a podmínky agrese</a:t>
            </a:r>
            <a:r>
              <a:rPr lang="cs-CZ" sz="2800" dirty="0" smtClean="0">
                <a:latin typeface="Times New Roman" pitchFamily="18" charset="0"/>
                <a:cs typeface="Times New Roman" pitchFamily="18" charset="0"/>
              </a:rPr>
              <a:t> patří např. konflikty, stresy, nedostatek sebekontroly,  žárlivost, závist, pocit křivdy, pocit nepochopení nebo nedostatečný pocit kladného přijetí, potřeba zvýšit si sebevědomí, porucha základní životní nálady, hlad, žízeň, únava či vyčerpání, nedostatečný pocit tělesné, duševní a sociální pohody</a:t>
            </a:r>
            <a:endParaRPr lang="cs-CZ"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Poruchy osobnosti vyvolávající agresi</a:t>
            </a:r>
            <a:endParaRPr lang="cs-CZ" dirty="0"/>
          </a:p>
        </p:txBody>
      </p:sp>
      <p:sp>
        <p:nvSpPr>
          <p:cNvPr id="3" name="Zástupný symbol pro obsah 2"/>
          <p:cNvSpPr>
            <a:spLocks noGrp="1"/>
          </p:cNvSpPr>
          <p:nvPr>
            <p:ph sz="quarter" idx="1"/>
          </p:nvPr>
        </p:nvSpPr>
        <p:spPr/>
        <p:txBody>
          <a:bodyPr>
            <a:normAutofit/>
          </a:bodyPr>
          <a:lstStyle/>
          <a:p>
            <a:r>
              <a:rPr lang="cs-CZ" sz="2800" dirty="0" smtClean="0">
                <a:latin typeface="Times New Roman" pitchFamily="18" charset="0"/>
                <a:cs typeface="Times New Roman" pitchFamily="18" charset="0"/>
              </a:rPr>
              <a:t>Mezi nejčastější typy poruch,které podmiňují problematické chování typu agrese patří zejména poruchy </a:t>
            </a:r>
            <a:r>
              <a:rPr lang="cs-CZ" sz="2800" b="1" dirty="0" smtClean="0">
                <a:latin typeface="Times New Roman" pitchFamily="18" charset="0"/>
                <a:cs typeface="Times New Roman" pitchFamily="18" charset="0"/>
              </a:rPr>
              <a:t>afektivní</a:t>
            </a:r>
            <a:r>
              <a:rPr lang="cs-CZ" sz="2800" dirty="0" smtClean="0">
                <a:latin typeface="Times New Roman" pitchFamily="18" charset="0"/>
                <a:cs typeface="Times New Roman" pitchFamily="18" charset="0"/>
              </a:rPr>
              <a:t> (poruchy nálad),</a:t>
            </a:r>
            <a:r>
              <a:rPr lang="cs-CZ" sz="2800" b="1" dirty="0" smtClean="0">
                <a:latin typeface="Times New Roman" pitchFamily="18" charset="0"/>
                <a:cs typeface="Times New Roman" pitchFamily="18" charset="0"/>
              </a:rPr>
              <a:t>schizofrenní poruchy </a:t>
            </a:r>
            <a:r>
              <a:rPr lang="cs-CZ" sz="2800" dirty="0" smtClean="0">
                <a:latin typeface="Times New Roman" pitchFamily="18" charset="0"/>
                <a:cs typeface="Times New Roman" pitchFamily="18" charset="0"/>
              </a:rPr>
              <a:t>(zkreslené vnímání reality). </a:t>
            </a:r>
            <a:endParaRPr lang="cs-CZ" sz="2800" dirty="0">
              <a:latin typeface="Times New Roman" pitchFamily="18" charset="0"/>
              <a:cs typeface="Times New Roman" pitchFamily="18" charset="0"/>
            </a:endParaRPr>
          </a:p>
        </p:txBody>
      </p:sp>
      <p:pic>
        <p:nvPicPr>
          <p:cNvPr id="4" name="Obrázek 3" descr="schizophrenia_by_modrapusinka.jpg"/>
          <p:cNvPicPr>
            <a:picLocks noChangeAspect="1"/>
          </p:cNvPicPr>
          <p:nvPr/>
        </p:nvPicPr>
        <p:blipFill>
          <a:blip r:embed="rId2" cstate="print"/>
          <a:stretch>
            <a:fillRect/>
          </a:stretch>
        </p:blipFill>
        <p:spPr>
          <a:xfrm>
            <a:off x="2483768" y="3356992"/>
            <a:ext cx="4098032" cy="2773002"/>
          </a:xfrm>
          <a:prstGeom prst="rect">
            <a:avLst/>
          </a:prstGeom>
        </p:spPr>
      </p:pic>
      <p:sp>
        <p:nvSpPr>
          <p:cNvPr id="5" name="TextovéPole 4"/>
          <p:cNvSpPr txBox="1"/>
          <p:nvPr/>
        </p:nvSpPr>
        <p:spPr>
          <a:xfrm>
            <a:off x="2483768" y="6093296"/>
            <a:ext cx="4176464" cy="253916"/>
          </a:xfrm>
          <a:prstGeom prst="rect">
            <a:avLst/>
          </a:prstGeom>
          <a:noFill/>
        </p:spPr>
        <p:txBody>
          <a:bodyPr wrap="square" rtlCol="0">
            <a:spAutoFit/>
          </a:bodyPr>
          <a:lstStyle/>
          <a:p>
            <a:pPr>
              <a:buNone/>
            </a:pPr>
            <a:r>
              <a:rPr lang="cs-CZ" sz="1050" dirty="0" smtClean="0"/>
              <a:t>http://just-trust.blog.</a:t>
            </a:r>
            <a:r>
              <a:rPr lang="cs-CZ" sz="1050" dirty="0" err="1" smtClean="0"/>
              <a:t>cz</a:t>
            </a:r>
            <a:r>
              <a:rPr lang="cs-CZ" sz="1050" dirty="0" smtClean="0"/>
              <a:t>/rubrika/</a:t>
            </a:r>
            <a:r>
              <a:rPr lang="cs-CZ" sz="1050" dirty="0" err="1" smtClean="0"/>
              <a:t>miscellaneous</a:t>
            </a:r>
            <a:endParaRPr lang="cs-CZ" sz="105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Poruchy osobnosti vyvolávající </a:t>
            </a:r>
            <a:r>
              <a:rPr lang="cs-CZ" dirty="0" err="1" smtClean="0"/>
              <a:t>agresy</a:t>
            </a:r>
            <a:endParaRPr lang="cs-CZ" dirty="0"/>
          </a:p>
        </p:txBody>
      </p:sp>
      <p:sp>
        <p:nvSpPr>
          <p:cNvPr id="3" name="Zástupný symbol pro obsah 2"/>
          <p:cNvSpPr>
            <a:spLocks noGrp="1"/>
          </p:cNvSpPr>
          <p:nvPr>
            <p:ph sz="quarter" idx="1"/>
          </p:nvPr>
        </p:nvSpPr>
        <p:spPr/>
        <p:txBody>
          <a:bodyPr>
            <a:normAutofit/>
          </a:bodyPr>
          <a:lstStyle/>
          <a:p>
            <a:r>
              <a:rPr lang="cs-CZ" sz="2800" b="1" dirty="0" err="1" smtClean="0">
                <a:latin typeface="Times New Roman" pitchFamily="18" charset="0"/>
                <a:cs typeface="Times New Roman" pitchFamily="18" charset="0"/>
              </a:rPr>
              <a:t>Disociální</a:t>
            </a:r>
            <a:r>
              <a:rPr lang="cs-CZ" sz="2800" b="1" dirty="0" smtClean="0">
                <a:latin typeface="Times New Roman" pitchFamily="18" charset="0"/>
                <a:cs typeface="Times New Roman" pitchFamily="18" charset="0"/>
              </a:rPr>
              <a:t> porucha osobnosti </a:t>
            </a:r>
            <a:r>
              <a:rPr lang="cs-CZ" sz="2800" dirty="0" smtClean="0">
                <a:latin typeface="Times New Roman" pitchFamily="18" charset="0"/>
                <a:cs typeface="Times New Roman" pitchFamily="18" charset="0"/>
              </a:rPr>
              <a:t>- uspokojování vlastních potřeb bez ohledu na jiné, trvalá nezodpovědnost a bezohlednost vůči společenským normám, pravidlům a závazkům nezájem o city druhých neschopnost udržovat trvalé vztahy.</a:t>
            </a:r>
          </a:p>
          <a:p>
            <a:endParaRPr lang="cs-CZ" sz="1200" dirty="0">
              <a:latin typeface="Times New Roman" pitchFamily="18" charset="0"/>
              <a:cs typeface="Times New Roman" pitchFamily="18" charset="0"/>
            </a:endParaRPr>
          </a:p>
        </p:txBody>
      </p:sp>
      <p:pic>
        <p:nvPicPr>
          <p:cNvPr id="4" name="Obrázek 3" descr="img.php.jpg"/>
          <p:cNvPicPr>
            <a:picLocks noChangeAspect="1"/>
          </p:cNvPicPr>
          <p:nvPr/>
        </p:nvPicPr>
        <p:blipFill>
          <a:blip r:embed="rId2" cstate="print"/>
          <a:stretch>
            <a:fillRect/>
          </a:stretch>
        </p:blipFill>
        <p:spPr>
          <a:xfrm>
            <a:off x="3851920" y="3861048"/>
            <a:ext cx="2592288" cy="2592288"/>
          </a:xfrm>
          <a:prstGeom prst="rect">
            <a:avLst/>
          </a:prstGeom>
        </p:spPr>
      </p:pic>
      <p:sp>
        <p:nvSpPr>
          <p:cNvPr id="5" name="TextovéPole 4"/>
          <p:cNvSpPr txBox="1"/>
          <p:nvPr/>
        </p:nvSpPr>
        <p:spPr>
          <a:xfrm>
            <a:off x="3851920" y="6453336"/>
            <a:ext cx="3456384" cy="415498"/>
          </a:xfrm>
          <a:prstGeom prst="rect">
            <a:avLst/>
          </a:prstGeom>
          <a:noFill/>
        </p:spPr>
        <p:txBody>
          <a:bodyPr wrap="square" rtlCol="0">
            <a:spAutoFit/>
          </a:bodyPr>
          <a:lstStyle/>
          <a:p>
            <a:r>
              <a:rPr lang="cs-CZ" sz="1050" dirty="0" smtClean="0">
                <a:latin typeface="Times New Roman" pitchFamily="18" charset="0"/>
                <a:cs typeface="Times New Roman" pitchFamily="18" charset="0"/>
              </a:rPr>
              <a:t>http://www.</a:t>
            </a:r>
            <a:r>
              <a:rPr lang="cs-CZ" sz="1050" dirty="0" err="1" smtClean="0">
                <a:latin typeface="Times New Roman" pitchFamily="18" charset="0"/>
                <a:cs typeface="Times New Roman" pitchFamily="18" charset="0"/>
              </a:rPr>
              <a:t>elitaajelita.cz</a:t>
            </a:r>
            <a:r>
              <a:rPr lang="cs-CZ" sz="1050" dirty="0" smtClean="0">
                <a:latin typeface="Times New Roman" pitchFamily="18" charset="0"/>
                <a:cs typeface="Times New Roman" pitchFamily="18" charset="0"/>
              </a:rPr>
              <a:t>/</a:t>
            </a:r>
            <a:r>
              <a:rPr lang="cs-CZ" sz="1050" dirty="0" err="1" smtClean="0">
                <a:latin typeface="Times New Roman" pitchFamily="18" charset="0"/>
                <a:cs typeface="Times New Roman" pitchFamily="18" charset="0"/>
              </a:rPr>
              <a:t>clanek</a:t>
            </a:r>
            <a:r>
              <a:rPr lang="cs-CZ" sz="1050" dirty="0" smtClean="0">
                <a:latin typeface="Times New Roman" pitchFamily="18" charset="0"/>
                <a:cs typeface="Times New Roman" pitchFamily="18" charset="0"/>
              </a:rPr>
              <a:t>/4854-lidi-s-poruchami-osobnosti-</a:t>
            </a:r>
            <a:r>
              <a:rPr lang="cs-CZ" sz="1050" dirty="0" err="1" smtClean="0">
                <a:latin typeface="Times New Roman" pitchFamily="18" charset="0"/>
                <a:cs typeface="Times New Roman" pitchFamily="18" charset="0"/>
              </a:rPr>
              <a:t>pribyva</a:t>
            </a:r>
            <a:r>
              <a:rPr lang="cs-CZ" sz="1050" dirty="0" smtClean="0">
                <a:latin typeface="Times New Roman" pitchFamily="18" charset="0"/>
                <a:cs typeface="Times New Roman" pitchFamily="18" charset="0"/>
              </a:rPr>
              <a:t>-jak-jste-na-tom-vy</a:t>
            </a:r>
            <a:endParaRPr lang="cs-CZ" sz="105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Poruchy osobnosti vyvolávající agresi</a:t>
            </a:r>
            <a:endParaRPr lang="cs-CZ" dirty="0"/>
          </a:p>
        </p:txBody>
      </p:sp>
      <p:sp>
        <p:nvSpPr>
          <p:cNvPr id="3" name="Zástupný symbol pro obsah 2"/>
          <p:cNvSpPr>
            <a:spLocks noGrp="1"/>
          </p:cNvSpPr>
          <p:nvPr>
            <p:ph sz="quarter" idx="1"/>
          </p:nvPr>
        </p:nvSpPr>
        <p:spPr/>
        <p:txBody>
          <a:bodyPr/>
          <a:lstStyle/>
          <a:p>
            <a:r>
              <a:rPr lang="cs-CZ" b="1" dirty="0" smtClean="0"/>
              <a:t>Emočně nestabilní porucha osobnosti</a:t>
            </a:r>
            <a:r>
              <a:rPr lang="cs-CZ" dirty="0" smtClean="0"/>
              <a:t>- tendence k neuváženému jednání, nesnášenlivé chování, konfliktnost, výbuchy hněvu, zuřivost, zvláště při </a:t>
            </a:r>
            <a:r>
              <a:rPr lang="cs-CZ" dirty="0" smtClean="0"/>
              <a:t>kritice</a:t>
            </a:r>
            <a:endParaRPr lang="cs-CZ" dirty="0" smtClean="0"/>
          </a:p>
        </p:txBody>
      </p:sp>
      <p:pic>
        <p:nvPicPr>
          <p:cNvPr id="4" name="Obrázek 3" descr="2-poruchy-osobnosti.jpg"/>
          <p:cNvPicPr>
            <a:picLocks noChangeAspect="1"/>
          </p:cNvPicPr>
          <p:nvPr/>
        </p:nvPicPr>
        <p:blipFill>
          <a:blip r:embed="rId2" cstate="print"/>
          <a:stretch>
            <a:fillRect/>
          </a:stretch>
        </p:blipFill>
        <p:spPr>
          <a:xfrm>
            <a:off x="4749202" y="4149081"/>
            <a:ext cx="3988424" cy="1872208"/>
          </a:xfrm>
          <a:prstGeom prst="rect">
            <a:avLst/>
          </a:prstGeom>
        </p:spPr>
      </p:pic>
      <p:sp>
        <p:nvSpPr>
          <p:cNvPr id="5" name="TextovéPole 4"/>
          <p:cNvSpPr txBox="1"/>
          <p:nvPr/>
        </p:nvSpPr>
        <p:spPr>
          <a:xfrm>
            <a:off x="5076056" y="6165304"/>
            <a:ext cx="2376264" cy="415498"/>
          </a:xfrm>
          <a:prstGeom prst="rect">
            <a:avLst/>
          </a:prstGeom>
          <a:noFill/>
        </p:spPr>
        <p:txBody>
          <a:bodyPr wrap="square" rtlCol="0">
            <a:spAutoFit/>
          </a:bodyPr>
          <a:lstStyle/>
          <a:p>
            <a:r>
              <a:rPr lang="cs-CZ" sz="1050" dirty="0" smtClean="0"/>
              <a:t>http://cs.medixa.org/nemoci/poruchy-osobnosti</a:t>
            </a:r>
            <a:endParaRPr lang="cs-CZ" sz="105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Vliv médií na agresi</a:t>
            </a:r>
            <a:endParaRPr lang="cs-CZ" dirty="0"/>
          </a:p>
        </p:txBody>
      </p:sp>
      <p:sp>
        <p:nvSpPr>
          <p:cNvPr id="3" name="Zástupný symbol pro obsah 2"/>
          <p:cNvSpPr>
            <a:spLocks noGrp="1"/>
          </p:cNvSpPr>
          <p:nvPr>
            <p:ph sz="quarter" idx="1"/>
          </p:nvPr>
        </p:nvSpPr>
        <p:spPr/>
        <p:txBody>
          <a:bodyPr/>
          <a:lstStyle/>
          <a:p>
            <a:r>
              <a:rPr lang="cs-CZ" dirty="0" smtClean="0"/>
              <a:t>Média mají moc ovlivňovat myšlení a jednání lidí.</a:t>
            </a:r>
          </a:p>
          <a:p>
            <a:r>
              <a:rPr lang="cs-CZ" dirty="0" smtClean="0"/>
              <a:t>Agrese zhlédnutá v televizi může sloužit jako vzor, který je vhodný k napodobení.</a:t>
            </a:r>
          </a:p>
          <a:p>
            <a:r>
              <a:rPr lang="cs-CZ" dirty="0" smtClean="0"/>
              <a:t>Malé dítě má malou schopnost rozlišit co je skutečné a co ne.</a:t>
            </a:r>
          </a:p>
          <a:p>
            <a:r>
              <a:rPr lang="cs-CZ" dirty="0" smtClean="0"/>
              <a:t>Časté pozorování agresivního chování v televizi upevňuje v dítěti názor, že agrese je přípustná.</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Vliv médií na agresi</a:t>
            </a:r>
            <a:endParaRPr lang="cs-CZ" dirty="0"/>
          </a:p>
        </p:txBody>
      </p:sp>
      <p:sp>
        <p:nvSpPr>
          <p:cNvPr id="3" name="Zástupný symbol pro obsah 2"/>
          <p:cNvSpPr>
            <a:spLocks noGrp="1"/>
          </p:cNvSpPr>
          <p:nvPr>
            <p:ph sz="quarter" idx="1"/>
          </p:nvPr>
        </p:nvSpPr>
        <p:spPr>
          <a:xfrm>
            <a:off x="179512" y="1340768"/>
            <a:ext cx="8507288" cy="5904656"/>
          </a:xfrm>
        </p:spPr>
        <p:txBody>
          <a:bodyPr/>
          <a:lstStyle/>
          <a:p>
            <a:r>
              <a:rPr lang="cs-CZ" dirty="0" smtClean="0"/>
              <a:t>Scény plné křiku, násilí a krve se dítěti vryjí do vědomí</a:t>
            </a:r>
          </a:p>
          <a:p>
            <a:r>
              <a:rPr lang="cs-CZ" dirty="0" smtClean="0"/>
              <a:t>Když se dítě např. ve školním prostředí dostane do nějaké konfliktní situace řeší ji násilím ( napodobuje svůj vzor z akčního filmu</a:t>
            </a:r>
            <a:r>
              <a:rPr lang="cs-CZ" dirty="0" smtClean="0"/>
              <a:t>)</a:t>
            </a:r>
            <a:endParaRPr lang="cs-CZ" dirty="0" smtClean="0"/>
          </a:p>
        </p:txBody>
      </p:sp>
      <p:pic>
        <p:nvPicPr>
          <p:cNvPr id="4" name="Obrázek 3" descr="tvgirl.jpg"/>
          <p:cNvPicPr>
            <a:picLocks noChangeAspect="1"/>
          </p:cNvPicPr>
          <p:nvPr/>
        </p:nvPicPr>
        <p:blipFill>
          <a:blip r:embed="rId2" cstate="print"/>
          <a:stretch>
            <a:fillRect/>
          </a:stretch>
        </p:blipFill>
        <p:spPr>
          <a:xfrm>
            <a:off x="6444208" y="3573016"/>
            <a:ext cx="1835274" cy="2914847"/>
          </a:xfrm>
          <a:prstGeom prst="rect">
            <a:avLst/>
          </a:prstGeom>
        </p:spPr>
      </p:pic>
      <p:pic>
        <p:nvPicPr>
          <p:cNvPr id="5" name="Obrázek 4" descr="TV violence, children.JPG"/>
          <p:cNvPicPr>
            <a:picLocks noChangeAspect="1"/>
          </p:cNvPicPr>
          <p:nvPr/>
        </p:nvPicPr>
        <p:blipFill>
          <a:blip r:embed="rId3" cstate="print"/>
          <a:stretch>
            <a:fillRect/>
          </a:stretch>
        </p:blipFill>
        <p:spPr>
          <a:xfrm>
            <a:off x="899592" y="3645024"/>
            <a:ext cx="3960440" cy="2693099"/>
          </a:xfrm>
          <a:prstGeom prst="rect">
            <a:avLst/>
          </a:prstGeom>
        </p:spPr>
      </p:pic>
      <p:sp>
        <p:nvSpPr>
          <p:cNvPr id="6" name="TextovéPole 5"/>
          <p:cNvSpPr txBox="1"/>
          <p:nvPr/>
        </p:nvSpPr>
        <p:spPr>
          <a:xfrm>
            <a:off x="6588224" y="6442502"/>
            <a:ext cx="1512168" cy="415498"/>
          </a:xfrm>
          <a:prstGeom prst="rect">
            <a:avLst/>
          </a:prstGeom>
          <a:noFill/>
        </p:spPr>
        <p:txBody>
          <a:bodyPr wrap="square" rtlCol="0">
            <a:spAutoFit/>
          </a:bodyPr>
          <a:lstStyle/>
          <a:p>
            <a:r>
              <a:rPr lang="cs-CZ" sz="1050" dirty="0" smtClean="0">
                <a:hlinkClick r:id="rId4"/>
              </a:rPr>
              <a:t>http://www.rodina.</a:t>
            </a:r>
            <a:r>
              <a:rPr lang="cs-CZ" sz="1050" dirty="0" err="1" smtClean="0">
                <a:hlinkClick r:id="rId4"/>
              </a:rPr>
              <a:t>cz</a:t>
            </a:r>
            <a:r>
              <a:rPr lang="cs-CZ" sz="1050" dirty="0" smtClean="0">
                <a:hlinkClick r:id="rId4"/>
              </a:rPr>
              <a:t>/clanek2844.htm</a:t>
            </a:r>
            <a:endParaRPr lang="cs-CZ" sz="1050" dirty="0" smtClean="0"/>
          </a:p>
        </p:txBody>
      </p:sp>
      <p:sp>
        <p:nvSpPr>
          <p:cNvPr id="7" name="TextovéPole 6"/>
          <p:cNvSpPr txBox="1"/>
          <p:nvPr/>
        </p:nvSpPr>
        <p:spPr>
          <a:xfrm>
            <a:off x="1187624" y="6427113"/>
            <a:ext cx="3240360" cy="430887"/>
          </a:xfrm>
          <a:prstGeom prst="rect">
            <a:avLst/>
          </a:prstGeom>
          <a:noFill/>
        </p:spPr>
        <p:txBody>
          <a:bodyPr wrap="square" rtlCol="0">
            <a:spAutoFit/>
          </a:bodyPr>
          <a:lstStyle/>
          <a:p>
            <a:r>
              <a:rPr lang="cs-CZ" sz="1100" dirty="0" smtClean="0"/>
              <a:t>http://lkavalkova.webnode.cz/news/ma-nasili-v-televizi-vliv-na-detskou-agresivitu-/</a:t>
            </a:r>
            <a:endParaRPr lang="cs-CZ" sz="1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Agrese a počítačové hry</a:t>
            </a:r>
            <a:endParaRPr lang="cs-CZ" dirty="0"/>
          </a:p>
        </p:txBody>
      </p:sp>
      <p:sp>
        <p:nvSpPr>
          <p:cNvPr id="3" name="Zástupný symbol pro obsah 2"/>
          <p:cNvSpPr>
            <a:spLocks noGrp="1"/>
          </p:cNvSpPr>
          <p:nvPr>
            <p:ph sz="quarter" idx="1"/>
          </p:nvPr>
        </p:nvSpPr>
        <p:spPr/>
        <p:txBody>
          <a:bodyPr/>
          <a:lstStyle/>
          <a:p>
            <a:r>
              <a:rPr lang="cs-CZ" dirty="0" smtClean="0"/>
              <a:t>Počítač se v dnešní době stal neodmyslitelnou součástí našeho života</a:t>
            </a:r>
          </a:p>
          <a:p>
            <a:r>
              <a:rPr lang="cs-CZ" dirty="0" smtClean="0"/>
              <a:t>Umožňuje rozvíjet logické myšlení, prostorovou představivost aj.</a:t>
            </a:r>
          </a:p>
          <a:p>
            <a:pPr>
              <a:buNone/>
            </a:pPr>
            <a:r>
              <a:rPr lang="cs-CZ" sz="1200" dirty="0" smtClean="0"/>
              <a:t>/</a:t>
            </a:r>
            <a:endParaRPr lang="cs-CZ" sz="1200" dirty="0"/>
          </a:p>
        </p:txBody>
      </p:sp>
      <p:pic>
        <p:nvPicPr>
          <p:cNvPr id="5" name="Obrázek 4" descr="18242-deti-skolaci-ziaci-pocitace-clanok.jpg"/>
          <p:cNvPicPr>
            <a:picLocks noChangeAspect="1"/>
          </p:cNvPicPr>
          <p:nvPr/>
        </p:nvPicPr>
        <p:blipFill>
          <a:blip r:embed="rId2" cstate="print"/>
          <a:stretch>
            <a:fillRect/>
          </a:stretch>
        </p:blipFill>
        <p:spPr>
          <a:xfrm>
            <a:off x="1043608" y="3861048"/>
            <a:ext cx="3266840" cy="2453605"/>
          </a:xfrm>
          <a:prstGeom prst="rect">
            <a:avLst/>
          </a:prstGeom>
        </p:spPr>
      </p:pic>
      <p:sp>
        <p:nvSpPr>
          <p:cNvPr id="6" name="TextovéPole 5"/>
          <p:cNvSpPr txBox="1"/>
          <p:nvPr/>
        </p:nvSpPr>
        <p:spPr>
          <a:xfrm>
            <a:off x="899592" y="6442502"/>
            <a:ext cx="3960440" cy="415498"/>
          </a:xfrm>
          <a:prstGeom prst="rect">
            <a:avLst/>
          </a:prstGeom>
          <a:noFill/>
        </p:spPr>
        <p:txBody>
          <a:bodyPr wrap="square" rtlCol="0">
            <a:spAutoFit/>
          </a:bodyPr>
          <a:lstStyle/>
          <a:p>
            <a:r>
              <a:rPr lang="cs-CZ" sz="1050" dirty="0" smtClean="0"/>
              <a:t> http://zdravie.pravda.sk/zdrava-dusa/clanok/13984-pocitacove-hry-mozu-byt-zdraviu-prospesne</a:t>
            </a:r>
            <a:endParaRPr lang="cs-CZ" sz="105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Agrese a počítačové hry</a:t>
            </a:r>
            <a:endParaRPr lang="cs-CZ" dirty="0"/>
          </a:p>
        </p:txBody>
      </p:sp>
      <p:sp>
        <p:nvSpPr>
          <p:cNvPr id="3" name="Zástupný symbol pro obsah 2"/>
          <p:cNvSpPr>
            <a:spLocks noGrp="1"/>
          </p:cNvSpPr>
          <p:nvPr>
            <p:ph sz="quarter" idx="1"/>
          </p:nvPr>
        </p:nvSpPr>
        <p:spPr>
          <a:xfrm>
            <a:off x="0" y="1844824"/>
            <a:ext cx="7924800" cy="4629128"/>
          </a:xfrm>
        </p:spPr>
        <p:txBody>
          <a:bodyPr>
            <a:normAutofit/>
          </a:bodyPr>
          <a:lstStyle/>
          <a:p>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V </a:t>
            </a:r>
            <a:r>
              <a:rPr lang="cs-CZ" sz="2800" dirty="0" smtClean="0">
                <a:latin typeface="Times New Roman" pitchFamily="18" charset="0"/>
                <a:cs typeface="Times New Roman" pitchFamily="18" charset="0"/>
              </a:rPr>
              <a:t>případě akčních her „ stříleček“ kde je cílem hry postřílet nepřátele, zabít policisty apod. </a:t>
            </a:r>
          </a:p>
          <a:p>
            <a:r>
              <a:rPr lang="cs-CZ" sz="2800" dirty="0" smtClean="0">
                <a:latin typeface="Times New Roman" pitchFamily="18" charset="0"/>
                <a:cs typeface="Times New Roman" pitchFamily="18" charset="0"/>
              </a:rPr>
              <a:t>Může se stát,  že se dítě identifikuje s agresorem a násilí bere jako společenskou normu.</a:t>
            </a:r>
          </a:p>
          <a:p>
            <a:r>
              <a:rPr lang="cs-CZ" sz="2800" dirty="0" smtClean="0">
                <a:latin typeface="Times New Roman" pitchFamily="18" charset="0"/>
                <a:cs typeface="Times New Roman" pitchFamily="18" charset="0"/>
              </a:rPr>
              <a:t>Agresi začne považovat za přirozený způsob </a:t>
            </a:r>
            <a:r>
              <a:rPr lang="cs-CZ" sz="2800" dirty="0" smtClean="0">
                <a:latin typeface="Times New Roman" pitchFamily="18" charset="0"/>
                <a:cs typeface="Times New Roman" pitchFamily="18" charset="0"/>
              </a:rPr>
              <a:t>chování</a:t>
            </a:r>
            <a:endParaRPr lang="cs-CZ" sz="2800" dirty="0" smtClean="0">
              <a:latin typeface="Times New Roman" pitchFamily="18" charset="0"/>
              <a:cs typeface="Times New Roman" pitchFamily="18" charset="0"/>
            </a:endParaRPr>
          </a:p>
        </p:txBody>
      </p:sp>
      <p:pic>
        <p:nvPicPr>
          <p:cNvPr id="4" name="Obrázek 3" descr="serioussam.jpg"/>
          <p:cNvPicPr>
            <a:picLocks noChangeAspect="1"/>
          </p:cNvPicPr>
          <p:nvPr/>
        </p:nvPicPr>
        <p:blipFill>
          <a:blip r:embed="rId2" cstate="print"/>
          <a:stretch>
            <a:fillRect/>
          </a:stretch>
        </p:blipFill>
        <p:spPr>
          <a:xfrm>
            <a:off x="6084168" y="692696"/>
            <a:ext cx="2560284" cy="1440160"/>
          </a:xfrm>
          <a:prstGeom prst="rect">
            <a:avLst/>
          </a:prstGeom>
        </p:spPr>
      </p:pic>
      <p:pic>
        <p:nvPicPr>
          <p:cNvPr id="5" name="Obrázek 4" descr="deti_pocitac (1).jpg"/>
          <p:cNvPicPr>
            <a:picLocks noChangeAspect="1"/>
          </p:cNvPicPr>
          <p:nvPr/>
        </p:nvPicPr>
        <p:blipFill>
          <a:blip r:embed="rId3" cstate="print"/>
          <a:stretch>
            <a:fillRect/>
          </a:stretch>
        </p:blipFill>
        <p:spPr>
          <a:xfrm>
            <a:off x="7071852" y="5013176"/>
            <a:ext cx="1755137" cy="1228160"/>
          </a:xfrm>
          <a:prstGeom prst="rect">
            <a:avLst/>
          </a:prstGeom>
        </p:spPr>
      </p:pic>
      <p:sp>
        <p:nvSpPr>
          <p:cNvPr id="6" name="TextovéPole 5"/>
          <p:cNvSpPr txBox="1"/>
          <p:nvPr/>
        </p:nvSpPr>
        <p:spPr>
          <a:xfrm>
            <a:off x="6948264" y="6280919"/>
            <a:ext cx="1440160" cy="577081"/>
          </a:xfrm>
          <a:prstGeom prst="rect">
            <a:avLst/>
          </a:prstGeom>
          <a:noFill/>
        </p:spPr>
        <p:txBody>
          <a:bodyPr wrap="square" rtlCol="0">
            <a:spAutoFit/>
          </a:bodyPr>
          <a:lstStyle/>
          <a:p>
            <a:r>
              <a:rPr lang="cs-CZ" sz="1050" dirty="0" smtClean="0"/>
              <a:t>http://www.</a:t>
            </a:r>
            <a:r>
              <a:rPr lang="cs-CZ" sz="1050" dirty="0" err="1" smtClean="0"/>
              <a:t>prokrasnetelo.cz</a:t>
            </a:r>
            <a:r>
              <a:rPr lang="cs-CZ" sz="1050" dirty="0" smtClean="0"/>
              <a:t>/</a:t>
            </a:r>
            <a:r>
              <a:rPr lang="cs-CZ" sz="1050" dirty="0" err="1" smtClean="0"/>
              <a:t>clanky</a:t>
            </a:r>
            <a:r>
              <a:rPr lang="cs-CZ" sz="1050" dirty="0" smtClean="0"/>
              <a:t>/</a:t>
            </a:r>
            <a:r>
              <a:rPr lang="cs-CZ" sz="1050" dirty="0" err="1" smtClean="0"/>
              <a:t>deti</a:t>
            </a:r>
            <a:r>
              <a:rPr lang="cs-CZ" sz="1050" dirty="0" smtClean="0"/>
              <a:t>-a-</a:t>
            </a:r>
            <a:r>
              <a:rPr lang="cs-CZ" sz="1050" dirty="0" err="1" smtClean="0"/>
              <a:t>pocitacove</a:t>
            </a:r>
            <a:r>
              <a:rPr lang="cs-CZ" sz="1050" dirty="0" smtClean="0"/>
              <a:t>-hry</a:t>
            </a:r>
            <a:endParaRPr lang="cs-CZ" sz="1050" dirty="0"/>
          </a:p>
        </p:txBody>
      </p:sp>
      <p:sp>
        <p:nvSpPr>
          <p:cNvPr id="7" name="TextovéPole 6"/>
          <p:cNvSpPr txBox="1"/>
          <p:nvPr/>
        </p:nvSpPr>
        <p:spPr>
          <a:xfrm>
            <a:off x="6156176" y="0"/>
            <a:ext cx="2592288" cy="584775"/>
          </a:xfrm>
          <a:prstGeom prst="rect">
            <a:avLst/>
          </a:prstGeom>
          <a:noFill/>
        </p:spPr>
        <p:txBody>
          <a:bodyPr wrap="square" rtlCol="0">
            <a:spAutoFit/>
          </a:bodyPr>
          <a:lstStyle/>
          <a:p>
            <a:r>
              <a:rPr lang="cs-CZ" sz="800" dirty="0" err="1" smtClean="0">
                <a:hlinkClick r:id="rId4"/>
              </a:rPr>
              <a:t>h</a:t>
            </a:r>
            <a:r>
              <a:rPr lang="cs-CZ" sz="800" dirty="0" err="1" smtClean="0">
                <a:hlinkClick r:id="rId4"/>
              </a:rPr>
              <a:t>pctuning.tyden.cz</a:t>
            </a:r>
            <a:r>
              <a:rPr lang="cs-CZ" sz="800" dirty="0" smtClean="0">
                <a:hlinkClick r:id="rId4"/>
              </a:rPr>
              <a:t>/multimedia/hry-a-</a:t>
            </a:r>
            <a:r>
              <a:rPr lang="cs-CZ" sz="800" dirty="0" err="1" smtClean="0">
                <a:hlinkClick r:id="rId4"/>
              </a:rPr>
              <a:t>zabava</a:t>
            </a:r>
            <a:r>
              <a:rPr lang="cs-CZ" sz="800" dirty="0" smtClean="0">
                <a:hlinkClick r:id="rId4"/>
              </a:rPr>
              <a:t>/19892-</a:t>
            </a:r>
            <a:r>
              <a:rPr lang="cs-CZ" sz="800" dirty="0" err="1" smtClean="0">
                <a:hlinkClick r:id="rId4"/>
              </a:rPr>
              <a:t>zakulisni</a:t>
            </a:r>
            <a:r>
              <a:rPr lang="cs-CZ" sz="800" dirty="0" smtClean="0">
                <a:hlinkClick r:id="rId4"/>
              </a:rPr>
              <a:t>-</a:t>
            </a:r>
            <a:r>
              <a:rPr lang="cs-CZ" sz="800" dirty="0" err="1" smtClean="0">
                <a:hlinkClick r:id="rId4"/>
              </a:rPr>
              <a:t>zajimavosti</a:t>
            </a:r>
            <a:r>
              <a:rPr lang="cs-CZ" sz="800" dirty="0" smtClean="0">
                <a:hlinkClick r:id="rId4"/>
              </a:rPr>
              <a:t>-o-</a:t>
            </a:r>
            <a:r>
              <a:rPr lang="cs-CZ" sz="800" dirty="0" err="1" smtClean="0">
                <a:hlinkClick r:id="rId4"/>
              </a:rPr>
              <a:t>vyvoji</a:t>
            </a:r>
            <a:r>
              <a:rPr lang="cs-CZ" sz="800" dirty="0" smtClean="0">
                <a:hlinkClick r:id="rId4"/>
              </a:rPr>
              <a:t>-</a:t>
            </a:r>
            <a:r>
              <a:rPr lang="cs-CZ" sz="800" dirty="0" err="1" smtClean="0">
                <a:hlinkClick r:id="rId4"/>
              </a:rPr>
              <a:t>pocitacovych</a:t>
            </a:r>
            <a:r>
              <a:rPr lang="cs-CZ" sz="800" dirty="0" smtClean="0">
                <a:hlinkClick r:id="rId4"/>
              </a:rPr>
              <a:t>-her?start=5</a:t>
            </a:r>
            <a:endParaRPr lang="cs-CZ" sz="800" dirty="0" smtClean="0"/>
          </a:p>
          <a:p>
            <a:r>
              <a:rPr lang="cs-CZ" sz="800" dirty="0" err="1" smtClean="0">
                <a:hlinkClick r:id="rId4"/>
              </a:rPr>
              <a:t>ttp</a:t>
            </a:r>
            <a:r>
              <a:rPr lang="cs-CZ" sz="800" dirty="0" smtClean="0">
                <a:hlinkClick r:id="rId4"/>
              </a:rPr>
              <a:t>://</a:t>
            </a:r>
            <a:endParaRPr lang="cs-CZ" sz="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Agrese a média</a:t>
            </a:r>
            <a:endParaRPr lang="cs-CZ" dirty="0"/>
          </a:p>
        </p:txBody>
      </p:sp>
      <p:sp>
        <p:nvSpPr>
          <p:cNvPr id="3" name="Zástupný symbol pro obsah 2"/>
          <p:cNvSpPr>
            <a:spLocks noGrp="1"/>
          </p:cNvSpPr>
          <p:nvPr>
            <p:ph sz="quarter" idx="1"/>
          </p:nvPr>
        </p:nvSpPr>
        <p:spPr/>
        <p:txBody>
          <a:bodyPr/>
          <a:lstStyle/>
          <a:p>
            <a:r>
              <a:rPr lang="cs-CZ" dirty="0" smtClean="0"/>
              <a:t>Je zřejmé, že násilí v televizi přispívá k růstu agrese jedince, vždy je však nutné počítat i s jinými faktory, které se u dané osoby na míře jeho agrese podílely – ať již je to rodina, širší společenské prostředí, či negativní zážitky, kterými takový jedinec prošel v průběhu svého vývoje.</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Následky násilí</a:t>
            </a:r>
            <a:endParaRPr lang="cs-CZ" dirty="0"/>
          </a:p>
        </p:txBody>
      </p:sp>
      <p:sp>
        <p:nvSpPr>
          <p:cNvPr id="3" name="Zástupný symbol pro obsah 2"/>
          <p:cNvSpPr>
            <a:spLocks noGrp="1"/>
          </p:cNvSpPr>
          <p:nvPr>
            <p:ph sz="quarter" idx="1"/>
          </p:nvPr>
        </p:nvSpPr>
        <p:spPr/>
        <p:txBody>
          <a:bodyPr>
            <a:normAutofit/>
          </a:bodyPr>
          <a:lstStyle/>
          <a:p>
            <a:r>
              <a:rPr lang="cs-CZ" dirty="0" smtClean="0"/>
              <a:t>Násilí může mít  </a:t>
            </a:r>
            <a:r>
              <a:rPr lang="cs-CZ" b="1" dirty="0" smtClean="0"/>
              <a:t>krátkodobé a dlouhodobé následky</a:t>
            </a:r>
            <a:r>
              <a:rPr lang="cs-CZ" dirty="0" smtClean="0"/>
              <a:t>.</a:t>
            </a:r>
          </a:p>
          <a:p>
            <a:r>
              <a:rPr lang="cs-CZ" b="1" dirty="0" smtClean="0"/>
              <a:t>Mezi krátkodobé </a:t>
            </a:r>
            <a:r>
              <a:rPr lang="cs-CZ" dirty="0" smtClean="0"/>
              <a:t> patří bolest, smutek, lítost, pláč, vztek, hněv, zloba, úzkost, strach, agrese. Tyto příznaky odezní za několik minut, hodin, dní v závislosti na intenzitě násilí, pomoci a podpoře jaké se jedinci dostalo. V závislosti na tom, jak jedinec vnímá konkrétní agresivní útok, jak se s ním umí vypořádat, na typu osoby, která se útoku dopustila, na skutečnosti, zda se jedná o agresi ojedinělou či opakovanou, na stupni intenzity agrese, se projeví </a:t>
            </a:r>
            <a:r>
              <a:rPr lang="cs-CZ" b="1" dirty="0" smtClean="0"/>
              <a:t>následky dlouhodobé.</a:t>
            </a:r>
            <a:endParaRPr lang="cs-CZ"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Sociálně patologické jevy</a:t>
            </a:r>
            <a:endParaRPr lang="cs-CZ" dirty="0"/>
          </a:p>
        </p:txBody>
      </p:sp>
      <p:sp>
        <p:nvSpPr>
          <p:cNvPr id="3" name="Zástupný symbol pro obsah 2"/>
          <p:cNvSpPr>
            <a:spLocks noGrp="1"/>
          </p:cNvSpPr>
          <p:nvPr>
            <p:ph sz="quarter" idx="1"/>
          </p:nvPr>
        </p:nvSpPr>
        <p:spPr/>
        <p:txBody>
          <a:bodyPr/>
          <a:lstStyle/>
          <a:p>
            <a:r>
              <a:rPr lang="cs-CZ" sz="2800" dirty="0" smtClean="0">
                <a:latin typeface="Times New Roman" pitchFamily="18" charset="0"/>
                <a:cs typeface="Times New Roman" pitchFamily="18" charset="0"/>
              </a:rPr>
              <a:t>Sociálně patologické jevy -  jsou to společensky nežádoucí a především společensky nebezpečné jevy.</a:t>
            </a:r>
          </a:p>
          <a:p>
            <a:endParaRPr lang="cs-CZ" sz="1050" dirty="0"/>
          </a:p>
        </p:txBody>
      </p:sp>
      <p:pic>
        <p:nvPicPr>
          <p:cNvPr id="4" name="Obrázek 3" descr="index.jpg"/>
          <p:cNvPicPr>
            <a:picLocks noChangeAspect="1"/>
          </p:cNvPicPr>
          <p:nvPr/>
        </p:nvPicPr>
        <p:blipFill>
          <a:blip r:embed="rId2" cstate="print"/>
          <a:stretch>
            <a:fillRect/>
          </a:stretch>
        </p:blipFill>
        <p:spPr>
          <a:xfrm>
            <a:off x="611560" y="3501008"/>
            <a:ext cx="3509324" cy="2199506"/>
          </a:xfrm>
          <a:prstGeom prst="rect">
            <a:avLst/>
          </a:prstGeom>
        </p:spPr>
      </p:pic>
      <p:pic>
        <p:nvPicPr>
          <p:cNvPr id="5" name="Obrázek 4" descr="gambling_4c6ea99db96a6_hires.jpg"/>
          <p:cNvPicPr>
            <a:picLocks noChangeAspect="1"/>
          </p:cNvPicPr>
          <p:nvPr/>
        </p:nvPicPr>
        <p:blipFill>
          <a:blip r:embed="rId3" cstate="print"/>
          <a:stretch>
            <a:fillRect/>
          </a:stretch>
        </p:blipFill>
        <p:spPr>
          <a:xfrm>
            <a:off x="4499992" y="3212976"/>
            <a:ext cx="3851920" cy="2567947"/>
          </a:xfrm>
          <a:prstGeom prst="rect">
            <a:avLst/>
          </a:prstGeom>
        </p:spPr>
      </p:pic>
      <p:sp>
        <p:nvSpPr>
          <p:cNvPr id="6" name="TextovéPole 5"/>
          <p:cNvSpPr txBox="1"/>
          <p:nvPr/>
        </p:nvSpPr>
        <p:spPr>
          <a:xfrm>
            <a:off x="611560" y="5805264"/>
            <a:ext cx="3502103" cy="253916"/>
          </a:xfrm>
          <a:prstGeom prst="rect">
            <a:avLst/>
          </a:prstGeom>
          <a:noFill/>
        </p:spPr>
        <p:txBody>
          <a:bodyPr wrap="square" rtlCol="0">
            <a:spAutoFit/>
          </a:bodyPr>
          <a:lstStyle/>
          <a:p>
            <a:r>
              <a:rPr lang="cs-CZ" sz="1050" dirty="0" smtClean="0">
                <a:hlinkClick r:id="rId4"/>
              </a:rPr>
              <a:t>http://www.</a:t>
            </a:r>
            <a:r>
              <a:rPr lang="cs-CZ" sz="1050" dirty="0" err="1" smtClean="0">
                <a:hlinkClick r:id="rId4"/>
              </a:rPr>
              <a:t>homeopatiecesky.cz</a:t>
            </a:r>
            <a:r>
              <a:rPr lang="cs-CZ" sz="1050" dirty="0" smtClean="0">
                <a:hlinkClick r:id="rId4"/>
              </a:rPr>
              <a:t>/alkoholismus/</a:t>
            </a:r>
            <a:r>
              <a:rPr lang="cs-CZ" sz="1050" dirty="0" smtClean="0"/>
              <a:t> </a:t>
            </a:r>
            <a:endParaRPr lang="cs-CZ" sz="1050" dirty="0"/>
          </a:p>
        </p:txBody>
      </p:sp>
      <p:sp>
        <p:nvSpPr>
          <p:cNvPr id="7" name="TextovéPole 6"/>
          <p:cNvSpPr txBox="1"/>
          <p:nvPr/>
        </p:nvSpPr>
        <p:spPr>
          <a:xfrm>
            <a:off x="4644008" y="5934670"/>
            <a:ext cx="3384376" cy="415498"/>
          </a:xfrm>
          <a:prstGeom prst="rect">
            <a:avLst/>
          </a:prstGeom>
          <a:noFill/>
        </p:spPr>
        <p:txBody>
          <a:bodyPr wrap="square" rtlCol="0">
            <a:spAutoFit/>
          </a:bodyPr>
          <a:lstStyle/>
          <a:p>
            <a:r>
              <a:rPr lang="cs-CZ" sz="1050" dirty="0" smtClean="0">
                <a:hlinkClick r:id="rId5"/>
              </a:rPr>
              <a:t>http://joingambling.com/35-louisiana-casino-information-gambling-guide</a:t>
            </a:r>
            <a:endParaRPr lang="cs-CZ" sz="105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Následky násilí</a:t>
            </a:r>
            <a:endParaRPr lang="cs-CZ" dirty="0"/>
          </a:p>
        </p:txBody>
      </p:sp>
      <p:sp>
        <p:nvSpPr>
          <p:cNvPr id="3" name="Zástupný symbol pro obsah 2"/>
          <p:cNvSpPr>
            <a:spLocks noGrp="1"/>
          </p:cNvSpPr>
          <p:nvPr>
            <p:ph sz="quarter" idx="1"/>
          </p:nvPr>
        </p:nvSpPr>
        <p:spPr/>
        <p:txBody>
          <a:bodyPr>
            <a:normAutofit/>
          </a:bodyPr>
          <a:lstStyle/>
          <a:p>
            <a:r>
              <a:rPr lang="cs-CZ" b="1" dirty="0" smtClean="0"/>
              <a:t>Dlouhodobé následky </a:t>
            </a:r>
            <a:r>
              <a:rPr lang="cs-CZ" dirty="0" smtClean="0"/>
              <a:t>násilí znamenají poškození sociálního zdraví, významně zhoršují prožívání sociálních situací a bez odborné pomoci provází jedince ohrožené násilím celý život. Zůstává nezpracované trauma, které může kdykoliv pod vlivem stresu vyplout na povrch a vést k nekontrolovanému chování, výbuchu hněvu apod. Mezi typické příznaky počítáme obranné reakce, somatické potíže, ztíženou úspěšnost ve škole, v práci, při navazování kamarádských a partnerských vztahů, sociální izolaci a deprese.</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Následky násilí</a:t>
            </a:r>
            <a:endParaRPr lang="cs-CZ" dirty="0"/>
          </a:p>
        </p:txBody>
      </p:sp>
      <p:sp>
        <p:nvSpPr>
          <p:cNvPr id="3" name="Zástupný symbol pro obsah 2"/>
          <p:cNvSpPr>
            <a:spLocks noGrp="1"/>
          </p:cNvSpPr>
          <p:nvPr>
            <p:ph sz="quarter" idx="1"/>
          </p:nvPr>
        </p:nvSpPr>
        <p:spPr/>
        <p:txBody>
          <a:bodyPr>
            <a:normAutofit/>
          </a:bodyPr>
          <a:lstStyle/>
          <a:p>
            <a:r>
              <a:rPr lang="cs-CZ" sz="2800" dirty="0" smtClean="0">
                <a:latin typeface="Times New Roman" pitchFamily="18" charset="0"/>
                <a:cs typeface="Times New Roman" pitchFamily="18" charset="0"/>
              </a:rPr>
              <a:t>Sociální nemoci, se kterými se u obětí krutého násilí často setkáváme, zahrnují: vyhýbavé chování, zvýšenou konzumaci alkoholu a drog, šikanování, agresivní chování, časné zahájení sexuálního života a promiskuita, delikventní chování</a:t>
            </a:r>
            <a:endParaRPr lang="cs-CZ"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agrese</a:t>
            </a:r>
            <a:endParaRPr lang="cs-CZ" dirty="0"/>
          </a:p>
        </p:txBody>
      </p:sp>
      <p:sp>
        <p:nvSpPr>
          <p:cNvPr id="3" name="Zástupný symbol pro obsah 2"/>
          <p:cNvSpPr>
            <a:spLocks noGrp="1"/>
          </p:cNvSpPr>
          <p:nvPr>
            <p:ph sz="quarter" idx="1"/>
          </p:nvPr>
        </p:nvSpPr>
        <p:spPr/>
        <p:txBody>
          <a:bodyPr/>
          <a:lstStyle/>
          <a:p>
            <a:r>
              <a:rPr lang="cs-CZ" b="1" dirty="0" smtClean="0"/>
              <a:t>Psychoterapie </a:t>
            </a:r>
            <a:r>
              <a:rPr lang="cs-CZ" dirty="0" smtClean="0"/>
              <a:t>– využívají se poznatky a principy z psychologie, může být individuální nebo skupinová</a:t>
            </a:r>
          </a:p>
          <a:p>
            <a:r>
              <a:rPr lang="cs-CZ" dirty="0" smtClean="0"/>
              <a:t>Zvládání agrese pomocí hry</a:t>
            </a:r>
          </a:p>
          <a:p>
            <a:r>
              <a:rPr lang="cs-CZ" dirty="0" smtClean="0"/>
              <a:t>Relaxační techniky</a:t>
            </a:r>
          </a:p>
          <a:p>
            <a:r>
              <a:rPr lang="cs-CZ" sz="1200" dirty="0" smtClean="0"/>
              <a:t>http://psychologie.</a:t>
            </a:r>
            <a:r>
              <a:rPr lang="cs-CZ" sz="1200" dirty="0" err="1" smtClean="0"/>
              <a:t>cz</a:t>
            </a:r>
            <a:r>
              <a:rPr lang="cs-CZ" sz="1200" dirty="0" smtClean="0"/>
              <a:t>/psychoterapeut-co-je-to-za-</a:t>
            </a:r>
            <a:r>
              <a:rPr lang="cs-CZ" sz="1200" dirty="0" err="1" smtClean="0"/>
              <a:t>cloveka</a:t>
            </a:r>
            <a:r>
              <a:rPr lang="cs-CZ" sz="1200" dirty="0" smtClean="0"/>
              <a:t>/</a:t>
            </a:r>
            <a:endParaRPr lang="cs-CZ" sz="1200" dirty="0"/>
          </a:p>
        </p:txBody>
      </p:sp>
      <p:pic>
        <p:nvPicPr>
          <p:cNvPr id="4" name="Obrázek 3" descr="sb10061547d-001.jpg"/>
          <p:cNvPicPr>
            <a:picLocks noChangeAspect="1"/>
          </p:cNvPicPr>
          <p:nvPr/>
        </p:nvPicPr>
        <p:blipFill>
          <a:blip r:embed="rId2" cstate="print"/>
          <a:stretch>
            <a:fillRect/>
          </a:stretch>
        </p:blipFill>
        <p:spPr>
          <a:xfrm>
            <a:off x="4499992" y="3717032"/>
            <a:ext cx="4311957" cy="288032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agrese</a:t>
            </a:r>
            <a:endParaRPr lang="cs-CZ" dirty="0"/>
          </a:p>
        </p:txBody>
      </p:sp>
      <p:sp>
        <p:nvSpPr>
          <p:cNvPr id="3" name="Zástupný symbol pro obsah 2"/>
          <p:cNvSpPr>
            <a:spLocks noGrp="1"/>
          </p:cNvSpPr>
          <p:nvPr>
            <p:ph sz="quarter" idx="1"/>
          </p:nvPr>
        </p:nvSpPr>
        <p:spPr/>
        <p:txBody>
          <a:bodyPr/>
          <a:lstStyle/>
          <a:p>
            <a:r>
              <a:rPr lang="cs-CZ" dirty="0" smtClean="0"/>
              <a:t>Zvládání agrese pomocí hry – používají se hry bez vítězství a prohry ( pokud chtějí dosáhnout vítězství dochází k napětí a možnému agresivnímu chování)</a:t>
            </a:r>
          </a:p>
          <a:p>
            <a:r>
              <a:rPr lang="cs-CZ" dirty="0" smtClean="0"/>
              <a:t>Při sociálních hrách mohou děti překonat zaběhnuté vzorce chování</a:t>
            </a:r>
          </a:p>
          <a:p>
            <a:r>
              <a:rPr lang="cs-CZ" dirty="0" smtClean="0"/>
              <a:t>Hry mohou fungovat jako ventil a odbourávat napětí</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agrese</a:t>
            </a:r>
            <a:endParaRPr lang="cs-CZ" dirty="0"/>
          </a:p>
        </p:txBody>
      </p:sp>
      <p:sp>
        <p:nvSpPr>
          <p:cNvPr id="3" name="Zástupný symbol pro obsah 2"/>
          <p:cNvSpPr>
            <a:spLocks noGrp="1"/>
          </p:cNvSpPr>
          <p:nvPr>
            <p:ph sz="quarter" idx="1"/>
          </p:nvPr>
        </p:nvSpPr>
        <p:spPr/>
        <p:txBody>
          <a:bodyPr>
            <a:normAutofit/>
          </a:bodyPr>
          <a:lstStyle/>
          <a:p>
            <a:r>
              <a:rPr lang="cs-CZ" sz="2800" dirty="0" smtClean="0">
                <a:latin typeface="Times New Roman" pitchFamily="18" charset="0"/>
                <a:cs typeface="Times New Roman" pitchFamily="18" charset="0"/>
              </a:rPr>
              <a:t>Aby se člověk naučil se svou agresí zacházet, musí mít možnost ji zažívat, poznávat a kultivovat</a:t>
            </a:r>
          </a:p>
          <a:p>
            <a:r>
              <a:rPr lang="cs-CZ" sz="2800" dirty="0" smtClean="0">
                <a:latin typeface="Times New Roman" pitchFamily="18" charset="0"/>
                <a:cs typeface="Times New Roman" pitchFamily="18" charset="0"/>
              </a:rPr>
              <a:t>Hry ke zvládání agrese mají dítěti pomoct:</a:t>
            </a:r>
          </a:p>
          <a:p>
            <a:pPr>
              <a:buNone/>
            </a:pPr>
            <a:r>
              <a:rPr lang="cs-CZ" sz="2800" dirty="0">
                <a:latin typeface="Times New Roman" pitchFamily="18" charset="0"/>
                <a:cs typeface="Times New Roman" pitchFamily="18" charset="0"/>
              </a:rPr>
              <a:t> </a:t>
            </a:r>
            <a:r>
              <a:rPr lang="cs-CZ" sz="2800" dirty="0" smtClean="0">
                <a:latin typeface="Times New Roman" pitchFamily="18" charset="0"/>
                <a:cs typeface="Times New Roman" pitchFamily="18" charset="0"/>
              </a:rPr>
              <a:t>- uvědomit si a vyjádřit agresivní pocity</a:t>
            </a:r>
          </a:p>
          <a:p>
            <a:pPr>
              <a:buNone/>
            </a:pPr>
            <a:r>
              <a:rPr lang="cs-CZ" sz="2800" dirty="0">
                <a:latin typeface="Times New Roman" pitchFamily="18" charset="0"/>
                <a:cs typeface="Times New Roman" pitchFamily="18" charset="0"/>
              </a:rPr>
              <a:t> </a:t>
            </a:r>
            <a:r>
              <a:rPr lang="cs-CZ" sz="2800" dirty="0" smtClean="0">
                <a:latin typeface="Times New Roman" pitchFamily="18" charset="0"/>
                <a:cs typeface="Times New Roman" pitchFamily="18" charset="0"/>
              </a:rPr>
              <a:t>- lépe porozumět sobě i druhým</a:t>
            </a:r>
          </a:p>
          <a:p>
            <a:pPr>
              <a:buNone/>
            </a:pPr>
            <a:r>
              <a:rPr lang="cs-CZ" sz="2800" dirty="0">
                <a:latin typeface="Times New Roman" pitchFamily="18" charset="0"/>
                <a:cs typeface="Times New Roman" pitchFamily="18" charset="0"/>
              </a:rPr>
              <a:t> </a:t>
            </a:r>
            <a:r>
              <a:rPr lang="cs-CZ" sz="2800" dirty="0" smtClean="0">
                <a:latin typeface="Times New Roman" pitchFamily="18" charset="0"/>
                <a:cs typeface="Times New Roman" pitchFamily="18" charset="0"/>
              </a:rPr>
              <a:t>- ovládat a odbourávat agresivitu a zlost</a:t>
            </a:r>
          </a:p>
          <a:p>
            <a:pPr>
              <a:buNone/>
            </a:pPr>
            <a:r>
              <a:rPr lang="cs-CZ" sz="2800" dirty="0">
                <a:latin typeface="Times New Roman" pitchFamily="18" charset="0"/>
                <a:cs typeface="Times New Roman" pitchFamily="18" charset="0"/>
              </a:rPr>
              <a:t> </a:t>
            </a:r>
            <a:r>
              <a:rPr lang="cs-CZ" sz="2800" dirty="0" smtClean="0">
                <a:latin typeface="Times New Roman" pitchFamily="18" charset="0"/>
                <a:cs typeface="Times New Roman" pitchFamily="18" charset="0"/>
              </a:rPr>
              <a:t>- pokojně řešit konflikty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agrese</a:t>
            </a:r>
            <a:endParaRPr lang="cs-CZ" dirty="0"/>
          </a:p>
        </p:txBody>
      </p:sp>
      <p:sp>
        <p:nvSpPr>
          <p:cNvPr id="3" name="Zástupný symbol pro obsah 2"/>
          <p:cNvSpPr>
            <a:spLocks noGrp="1"/>
          </p:cNvSpPr>
          <p:nvPr>
            <p:ph sz="quarter" idx="1"/>
          </p:nvPr>
        </p:nvSpPr>
        <p:spPr/>
        <p:txBody>
          <a:bodyPr>
            <a:normAutofit/>
          </a:bodyPr>
          <a:lstStyle/>
          <a:p>
            <a:r>
              <a:rPr lang="cs-CZ" sz="2800" dirty="0" smtClean="0">
                <a:latin typeface="Times New Roman" pitchFamily="18" charset="0"/>
                <a:cs typeface="Times New Roman" pitchFamily="18" charset="0"/>
              </a:rPr>
              <a:t>Předpokladem pro úspěch hry je atmosféra důvěry ve skupině.</a:t>
            </a:r>
          </a:p>
          <a:p>
            <a:r>
              <a:rPr lang="cs-CZ" sz="2800" dirty="0" smtClean="0">
                <a:latin typeface="Times New Roman" pitchFamily="18" charset="0"/>
                <a:cs typeface="Times New Roman" pitchFamily="18" charset="0"/>
              </a:rPr>
              <a:t>Dát dětem možnost hovořit o prožitcích a zkušenostech během hry</a:t>
            </a:r>
            <a:r>
              <a:rPr lang="cs-CZ" sz="2800" dirty="0" smtClean="0">
                <a:latin typeface="Times New Roman" pitchFamily="18" charset="0"/>
                <a:cs typeface="Times New Roman" pitchFamily="18" charset="0"/>
              </a:rPr>
              <a:t>.</a:t>
            </a:r>
            <a:endParaRPr lang="cs-CZ" sz="2800" dirty="0" smtClean="0">
              <a:latin typeface="Times New Roman" pitchFamily="18" charset="0"/>
              <a:cs typeface="Times New Roman" pitchFamily="18" charset="0"/>
            </a:endParaRPr>
          </a:p>
        </p:txBody>
      </p:sp>
      <p:pic>
        <p:nvPicPr>
          <p:cNvPr id="4" name="Obrázek 3" descr="dscf1092.jpg"/>
          <p:cNvPicPr>
            <a:picLocks noChangeAspect="1"/>
          </p:cNvPicPr>
          <p:nvPr/>
        </p:nvPicPr>
        <p:blipFill>
          <a:blip r:embed="rId2" cstate="print"/>
          <a:stretch>
            <a:fillRect/>
          </a:stretch>
        </p:blipFill>
        <p:spPr>
          <a:xfrm>
            <a:off x="3563887" y="3861048"/>
            <a:ext cx="4188581" cy="2647183"/>
          </a:xfrm>
          <a:prstGeom prst="rect">
            <a:avLst/>
          </a:prstGeom>
        </p:spPr>
      </p:pic>
      <p:sp>
        <p:nvSpPr>
          <p:cNvPr id="5" name="TextovéPole 4"/>
          <p:cNvSpPr txBox="1"/>
          <p:nvPr/>
        </p:nvSpPr>
        <p:spPr>
          <a:xfrm>
            <a:off x="3995936" y="6457890"/>
            <a:ext cx="2520280" cy="400110"/>
          </a:xfrm>
          <a:prstGeom prst="rect">
            <a:avLst/>
          </a:prstGeom>
          <a:noFill/>
        </p:spPr>
        <p:txBody>
          <a:bodyPr wrap="square" rtlCol="0">
            <a:spAutoFit/>
          </a:bodyPr>
          <a:lstStyle/>
          <a:p>
            <a:r>
              <a:rPr lang="cs-CZ" sz="1000" dirty="0" smtClean="0"/>
              <a:t>http://www.</a:t>
            </a:r>
            <a:r>
              <a:rPr lang="cs-CZ" sz="1000" dirty="0" err="1" smtClean="0"/>
              <a:t>navratkoncovky.cz</a:t>
            </a:r>
            <a:r>
              <a:rPr lang="cs-CZ" sz="1000" dirty="0" smtClean="0"/>
              <a:t>/</a:t>
            </a:r>
            <a:r>
              <a:rPr lang="cs-CZ" sz="1000" dirty="0" err="1" smtClean="0"/>
              <a:t>html</a:t>
            </a:r>
            <a:r>
              <a:rPr lang="cs-CZ" sz="1000" dirty="0" smtClean="0"/>
              <a:t>/grant_p-1.html</a:t>
            </a:r>
            <a:endParaRPr lang="cs-CZ" sz="1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agrese</a:t>
            </a:r>
            <a:endParaRPr lang="cs-CZ" dirty="0"/>
          </a:p>
        </p:txBody>
      </p:sp>
      <p:sp>
        <p:nvSpPr>
          <p:cNvPr id="3" name="Zástupný symbol pro obsah 2"/>
          <p:cNvSpPr>
            <a:spLocks noGrp="1"/>
          </p:cNvSpPr>
          <p:nvPr>
            <p:ph sz="quarter" idx="1"/>
          </p:nvPr>
        </p:nvSpPr>
        <p:spPr/>
        <p:txBody>
          <a:bodyPr>
            <a:normAutofit/>
          </a:bodyPr>
          <a:lstStyle/>
          <a:p>
            <a:r>
              <a:rPr lang="cs-CZ" sz="2800" b="1" dirty="0" smtClean="0">
                <a:latin typeface="Times New Roman" pitchFamily="18" charset="0"/>
                <a:cs typeface="Times New Roman" pitchFamily="18" charset="0"/>
              </a:rPr>
              <a:t>Řeč těla </a:t>
            </a:r>
            <a:r>
              <a:rPr lang="cs-CZ" sz="2800" dirty="0" smtClean="0">
                <a:latin typeface="Times New Roman" pitchFamily="18" charset="0"/>
                <a:cs typeface="Times New Roman" pitchFamily="18" charset="0"/>
              </a:rPr>
              <a:t>- každé dítě dostane lístek, na kterém je </a:t>
            </a:r>
            <a:r>
              <a:rPr lang="cs-CZ" sz="2800" dirty="0" smtClean="0">
                <a:latin typeface="Times New Roman" pitchFamily="18" charset="0"/>
                <a:cs typeface="Times New Roman" pitchFamily="18" charset="0"/>
              </a:rPr>
              <a:t>uveden </a:t>
            </a:r>
            <a:r>
              <a:rPr lang="cs-CZ" sz="2800" dirty="0" smtClean="0">
                <a:latin typeface="Times New Roman" pitchFamily="18" charset="0"/>
                <a:cs typeface="Times New Roman" pitchFamily="18" charset="0"/>
              </a:rPr>
              <a:t>název nějakého pocitu (zlost, strach, zuřivost </a:t>
            </a:r>
            <a:r>
              <a:rPr lang="cs-CZ" sz="2800" dirty="0" smtClean="0">
                <a:latin typeface="Times New Roman" pitchFamily="18" charset="0"/>
                <a:cs typeface="Times New Roman" pitchFamily="18" charset="0"/>
              </a:rPr>
              <a:t>radost</a:t>
            </a:r>
            <a:r>
              <a:rPr lang="cs-CZ" sz="2800" dirty="0" smtClean="0">
                <a:latin typeface="Times New Roman" pitchFamily="18" charset="0"/>
                <a:cs typeface="Times New Roman" pitchFamily="18" charset="0"/>
              </a:rPr>
              <a:t>, atd.). Děti mají jeden po druhém pantomimicky </a:t>
            </a:r>
            <a:r>
              <a:rPr lang="cs-CZ" sz="2800" dirty="0" smtClean="0">
                <a:latin typeface="Times New Roman" pitchFamily="18" charset="0"/>
                <a:cs typeface="Times New Roman" pitchFamily="18" charset="0"/>
              </a:rPr>
              <a:t>tento </a:t>
            </a:r>
            <a:r>
              <a:rPr lang="cs-CZ" sz="2800" dirty="0" smtClean="0">
                <a:latin typeface="Times New Roman" pitchFamily="18" charset="0"/>
                <a:cs typeface="Times New Roman" pitchFamily="18" charset="0"/>
              </a:rPr>
              <a:t>pocit předvést. Ostatní děti hádají, jaký pocit </a:t>
            </a:r>
            <a:r>
              <a:rPr lang="cs-CZ" sz="2800" dirty="0" smtClean="0">
                <a:latin typeface="Times New Roman" pitchFamily="18" charset="0"/>
                <a:cs typeface="Times New Roman" pitchFamily="18" charset="0"/>
              </a:rPr>
              <a:t>byl </a:t>
            </a:r>
            <a:r>
              <a:rPr lang="cs-CZ" sz="2800" dirty="0" smtClean="0">
                <a:latin typeface="Times New Roman" pitchFamily="18" charset="0"/>
                <a:cs typeface="Times New Roman" pitchFamily="18" charset="0"/>
              </a:rPr>
              <a:t>předveden. Nakonec se diskutuje o tom, jak lze </a:t>
            </a:r>
            <a:r>
              <a:rPr lang="cs-CZ" sz="2800" dirty="0" smtClean="0">
                <a:latin typeface="Times New Roman" pitchFamily="18" charset="0"/>
                <a:cs typeface="Times New Roman" pitchFamily="18" charset="0"/>
              </a:rPr>
              <a:t>různé </a:t>
            </a:r>
            <a:r>
              <a:rPr lang="cs-CZ" sz="2800" dirty="0" smtClean="0">
                <a:latin typeface="Times New Roman" pitchFamily="18" charset="0"/>
                <a:cs typeface="Times New Roman" pitchFamily="18" charset="0"/>
              </a:rPr>
              <a:t>pocity rozpoznat</a:t>
            </a:r>
            <a:r>
              <a:rPr lang="cs-CZ" sz="2800" dirty="0" smtClean="0">
                <a:latin typeface="Times New Roman" pitchFamily="18" charset="0"/>
                <a:cs typeface="Times New Roman" pitchFamily="18" charset="0"/>
              </a:rPr>
              <a:t>.</a:t>
            </a:r>
            <a:endParaRPr lang="cs-CZ"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agrese</a:t>
            </a:r>
            <a:endParaRPr lang="cs-CZ" dirty="0"/>
          </a:p>
        </p:txBody>
      </p:sp>
      <p:sp>
        <p:nvSpPr>
          <p:cNvPr id="3" name="Zástupný symbol pro obsah 2"/>
          <p:cNvSpPr>
            <a:spLocks noGrp="1"/>
          </p:cNvSpPr>
          <p:nvPr>
            <p:ph sz="quarter" idx="1"/>
          </p:nvPr>
        </p:nvSpPr>
        <p:spPr/>
        <p:txBody>
          <a:bodyPr>
            <a:normAutofit/>
          </a:bodyPr>
          <a:lstStyle/>
          <a:p>
            <a:r>
              <a:rPr lang="cs-CZ" sz="2800" b="1" dirty="0" smtClean="0">
                <a:latin typeface="Times New Roman" pitchFamily="18" charset="0"/>
                <a:cs typeface="Times New Roman" pitchFamily="18" charset="0"/>
              </a:rPr>
              <a:t>Co ti udělali? </a:t>
            </a:r>
            <a:r>
              <a:rPr lang="cs-CZ" sz="2800" dirty="0" smtClean="0">
                <a:latin typeface="Times New Roman" pitchFamily="18" charset="0"/>
                <a:cs typeface="Times New Roman" pitchFamily="18" charset="0"/>
              </a:rPr>
              <a:t>- jedno z dětí je označeno za pachatele, </a:t>
            </a:r>
            <a:r>
              <a:rPr lang="cs-CZ" sz="2800" dirty="0" smtClean="0">
                <a:latin typeface="Times New Roman" pitchFamily="18" charset="0"/>
                <a:cs typeface="Times New Roman" pitchFamily="18" charset="0"/>
              </a:rPr>
              <a:t>zatímco </a:t>
            </a:r>
            <a:r>
              <a:rPr lang="cs-CZ" sz="2800" dirty="0" smtClean="0">
                <a:latin typeface="Times New Roman" pitchFamily="18" charset="0"/>
                <a:cs typeface="Times New Roman" pitchFamily="18" charset="0"/>
              </a:rPr>
              <a:t>všechny ostatní děti chodí volně kolem, </a:t>
            </a:r>
            <a:r>
              <a:rPr lang="cs-CZ" sz="2800" dirty="0" smtClean="0">
                <a:latin typeface="Times New Roman" pitchFamily="18" charset="0"/>
                <a:cs typeface="Times New Roman" pitchFamily="18" charset="0"/>
              </a:rPr>
              <a:t>vyhlédne </a:t>
            </a:r>
            <a:r>
              <a:rPr lang="cs-CZ" sz="2800" dirty="0" smtClean="0">
                <a:latin typeface="Times New Roman" pitchFamily="18" charset="0"/>
                <a:cs typeface="Times New Roman" pitchFamily="18" charset="0"/>
              </a:rPr>
              <a:t>si pachatel oběť;, které zašeptá do ucha </a:t>
            </a:r>
            <a:r>
              <a:rPr lang="cs-CZ" sz="2800" dirty="0" smtClean="0">
                <a:latin typeface="Times New Roman" pitchFamily="18" charset="0"/>
                <a:cs typeface="Times New Roman" pitchFamily="18" charset="0"/>
              </a:rPr>
              <a:t>ně-jakou </a:t>
            </a:r>
            <a:r>
              <a:rPr lang="cs-CZ" sz="2800" dirty="0" smtClean="0">
                <a:latin typeface="Times New Roman" pitchFamily="18" charset="0"/>
                <a:cs typeface="Times New Roman" pitchFamily="18" charset="0"/>
              </a:rPr>
              <a:t>nadávku. Oběť se zastaví, dlaněmi se zakryje </a:t>
            </a:r>
            <a:r>
              <a:rPr lang="cs-CZ" sz="2800" dirty="0" smtClean="0">
                <a:latin typeface="Times New Roman" pitchFamily="18" charset="0"/>
                <a:cs typeface="Times New Roman" pitchFamily="18" charset="0"/>
              </a:rPr>
              <a:t>obličej </a:t>
            </a:r>
            <a:r>
              <a:rPr lang="cs-CZ" sz="2800" dirty="0" smtClean="0">
                <a:latin typeface="Times New Roman" pitchFamily="18" charset="0"/>
                <a:cs typeface="Times New Roman" pitchFamily="18" charset="0"/>
              </a:rPr>
              <a:t>a truchlí. Ostatní se pokoušejí zjistit, co </a:t>
            </a:r>
            <a:r>
              <a:rPr lang="cs-CZ" sz="2800" dirty="0" smtClean="0">
                <a:latin typeface="Times New Roman" pitchFamily="18" charset="0"/>
                <a:cs typeface="Times New Roman" pitchFamily="18" charset="0"/>
              </a:rPr>
              <a:t>se </a:t>
            </a:r>
            <a:r>
              <a:rPr lang="cs-CZ" sz="2800" dirty="0" smtClean="0">
                <a:latin typeface="Times New Roman" pitchFamily="18" charset="0"/>
                <a:cs typeface="Times New Roman" pitchFamily="18" charset="0"/>
              </a:rPr>
              <a:t>stalo, jaká nadávka byla použita. Když se to někomu </a:t>
            </a:r>
            <a:r>
              <a:rPr lang="cs-CZ" sz="2800" dirty="0" smtClean="0">
                <a:latin typeface="Times New Roman" pitchFamily="18" charset="0"/>
                <a:cs typeface="Times New Roman" pitchFamily="18" charset="0"/>
              </a:rPr>
              <a:t>podaří</a:t>
            </a:r>
            <a:r>
              <a:rPr lang="cs-CZ" sz="2800" dirty="0" smtClean="0">
                <a:latin typeface="Times New Roman" pitchFamily="18" charset="0"/>
                <a:cs typeface="Times New Roman" pitchFamily="18" charset="0"/>
              </a:rPr>
              <a:t>, oběť. se uklidní a pachatel se odsoudí </a:t>
            </a:r>
            <a:r>
              <a:rPr lang="cs-CZ" sz="2800" dirty="0" smtClean="0">
                <a:latin typeface="Times New Roman" pitchFamily="18" charset="0"/>
                <a:cs typeface="Times New Roman" pitchFamily="18" charset="0"/>
              </a:rPr>
              <a:t>(</a:t>
            </a:r>
            <a:r>
              <a:rPr lang="cs-CZ" sz="2800" dirty="0" smtClean="0">
                <a:latin typeface="Times New Roman" pitchFamily="18" charset="0"/>
                <a:cs typeface="Times New Roman" pitchFamily="18" charset="0"/>
              </a:rPr>
              <a:t>dřepy, omluva apod.). Hra pokračuje dále výměnou </a:t>
            </a:r>
            <a:r>
              <a:rPr lang="cs-CZ" sz="2800" dirty="0" smtClean="0">
                <a:latin typeface="Times New Roman" pitchFamily="18" charset="0"/>
                <a:cs typeface="Times New Roman" pitchFamily="18" charset="0"/>
              </a:rPr>
              <a:t>rolí.</a:t>
            </a:r>
            <a:endParaRPr lang="cs-CZ"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agrese</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cs-CZ" b="1" u="sng" dirty="0" smtClean="0">
                <a:latin typeface="Times New Roman" pitchFamily="18" charset="0"/>
                <a:cs typeface="Times New Roman" pitchFamily="18" charset="0"/>
              </a:rPr>
              <a:t>Imaginace</a:t>
            </a: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Čas hry (pokud je aktivita užita v základní podobě): 10 min + reflexe 10–30 min</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Účastníci leží nebo sedí a zavřou si oči. Vedeme je ke zklidnění a soustředění pomocí krátké relaxace: „Teď poslouchejte jen můj hlas a řiďte se mými pokyny. Pokud by někomu začalo být nějak nepříjemně, imaginaci přerušte a zůstaňte v klidu na svém místě. Tak. Teď vnímejte své tělo, svůj dech, můžete prohloubit svůj výdech a nádech, uvolněte své tělo….“</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Pro další pokračování imaginace můžeme použít např. tyto náměty:</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Představ si, že žiješ v divoké přírodě. Ale ne jako člověk, ale jako divoké zvíře (případně lovec v pralese). Jaké jsi divoké zvíře. Kde tam žiješ, jak vypadá tvé doupě? ... Představ si, že jsi právě na lovu – co děláš, jak se chováš? Pokus se něco ve své představě ulovit….. Jaké to bylo?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Představ si, že si můžeš pořídit pro svou potřebu jakoukoli zbraň. Jakou zbraň bys chtěl mít? A proč? A kdy si dovedeš představit, že bys jí použil? Za jakých okolností a za jakým cílem?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Každou imaginaci je nutné ukončit návratem do reálného prostoru: „Teď ukončete svou představu, staňte se opět člověkem, proberte se, pomalu otevřete oči, můžete se protáhnout, vnímejte opět své okolí…“</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r>
              <a:rPr lang="cs-CZ" dirty="0" smtClean="0">
                <a:latin typeface="Times New Roman" pitchFamily="18" charset="0"/>
                <a:cs typeface="Times New Roman" pitchFamily="18" charset="0"/>
              </a:rPr>
              <a:t>Na imaginaci můžeme navázat další aktivitou – malováním, psaním příběhu, volným psaním… – a teprve pak zařadit reflexi. </a:t>
            </a:r>
            <a:r>
              <a:rPr lang="cs-CZ" dirty="0" smtClean="0"/>
              <a:t/>
            </a:r>
            <a:br>
              <a:rPr lang="cs-CZ" dirty="0" smtClean="0"/>
            </a:b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Zvládání agrese – relaxační techniky</a:t>
            </a:r>
            <a:endParaRPr lang="cs-CZ" dirty="0"/>
          </a:p>
        </p:txBody>
      </p:sp>
      <p:sp>
        <p:nvSpPr>
          <p:cNvPr id="3" name="Zástupný symbol pro obsah 2"/>
          <p:cNvSpPr>
            <a:spLocks noGrp="1"/>
          </p:cNvSpPr>
          <p:nvPr>
            <p:ph sz="quarter" idx="1"/>
          </p:nvPr>
        </p:nvSpPr>
        <p:spPr/>
        <p:txBody>
          <a:bodyPr/>
          <a:lstStyle/>
          <a:p>
            <a:r>
              <a:rPr lang="cs-CZ" dirty="0" smtClean="0"/>
              <a:t>Smyslem relaxačních technik je dosažení lepší psychické pohody prostřednictvím </a:t>
            </a:r>
            <a:r>
              <a:rPr lang="cs-CZ" b="1" dirty="0" smtClean="0"/>
              <a:t>uvolnění</a:t>
            </a:r>
            <a:r>
              <a:rPr lang="cs-CZ" dirty="0" smtClean="0"/>
              <a:t>.</a:t>
            </a:r>
          </a:p>
          <a:p>
            <a:r>
              <a:rPr lang="cs-CZ" dirty="0" smtClean="0"/>
              <a:t>Autogenní trénink - Ve standardní formě se postupně nacvičuje navozování pocitů tíhy a tepla v těle, klidné srdeční a dechové činnosti, pocitu příjemného tepla v oblasti břicha a chladného čela. </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Sociálně patologické jevy</a:t>
            </a:r>
            <a:endParaRPr lang="cs-CZ" dirty="0"/>
          </a:p>
        </p:txBody>
      </p:sp>
      <p:sp>
        <p:nvSpPr>
          <p:cNvPr id="3" name="Zástupný symbol pro obsah 2"/>
          <p:cNvSpPr>
            <a:spLocks noGrp="1"/>
          </p:cNvSpPr>
          <p:nvPr>
            <p:ph sz="quarter" idx="1"/>
          </p:nvPr>
        </p:nvSpPr>
        <p:spPr/>
        <p:txBody>
          <a:bodyPr>
            <a:normAutofit fontScale="92500"/>
          </a:bodyPr>
          <a:lstStyle/>
          <a:p>
            <a:r>
              <a:rPr lang="cs-CZ" b="1" dirty="0" smtClean="0"/>
              <a:t>Do této skupiny jevů se řadí</a:t>
            </a:r>
          </a:p>
          <a:p>
            <a:endParaRPr lang="cs-CZ" sz="2800" b="1" dirty="0" smtClean="0">
              <a:latin typeface="Times New Roman" pitchFamily="18" charset="0"/>
              <a:cs typeface="Times New Roman" pitchFamily="18" charset="0"/>
            </a:endParaRPr>
          </a:p>
          <a:p>
            <a:r>
              <a:rPr lang="cs-CZ" sz="2800" b="1" dirty="0" smtClean="0">
                <a:latin typeface="Times New Roman" pitchFamily="18" charset="0"/>
                <a:cs typeface="Times New Roman" pitchFamily="18" charset="0"/>
              </a:rPr>
              <a:t>závislosti </a:t>
            </a:r>
            <a:r>
              <a:rPr lang="cs-CZ" sz="2800" dirty="0" smtClean="0">
                <a:latin typeface="Times New Roman" pitchFamily="18" charset="0"/>
                <a:cs typeface="Times New Roman" pitchFamily="18" charset="0"/>
              </a:rPr>
              <a:t>(</a:t>
            </a:r>
            <a:r>
              <a:rPr lang="cs-CZ" sz="2800" dirty="0" err="1" smtClean="0">
                <a:latin typeface="Times New Roman" pitchFamily="18" charset="0"/>
                <a:cs typeface="Times New Roman" pitchFamily="18" charset="0"/>
              </a:rPr>
              <a:t>tabakismus</a:t>
            </a:r>
            <a:r>
              <a:rPr lang="cs-CZ" sz="2800" dirty="0" smtClean="0">
                <a:latin typeface="Times New Roman" pitchFamily="18" charset="0"/>
                <a:cs typeface="Times New Roman" pitchFamily="18" charset="0"/>
              </a:rPr>
              <a:t>, alkoholismus, nealkoholové drogy, </a:t>
            </a:r>
            <a:r>
              <a:rPr lang="cs-CZ" sz="2800" dirty="0" err="1" smtClean="0">
                <a:latin typeface="Times New Roman" pitchFamily="18" charset="0"/>
                <a:cs typeface="Times New Roman" pitchFamily="18" charset="0"/>
              </a:rPr>
              <a:t>gambling</a:t>
            </a:r>
            <a:r>
              <a:rPr lang="cs-CZ" sz="2800" dirty="0" smtClean="0">
                <a:latin typeface="Times New Roman" pitchFamily="18" charset="0"/>
                <a:cs typeface="Times New Roman" pitchFamily="18" charset="0"/>
              </a:rPr>
              <a:t>, náboženský fanatismus, virtuální drogy a patologické hráčství) </a:t>
            </a:r>
          </a:p>
          <a:p>
            <a:r>
              <a:rPr lang="cs-CZ" sz="2800" b="1" dirty="0" smtClean="0">
                <a:latin typeface="Times New Roman" pitchFamily="18" charset="0"/>
                <a:cs typeface="Times New Roman" pitchFamily="18" charset="0"/>
              </a:rPr>
              <a:t>jednání vůči sobě </a:t>
            </a:r>
            <a:r>
              <a:rPr lang="cs-CZ" sz="2800" dirty="0" smtClean="0">
                <a:latin typeface="Times New Roman" pitchFamily="18" charset="0"/>
                <a:cs typeface="Times New Roman" pitchFamily="18" charset="0"/>
              </a:rPr>
              <a:t>(sebepoškození, sebevražedné pokusy)</a:t>
            </a:r>
          </a:p>
          <a:p>
            <a:r>
              <a:rPr lang="cs-CZ" sz="2800" b="1" dirty="0" smtClean="0">
                <a:latin typeface="Times New Roman" pitchFamily="18" charset="0"/>
                <a:cs typeface="Times New Roman" pitchFamily="18" charset="0"/>
              </a:rPr>
              <a:t>jednání asociální </a:t>
            </a:r>
            <a:r>
              <a:rPr lang="cs-CZ" sz="2800" dirty="0" smtClean="0">
                <a:latin typeface="Times New Roman" pitchFamily="18" charset="0"/>
                <a:cs typeface="Times New Roman" pitchFamily="18" charset="0"/>
              </a:rPr>
              <a:t>(vandalismus, útěky z domova, záškoláctví, agresivita a šikanování, rasismus , týrání dětí, pohlavní zneužívání, kriminalita…)</a:t>
            </a:r>
          </a:p>
          <a:p>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74638"/>
            <a:ext cx="7643192" cy="922114"/>
          </a:xfrm>
        </p:spPr>
        <p:txBody>
          <a:bodyPr/>
          <a:lstStyle/>
          <a:p>
            <a:r>
              <a:rPr lang="cs-CZ" dirty="0" smtClean="0"/>
              <a:t>Zdroje informací</a:t>
            </a:r>
            <a:endParaRPr lang="cs-CZ" dirty="0"/>
          </a:p>
        </p:txBody>
      </p:sp>
      <p:sp>
        <p:nvSpPr>
          <p:cNvPr id="3" name="Zástupný symbol pro obsah 2"/>
          <p:cNvSpPr>
            <a:spLocks noGrp="1"/>
          </p:cNvSpPr>
          <p:nvPr>
            <p:ph sz="quarter" idx="1"/>
          </p:nvPr>
        </p:nvSpPr>
        <p:spPr>
          <a:xfrm>
            <a:off x="467544" y="1196752"/>
            <a:ext cx="8219256" cy="4929411"/>
          </a:xfrm>
        </p:spPr>
        <p:txBody>
          <a:bodyPr>
            <a:normAutofit/>
          </a:bodyPr>
          <a:lstStyle/>
          <a:p>
            <a:pPr>
              <a:buNone/>
            </a:pPr>
            <a:r>
              <a:rPr lang="cs-CZ" sz="1800" dirty="0" smtClean="0"/>
              <a:t>http://www.</a:t>
            </a:r>
            <a:r>
              <a:rPr lang="cs-CZ" sz="1800" dirty="0" err="1" smtClean="0"/>
              <a:t>sancedetem.cz</a:t>
            </a:r>
            <a:r>
              <a:rPr lang="cs-CZ" sz="1800" dirty="0" smtClean="0"/>
              <a:t>/</a:t>
            </a:r>
            <a:r>
              <a:rPr lang="cs-CZ" sz="1800" dirty="0" err="1" smtClean="0"/>
              <a:t>cs</a:t>
            </a:r>
            <a:r>
              <a:rPr lang="cs-CZ" sz="1800" dirty="0" smtClean="0"/>
              <a:t>/</a:t>
            </a:r>
            <a:r>
              <a:rPr lang="cs-CZ" sz="1800" dirty="0" err="1" smtClean="0"/>
              <a:t>hledam</a:t>
            </a:r>
            <a:r>
              <a:rPr lang="cs-CZ" sz="1800" dirty="0" smtClean="0"/>
              <a:t>-pomoc/rodina-v-</a:t>
            </a:r>
            <a:r>
              <a:rPr lang="cs-CZ" sz="1800" dirty="0" err="1" smtClean="0"/>
              <a:t>problemove</a:t>
            </a:r>
            <a:r>
              <a:rPr lang="cs-CZ" sz="1800" dirty="0" smtClean="0"/>
              <a:t>-situaci/</a:t>
            </a:r>
            <a:r>
              <a:rPr lang="cs-CZ" sz="1800" dirty="0" err="1" smtClean="0"/>
              <a:t>rizikovechovani</a:t>
            </a:r>
            <a:r>
              <a:rPr lang="cs-CZ" sz="1800" dirty="0" smtClean="0"/>
              <a:t>-</a:t>
            </a:r>
            <a:r>
              <a:rPr lang="cs-CZ" sz="1800" dirty="0" err="1" smtClean="0"/>
              <a:t>ditete</a:t>
            </a:r>
            <a:r>
              <a:rPr lang="cs-CZ" sz="1800" dirty="0" smtClean="0"/>
              <a:t>/agrese-</a:t>
            </a:r>
            <a:r>
              <a:rPr lang="cs-CZ" sz="1800" dirty="0" err="1" smtClean="0"/>
              <a:t>sikana</a:t>
            </a:r>
            <a:r>
              <a:rPr lang="cs-CZ" sz="1800" dirty="0" smtClean="0"/>
              <a:t>-a-</a:t>
            </a:r>
            <a:r>
              <a:rPr lang="cs-CZ" sz="1800" dirty="0" err="1" smtClean="0"/>
              <a:t>jine</a:t>
            </a:r>
            <a:r>
              <a:rPr lang="cs-CZ" sz="1800" dirty="0" smtClean="0"/>
              <a:t>-formy-</a:t>
            </a:r>
            <a:r>
              <a:rPr lang="cs-CZ" sz="1800" dirty="0" err="1" smtClean="0"/>
              <a:t>nasilneho</a:t>
            </a:r>
            <a:r>
              <a:rPr lang="cs-CZ" sz="1800" dirty="0" smtClean="0"/>
              <a:t>-</a:t>
            </a:r>
            <a:r>
              <a:rPr lang="cs-CZ" sz="1800" dirty="0" err="1" smtClean="0"/>
              <a:t>chovani.shtml</a:t>
            </a:r>
            <a:endParaRPr lang="cs-CZ" sz="1800" dirty="0"/>
          </a:p>
        </p:txBody>
      </p:sp>
      <p:sp>
        <p:nvSpPr>
          <p:cNvPr id="4" name="Obdélník 3"/>
          <p:cNvSpPr/>
          <p:nvPr/>
        </p:nvSpPr>
        <p:spPr>
          <a:xfrm>
            <a:off x="683568" y="1988840"/>
            <a:ext cx="6174432" cy="5632311"/>
          </a:xfrm>
          <a:prstGeom prst="rect">
            <a:avLst/>
          </a:prstGeom>
        </p:spPr>
        <p:txBody>
          <a:bodyPr wrap="square">
            <a:spAutoFit/>
          </a:bodyPr>
          <a:lstStyle/>
          <a:p>
            <a:r>
              <a:rPr lang="cs-CZ" dirty="0" smtClean="0">
                <a:hlinkClick r:id="rId2"/>
              </a:rPr>
              <a:t>http://www.</a:t>
            </a:r>
            <a:r>
              <a:rPr lang="cs-CZ" dirty="0" err="1" smtClean="0">
                <a:hlinkClick r:id="rId2"/>
              </a:rPr>
              <a:t>zssidliste.cz</a:t>
            </a:r>
            <a:r>
              <a:rPr lang="cs-CZ" dirty="0" smtClean="0">
                <a:hlinkClick r:id="rId2"/>
              </a:rPr>
              <a:t>/</a:t>
            </a:r>
            <a:r>
              <a:rPr lang="cs-CZ" dirty="0" err="1" smtClean="0">
                <a:hlinkClick r:id="rId2"/>
              </a:rPr>
              <a:t>socialne</a:t>
            </a:r>
            <a:r>
              <a:rPr lang="cs-CZ" dirty="0" smtClean="0">
                <a:hlinkClick r:id="rId2"/>
              </a:rPr>
              <a:t>-</a:t>
            </a:r>
            <a:r>
              <a:rPr lang="cs-CZ" dirty="0" err="1" smtClean="0">
                <a:hlinkClick r:id="rId2"/>
              </a:rPr>
              <a:t>patologicke</a:t>
            </a:r>
            <a:r>
              <a:rPr lang="cs-CZ" dirty="0" smtClean="0">
                <a:hlinkClick r:id="rId2"/>
              </a:rPr>
              <a:t>-jevy/</a:t>
            </a:r>
            <a:endParaRPr lang="cs-CZ" dirty="0" smtClean="0"/>
          </a:p>
          <a:p>
            <a:r>
              <a:rPr lang="cs-CZ" dirty="0" smtClean="0">
                <a:hlinkClick r:id="rId3"/>
              </a:rPr>
              <a:t>http://rudolfkohoutek.blog.cz/1108/k-teorii-a-praxi-agresivity-u-deti</a:t>
            </a:r>
            <a:endParaRPr lang="cs-CZ" dirty="0" smtClean="0"/>
          </a:p>
          <a:p>
            <a:r>
              <a:rPr lang="cs-CZ" dirty="0" smtClean="0">
                <a:hlinkClick r:id="rId4"/>
              </a:rPr>
              <a:t>http://www.</a:t>
            </a:r>
            <a:r>
              <a:rPr lang="cs-CZ" dirty="0" err="1" smtClean="0">
                <a:hlinkClick r:id="rId4"/>
              </a:rPr>
              <a:t>rojko.sk</a:t>
            </a:r>
            <a:r>
              <a:rPr lang="cs-CZ" dirty="0" smtClean="0">
                <a:hlinkClick r:id="rId4"/>
              </a:rPr>
              <a:t>/</a:t>
            </a:r>
            <a:r>
              <a:rPr lang="cs-CZ" dirty="0" err="1" smtClean="0">
                <a:hlinkClick r:id="rId4"/>
              </a:rPr>
              <a:t>files</a:t>
            </a:r>
            <a:r>
              <a:rPr lang="cs-CZ" dirty="0" smtClean="0">
                <a:hlinkClick r:id="rId4"/>
              </a:rPr>
              <a:t>/studovna/Array1.pdf</a:t>
            </a:r>
            <a:endParaRPr lang="cs-CZ" dirty="0" smtClean="0"/>
          </a:p>
          <a:p>
            <a:r>
              <a:rPr lang="cs-CZ" dirty="0" smtClean="0">
                <a:hlinkClick r:id="rId5"/>
              </a:rPr>
              <a:t>http://www.</a:t>
            </a:r>
            <a:r>
              <a:rPr lang="cs-CZ" dirty="0" err="1" smtClean="0">
                <a:hlinkClick r:id="rId5"/>
              </a:rPr>
              <a:t>sancedetem.cz</a:t>
            </a:r>
            <a:r>
              <a:rPr lang="cs-CZ" dirty="0" smtClean="0">
                <a:hlinkClick r:id="rId5"/>
              </a:rPr>
              <a:t>/</a:t>
            </a:r>
            <a:r>
              <a:rPr lang="cs-CZ" dirty="0" err="1" smtClean="0">
                <a:hlinkClick r:id="rId5"/>
              </a:rPr>
              <a:t>srv</a:t>
            </a:r>
            <a:r>
              <a:rPr lang="cs-CZ" dirty="0" smtClean="0">
                <a:hlinkClick r:id="rId5"/>
              </a:rPr>
              <a:t>/www/</a:t>
            </a:r>
            <a:r>
              <a:rPr lang="cs-CZ" dirty="0" err="1" smtClean="0">
                <a:hlinkClick r:id="rId5"/>
              </a:rPr>
              <a:t>content</a:t>
            </a:r>
            <a:r>
              <a:rPr lang="cs-CZ" dirty="0" smtClean="0">
                <a:hlinkClick r:id="rId5"/>
              </a:rPr>
              <a:t>/</a:t>
            </a:r>
            <a:r>
              <a:rPr lang="cs-CZ" dirty="0" err="1" smtClean="0">
                <a:hlinkClick r:id="rId5"/>
              </a:rPr>
              <a:t>pub</a:t>
            </a:r>
            <a:r>
              <a:rPr lang="cs-CZ" dirty="0" smtClean="0">
                <a:hlinkClick r:id="rId5"/>
              </a:rPr>
              <a:t>/</a:t>
            </a:r>
            <a:r>
              <a:rPr lang="cs-CZ" dirty="0" err="1" smtClean="0">
                <a:hlinkClick r:id="rId5"/>
              </a:rPr>
              <a:t>cs</a:t>
            </a:r>
            <a:r>
              <a:rPr lang="cs-CZ" dirty="0" smtClean="0">
                <a:hlinkClick r:id="rId5"/>
              </a:rPr>
              <a:t>/</a:t>
            </a:r>
            <a:r>
              <a:rPr lang="cs-CZ" dirty="0" err="1" smtClean="0">
                <a:hlinkClick r:id="rId5"/>
              </a:rPr>
              <a:t>clanky</a:t>
            </a:r>
            <a:r>
              <a:rPr lang="cs-CZ" dirty="0" smtClean="0">
                <a:hlinkClick r:id="rId5"/>
              </a:rPr>
              <a:t>/agrese-a-</a:t>
            </a:r>
            <a:r>
              <a:rPr lang="cs-CZ" dirty="0" err="1" smtClean="0">
                <a:hlinkClick r:id="rId5"/>
              </a:rPr>
              <a:t>sikana</a:t>
            </a:r>
            <a:r>
              <a:rPr lang="cs-CZ" dirty="0" smtClean="0">
                <a:hlinkClick r:id="rId5"/>
              </a:rPr>
              <a:t>-u-</a:t>
            </a:r>
            <a:r>
              <a:rPr lang="cs-CZ" dirty="0" err="1" smtClean="0">
                <a:hlinkClick r:id="rId5"/>
              </a:rPr>
              <a:t>deti</a:t>
            </a:r>
            <a:r>
              <a:rPr lang="cs-CZ" dirty="0" smtClean="0">
                <a:hlinkClick r:id="rId5"/>
              </a:rPr>
              <a:t>-mohou-za-to-media-</a:t>
            </a:r>
            <a:r>
              <a:rPr lang="cs-CZ" dirty="0" err="1" smtClean="0">
                <a:hlinkClick r:id="rId5"/>
              </a:rPr>
              <a:t>rodicovska</a:t>
            </a:r>
            <a:r>
              <a:rPr lang="cs-CZ" dirty="0" smtClean="0">
                <a:hlinkClick r:id="rId5"/>
              </a:rPr>
              <a:t>-</a:t>
            </a:r>
            <a:r>
              <a:rPr lang="cs-CZ" dirty="0" err="1" smtClean="0">
                <a:hlinkClick r:id="rId5"/>
              </a:rPr>
              <a:t>vychova</a:t>
            </a:r>
            <a:r>
              <a:rPr lang="cs-CZ" dirty="0" smtClean="0">
                <a:hlinkClick r:id="rId5"/>
              </a:rPr>
              <a:t>-nebo-geny-69.html</a:t>
            </a:r>
            <a:endParaRPr lang="cs-CZ" dirty="0" smtClean="0"/>
          </a:p>
          <a:p>
            <a:r>
              <a:rPr lang="cs-CZ" dirty="0" smtClean="0">
                <a:hlinkClick r:id="rId6"/>
              </a:rPr>
              <a:t>http://www.</a:t>
            </a:r>
            <a:r>
              <a:rPr lang="cs-CZ" dirty="0" err="1" smtClean="0">
                <a:hlinkClick r:id="rId6"/>
              </a:rPr>
              <a:t>asociaceneuplnychrodin.cz</a:t>
            </a:r>
            <a:r>
              <a:rPr lang="cs-CZ" dirty="0" smtClean="0">
                <a:hlinkClick r:id="rId6"/>
              </a:rPr>
              <a:t>/vliv-dom%C3%A1c%C3%</a:t>
            </a:r>
            <a:r>
              <a:rPr lang="cs-CZ" dirty="0" err="1" smtClean="0">
                <a:hlinkClick r:id="rId6"/>
              </a:rPr>
              <a:t>ADho</a:t>
            </a:r>
            <a:r>
              <a:rPr lang="cs-CZ" dirty="0" smtClean="0">
                <a:hlinkClick r:id="rId6"/>
              </a:rPr>
              <a:t>-</a:t>
            </a:r>
            <a:r>
              <a:rPr lang="cs-CZ" dirty="0" err="1" smtClean="0">
                <a:hlinkClick r:id="rId6"/>
              </a:rPr>
              <a:t>nasili</a:t>
            </a:r>
            <a:r>
              <a:rPr lang="cs-CZ" dirty="0" smtClean="0">
                <a:hlinkClick r:id="rId6"/>
              </a:rPr>
              <a:t>-a-agrese-na-</a:t>
            </a:r>
            <a:r>
              <a:rPr lang="cs-CZ" dirty="0" err="1" smtClean="0">
                <a:hlinkClick r:id="rId6"/>
              </a:rPr>
              <a:t>dite</a:t>
            </a:r>
            <a:endParaRPr lang="cs-CZ" dirty="0" smtClean="0"/>
          </a:p>
          <a:p>
            <a:r>
              <a:rPr lang="cs-CZ" dirty="0" smtClean="0"/>
              <a:t>MARTINEC, Tomáš. </a:t>
            </a:r>
            <a:r>
              <a:rPr lang="cs-CZ" i="1" dirty="0" smtClean="0"/>
              <a:t>Agresivita dětí a mládeže a její reedukace</a:t>
            </a:r>
            <a:r>
              <a:rPr lang="cs-CZ" dirty="0" smtClean="0"/>
              <a:t>. 2001, 61 l. </a:t>
            </a:r>
          </a:p>
          <a:p>
            <a:r>
              <a:rPr lang="cs-CZ" dirty="0" smtClean="0">
                <a:hlinkClick r:id="rId7"/>
              </a:rPr>
              <a:t>http://web.</a:t>
            </a:r>
            <a:r>
              <a:rPr lang="cs-CZ" dirty="0" err="1" smtClean="0">
                <a:hlinkClick r:id="rId7"/>
              </a:rPr>
              <a:t>ilom.cz</a:t>
            </a:r>
            <a:r>
              <a:rPr lang="cs-CZ" dirty="0" smtClean="0">
                <a:hlinkClick r:id="rId7"/>
              </a:rPr>
              <a:t>/programy/</a:t>
            </a:r>
            <a:r>
              <a:rPr lang="cs-CZ" dirty="0" err="1" smtClean="0">
                <a:hlinkClick r:id="rId7"/>
              </a:rPr>
              <a:t>mui</a:t>
            </a:r>
            <a:r>
              <a:rPr lang="cs-CZ" dirty="0" smtClean="0">
                <a:hlinkClick r:id="rId7"/>
              </a:rPr>
              <a:t>-do-kol/</a:t>
            </a:r>
            <a:r>
              <a:rPr lang="cs-CZ" dirty="0" err="1" smtClean="0">
                <a:hlinkClick r:id="rId7"/>
              </a:rPr>
              <a:t>tematicke</a:t>
            </a:r>
            <a:r>
              <a:rPr lang="cs-CZ" dirty="0" smtClean="0">
                <a:hlinkClick r:id="rId7"/>
              </a:rPr>
              <a:t>-lanky/68-agrese-a-</a:t>
            </a:r>
            <a:r>
              <a:rPr lang="cs-CZ" dirty="0" err="1" smtClean="0">
                <a:hlinkClick r:id="rId7"/>
              </a:rPr>
              <a:t>dti</a:t>
            </a:r>
            <a:r>
              <a:rPr lang="cs-CZ" dirty="0" smtClean="0">
                <a:hlinkClick r:id="rId7"/>
              </a:rPr>
              <a:t>-hry-a-aktivity-.</a:t>
            </a:r>
            <a:r>
              <a:rPr lang="cs-CZ" dirty="0" err="1" smtClean="0">
                <a:hlinkClick r:id="rId7"/>
              </a:rPr>
              <a:t>html</a:t>
            </a:r>
            <a:endParaRPr lang="cs-CZ" dirty="0" smtClean="0"/>
          </a:p>
          <a:p>
            <a:r>
              <a:rPr lang="cs-CZ" dirty="0" smtClean="0">
                <a:hlinkClick r:id="rId3"/>
              </a:rPr>
              <a:t>http://rudolfkohoutek.blog.cz/1108/k-teorii-a-praxi-agresivity-u-deti</a:t>
            </a:r>
            <a:endParaRPr lang="cs-CZ" dirty="0" smtClean="0"/>
          </a:p>
          <a:p>
            <a:r>
              <a:rPr lang="cs-CZ" dirty="0" smtClean="0"/>
              <a:t>ŠKVAŘIL, Ladislav. </a:t>
            </a:r>
            <a:r>
              <a:rPr lang="cs-CZ" i="1" dirty="0" smtClean="0"/>
              <a:t>Vliv médií na agresivitu dětí II. stupně základní školy</a:t>
            </a:r>
            <a:r>
              <a:rPr lang="cs-CZ" dirty="0" smtClean="0"/>
              <a:t>. 2007, 96 l. </a:t>
            </a:r>
          </a:p>
          <a:p>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Agrese</a:t>
            </a:r>
            <a:endParaRPr lang="cs-CZ" dirty="0"/>
          </a:p>
        </p:txBody>
      </p:sp>
      <p:sp>
        <p:nvSpPr>
          <p:cNvPr id="3" name="Zástupný symbol pro obsah 2"/>
          <p:cNvSpPr>
            <a:spLocks noGrp="1"/>
          </p:cNvSpPr>
          <p:nvPr>
            <p:ph sz="quarter" idx="1"/>
          </p:nvPr>
        </p:nvSpPr>
        <p:spPr>
          <a:xfrm>
            <a:off x="395536" y="1340768"/>
            <a:ext cx="8291264" cy="4785395"/>
          </a:xfrm>
        </p:spPr>
        <p:txBody>
          <a:bodyPr>
            <a:normAutofit/>
          </a:bodyPr>
          <a:lstStyle/>
          <a:p>
            <a:pPr>
              <a:buNone/>
            </a:pPr>
            <a:r>
              <a:rPr lang="cs-CZ" sz="2800" dirty="0">
                <a:latin typeface="Times New Roman" pitchFamily="18" charset="0"/>
                <a:cs typeface="Times New Roman" pitchFamily="18" charset="0"/>
              </a:rPr>
              <a:t> </a:t>
            </a:r>
            <a:r>
              <a:rPr lang="cs-CZ" sz="2800" dirty="0" smtClean="0">
                <a:latin typeface="Times New Roman" pitchFamily="18" charset="0"/>
                <a:cs typeface="Times New Roman" pitchFamily="18" charset="0"/>
              </a:rPr>
              <a:t>  Agrese je </a:t>
            </a:r>
            <a:r>
              <a:rPr lang="cs-CZ" sz="2800" dirty="0">
                <a:latin typeface="Times New Roman" pitchFamily="18" charset="0"/>
                <a:cs typeface="Times New Roman" pitchFamily="18" charset="0"/>
              </a:rPr>
              <a:t>většinou chápána </a:t>
            </a:r>
            <a:r>
              <a:rPr lang="cs-CZ" sz="2800" dirty="0" smtClean="0">
                <a:latin typeface="Times New Roman" pitchFamily="18" charset="0"/>
                <a:cs typeface="Times New Roman" pitchFamily="18" charset="0"/>
              </a:rPr>
              <a:t>jako </a:t>
            </a:r>
            <a:r>
              <a:rPr lang="cs-CZ" sz="2800" dirty="0">
                <a:latin typeface="Times New Roman" pitchFamily="18" charset="0"/>
                <a:cs typeface="Times New Roman" pitchFamily="18" charset="0"/>
              </a:rPr>
              <a:t>jakákoliv forma chování, jehož cílem </a:t>
            </a:r>
            <a:r>
              <a:rPr lang="cs-CZ" sz="2800" dirty="0" smtClean="0">
                <a:latin typeface="Times New Roman" pitchFamily="18" charset="0"/>
                <a:cs typeface="Times New Roman" pitchFamily="18" charset="0"/>
              </a:rPr>
              <a:t>je </a:t>
            </a:r>
            <a:r>
              <a:rPr lang="cs-CZ" sz="2800" dirty="0">
                <a:latin typeface="Times New Roman" pitchFamily="18" charset="0"/>
                <a:cs typeface="Times New Roman" pitchFamily="18" charset="0"/>
              </a:rPr>
              <a:t>záměrně někoho poškodit nebo mu ublížit. </a:t>
            </a:r>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přináší navíc pocit vlastní moci, možnosti ovládat situaci</a:t>
            </a:r>
          </a:p>
          <a:p>
            <a:r>
              <a:rPr lang="cs-CZ" sz="2800" dirty="0" smtClean="0">
                <a:latin typeface="Times New Roman" pitchFamily="18" charset="0"/>
                <a:cs typeface="Times New Roman" pitchFamily="18" charset="0"/>
              </a:rPr>
              <a:t>Můžeme to vnímat jako prostředek k dosažení </a:t>
            </a:r>
            <a:r>
              <a:rPr lang="cs-CZ" sz="2800" dirty="0" smtClean="0">
                <a:latin typeface="Times New Roman" pitchFamily="18" charset="0"/>
                <a:cs typeface="Times New Roman" pitchFamily="18" charset="0"/>
              </a:rPr>
              <a:t>cílů</a:t>
            </a:r>
            <a:endParaRPr lang="cs-CZ" sz="2800" dirty="0" smtClean="0">
              <a:latin typeface="Times New Roman" pitchFamily="18" charset="0"/>
              <a:cs typeface="Times New Roman" pitchFamily="18" charset="0"/>
            </a:endParaRPr>
          </a:p>
        </p:txBody>
      </p:sp>
      <p:pic>
        <p:nvPicPr>
          <p:cNvPr id="4" name="Obrázek 3" descr="29-agrese_~7265.jpg"/>
          <p:cNvPicPr>
            <a:picLocks noChangeAspect="1"/>
          </p:cNvPicPr>
          <p:nvPr/>
        </p:nvPicPr>
        <p:blipFill>
          <a:blip r:embed="rId2" cstate="print"/>
          <a:stretch>
            <a:fillRect/>
          </a:stretch>
        </p:blipFill>
        <p:spPr>
          <a:xfrm>
            <a:off x="1199117" y="4365104"/>
            <a:ext cx="2496278" cy="1872208"/>
          </a:xfrm>
          <a:prstGeom prst="rect">
            <a:avLst/>
          </a:prstGeom>
        </p:spPr>
      </p:pic>
      <p:pic>
        <p:nvPicPr>
          <p:cNvPr id="5" name="Obrázek 4" descr="898228_ridic-agrese.jpg"/>
          <p:cNvPicPr>
            <a:picLocks noChangeAspect="1"/>
          </p:cNvPicPr>
          <p:nvPr/>
        </p:nvPicPr>
        <p:blipFill>
          <a:blip r:embed="rId3" cstate="print"/>
          <a:stretch>
            <a:fillRect/>
          </a:stretch>
        </p:blipFill>
        <p:spPr>
          <a:xfrm>
            <a:off x="4932040" y="4581128"/>
            <a:ext cx="3419872" cy="1776873"/>
          </a:xfrm>
          <a:prstGeom prst="rect">
            <a:avLst/>
          </a:prstGeom>
        </p:spPr>
      </p:pic>
      <p:sp>
        <p:nvSpPr>
          <p:cNvPr id="7" name="TextovéPole 6"/>
          <p:cNvSpPr txBox="1"/>
          <p:nvPr/>
        </p:nvSpPr>
        <p:spPr>
          <a:xfrm>
            <a:off x="899592" y="6257835"/>
            <a:ext cx="2952328" cy="646331"/>
          </a:xfrm>
          <a:prstGeom prst="rect">
            <a:avLst/>
          </a:prstGeom>
          <a:noFill/>
        </p:spPr>
        <p:txBody>
          <a:bodyPr wrap="square" rtlCol="0">
            <a:spAutoFit/>
          </a:bodyPr>
          <a:lstStyle/>
          <a:p>
            <a:r>
              <a:rPr lang="cs-CZ" dirty="0" smtClean="0">
                <a:latin typeface="Times New Roman" pitchFamily="18" charset="0"/>
                <a:cs typeface="Times New Roman" pitchFamily="18" charset="0"/>
              </a:rPr>
              <a:t>http://</a:t>
            </a:r>
            <a:r>
              <a:rPr lang="cs-CZ" dirty="0" smtClean="0">
                <a:latin typeface="Times New Roman" pitchFamily="18" charset="0"/>
                <a:cs typeface="Times New Roman" pitchFamily="18" charset="0"/>
              </a:rPr>
              <a:t>www.</a:t>
            </a:r>
            <a:r>
              <a:rPr lang="cs-CZ" dirty="0" err="1" smtClean="0">
                <a:latin typeface="Times New Roman" pitchFamily="18" charset="0"/>
                <a:cs typeface="Times New Roman" pitchFamily="18" charset="0"/>
              </a:rPr>
              <a:t>abicko.cz</a:t>
            </a:r>
            <a:r>
              <a:rPr lang="cs-CZ" dirty="0" smtClean="0">
                <a:latin typeface="Times New Roman" pitchFamily="18" charset="0"/>
                <a:cs typeface="Times New Roman" pitchFamily="18" charset="0"/>
              </a:rPr>
              <a:t>/</a:t>
            </a:r>
            <a:r>
              <a:rPr lang="cs-CZ" dirty="0" err="1" smtClean="0">
                <a:latin typeface="Times New Roman" pitchFamily="18" charset="0"/>
                <a:cs typeface="Times New Roman" pitchFamily="18" charset="0"/>
              </a:rPr>
              <a:t>clanek</a:t>
            </a:r>
            <a:r>
              <a:rPr lang="cs-CZ" dirty="0" smtClean="0">
                <a:latin typeface="Times New Roman" pitchFamily="18" charset="0"/>
                <a:cs typeface="Times New Roman" pitchFamily="18" charset="0"/>
              </a:rPr>
              <a:t>/</a:t>
            </a:r>
            <a:r>
              <a:rPr lang="cs-CZ" dirty="0" err="1" smtClean="0">
                <a:latin typeface="Times New Roman" pitchFamily="18" charset="0"/>
                <a:cs typeface="Times New Roman" pitchFamily="18" charset="0"/>
              </a:rPr>
              <a:t>precti</a:t>
            </a:r>
            <a:r>
              <a:rPr lang="cs-CZ" dirty="0" smtClean="0">
                <a:latin typeface="Times New Roman" pitchFamily="18" charset="0"/>
                <a:cs typeface="Times New Roman" pitchFamily="18" charset="0"/>
              </a:rPr>
              <a:t>-si-</a:t>
            </a:r>
            <a:r>
              <a:rPr lang="cs-CZ" dirty="0" err="1" smtClean="0">
                <a:latin typeface="Times New Roman" pitchFamily="18" charset="0"/>
                <a:cs typeface="Times New Roman" pitchFamily="18" charset="0"/>
              </a:rPr>
              <a:t>priroda</a:t>
            </a:r>
            <a:r>
              <a:rPr lang="cs-CZ" dirty="0" smtClean="0">
                <a:latin typeface="Times New Roman" pitchFamily="18" charset="0"/>
                <a:cs typeface="Times New Roman" pitchFamily="18" charset="0"/>
              </a:rPr>
              <a:t>/8305/</a:t>
            </a:r>
            <a:r>
              <a:rPr lang="cs-CZ" dirty="0" err="1" smtClean="0">
                <a:latin typeface="Times New Roman" pitchFamily="18" charset="0"/>
                <a:cs typeface="Times New Roman" pitchFamily="18" charset="0"/>
              </a:rPr>
              <a:t>zivot</a:t>
            </a:r>
            <a:endParaRPr lang="cs-CZ" dirty="0"/>
          </a:p>
        </p:txBody>
      </p:sp>
      <p:sp>
        <p:nvSpPr>
          <p:cNvPr id="8" name="TextovéPole 7"/>
          <p:cNvSpPr txBox="1"/>
          <p:nvPr/>
        </p:nvSpPr>
        <p:spPr>
          <a:xfrm>
            <a:off x="5004048" y="6488668"/>
            <a:ext cx="3456384" cy="430887"/>
          </a:xfrm>
          <a:prstGeom prst="rect">
            <a:avLst/>
          </a:prstGeom>
          <a:noFill/>
        </p:spPr>
        <p:txBody>
          <a:bodyPr wrap="square" rtlCol="0">
            <a:spAutoFit/>
          </a:bodyPr>
          <a:lstStyle/>
          <a:p>
            <a:r>
              <a:rPr lang="cs-CZ" sz="1100" dirty="0" smtClean="0">
                <a:latin typeface="Times New Roman" pitchFamily="18" charset="0"/>
                <a:cs typeface="Times New Roman" pitchFamily="18" charset="0"/>
              </a:rPr>
              <a:t>http://www.reflex.</a:t>
            </a:r>
            <a:r>
              <a:rPr lang="cs-CZ" sz="1100" dirty="0" err="1" smtClean="0">
                <a:latin typeface="Times New Roman" pitchFamily="18" charset="0"/>
                <a:cs typeface="Times New Roman" pitchFamily="18" charset="0"/>
              </a:rPr>
              <a:t>cz</a:t>
            </a:r>
            <a:r>
              <a:rPr lang="cs-CZ" sz="1100" dirty="0" smtClean="0">
                <a:latin typeface="Times New Roman" pitchFamily="18" charset="0"/>
                <a:cs typeface="Times New Roman" pitchFamily="18" charset="0"/>
              </a:rPr>
              <a:t>/</a:t>
            </a:r>
            <a:r>
              <a:rPr lang="cs-CZ" sz="1100" dirty="0" err="1" smtClean="0">
                <a:latin typeface="Times New Roman" pitchFamily="18" charset="0"/>
                <a:cs typeface="Times New Roman" pitchFamily="18" charset="0"/>
              </a:rPr>
              <a:t>clanek</a:t>
            </a:r>
            <a:r>
              <a:rPr lang="cs-CZ" sz="1100" dirty="0" smtClean="0">
                <a:latin typeface="Times New Roman" pitchFamily="18" charset="0"/>
                <a:cs typeface="Times New Roman" pitchFamily="18" charset="0"/>
              </a:rPr>
              <a:t>/</a:t>
            </a:r>
            <a:r>
              <a:rPr lang="cs-CZ" sz="1100" dirty="0" err="1" smtClean="0">
                <a:latin typeface="Times New Roman" pitchFamily="18" charset="0"/>
                <a:cs typeface="Times New Roman" pitchFamily="18" charset="0"/>
              </a:rPr>
              <a:t>zivot</a:t>
            </a:r>
            <a:r>
              <a:rPr lang="cs-CZ" sz="1100" dirty="0" smtClean="0">
                <a:latin typeface="Times New Roman" pitchFamily="18" charset="0"/>
                <a:cs typeface="Times New Roman" pitchFamily="18" charset="0"/>
              </a:rPr>
              <a:t>-a-styl/41714/cesi-</a:t>
            </a:r>
            <a:r>
              <a:rPr lang="cs-CZ" sz="1100" dirty="0" err="1" smtClean="0">
                <a:latin typeface="Times New Roman" pitchFamily="18" charset="0"/>
                <a:cs typeface="Times New Roman" pitchFamily="18" charset="0"/>
              </a:rPr>
              <a:t>patri</a:t>
            </a:r>
            <a:r>
              <a:rPr lang="cs-CZ" sz="1100" dirty="0" smtClean="0">
                <a:latin typeface="Times New Roman" pitchFamily="18" charset="0"/>
                <a:cs typeface="Times New Roman" pitchFamily="18" charset="0"/>
              </a:rPr>
              <a:t>-k-</a:t>
            </a:r>
            <a:r>
              <a:rPr lang="cs-CZ" sz="1100" dirty="0" err="1" smtClean="0">
                <a:latin typeface="Times New Roman" pitchFamily="18" charset="0"/>
                <a:cs typeface="Times New Roman" pitchFamily="18" charset="0"/>
              </a:rPr>
              <a:t>nejhorsim</a:t>
            </a:r>
            <a:r>
              <a:rPr lang="cs-CZ" sz="1100" dirty="0" smtClean="0">
                <a:latin typeface="Times New Roman" pitchFamily="18" charset="0"/>
                <a:cs typeface="Times New Roman" pitchFamily="18" charset="0"/>
              </a:rPr>
              <a:t>-</a:t>
            </a:r>
            <a:r>
              <a:rPr lang="cs-CZ" sz="1100" dirty="0" err="1" smtClean="0">
                <a:latin typeface="Times New Roman" pitchFamily="18" charset="0"/>
                <a:cs typeface="Times New Roman" pitchFamily="18" charset="0"/>
              </a:rPr>
              <a:t>ridicum</a:t>
            </a:r>
            <a:r>
              <a:rPr lang="cs-CZ" sz="1100" dirty="0" smtClean="0">
                <a:latin typeface="Times New Roman" pitchFamily="18" charset="0"/>
                <a:cs typeface="Times New Roman" pitchFamily="18" charset="0"/>
              </a:rPr>
              <a:t>-i-</a:t>
            </a:r>
            <a:r>
              <a:rPr lang="cs-CZ" sz="1100" dirty="0" err="1" smtClean="0">
                <a:latin typeface="Times New Roman" pitchFamily="18" charset="0"/>
                <a:cs typeface="Times New Roman" pitchFamily="18" charset="0"/>
              </a:rPr>
              <a:t>kdyz</a:t>
            </a:r>
            <a:r>
              <a:rPr lang="cs-CZ" sz="1100" dirty="0" smtClean="0">
                <a:latin typeface="Times New Roman" pitchFamily="18" charset="0"/>
                <a:cs typeface="Times New Roman" pitchFamily="18" charset="0"/>
              </a:rPr>
              <a:t>-si-mysli-opak.</a:t>
            </a:r>
            <a:r>
              <a:rPr lang="cs-CZ" sz="1100" dirty="0" err="1" smtClean="0">
                <a:latin typeface="Times New Roman" pitchFamily="18" charset="0"/>
                <a:cs typeface="Times New Roman" pitchFamily="18" charset="0"/>
              </a:rPr>
              <a:t>html</a:t>
            </a:r>
            <a:endParaRPr lang="cs-CZ" sz="1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Agresivita</a:t>
            </a:r>
            <a:endParaRPr lang="cs-CZ" dirty="0"/>
          </a:p>
        </p:txBody>
      </p:sp>
      <p:sp>
        <p:nvSpPr>
          <p:cNvPr id="3" name="Zástupný symbol pro obsah 2"/>
          <p:cNvSpPr>
            <a:spLocks noGrp="1"/>
          </p:cNvSpPr>
          <p:nvPr>
            <p:ph sz="quarter" idx="1"/>
          </p:nvPr>
        </p:nvSpPr>
        <p:spPr/>
        <p:txBody>
          <a:bodyPr/>
          <a:lstStyle/>
          <a:p>
            <a:pPr>
              <a:buNone/>
            </a:pPr>
            <a:r>
              <a:rPr lang="cs-CZ" dirty="0" smtClean="0"/>
              <a:t>   </a:t>
            </a:r>
            <a:endParaRPr lang="cs-CZ" dirty="0"/>
          </a:p>
          <a:p>
            <a:r>
              <a:rPr lang="cs-CZ" sz="2800" dirty="0">
                <a:latin typeface="Times New Roman" pitchFamily="18" charset="0"/>
                <a:cs typeface="Times New Roman" pitchFamily="18" charset="0"/>
              </a:rPr>
              <a:t>Agresivita je pojímána v </a:t>
            </a:r>
            <a:r>
              <a:rPr lang="cs-CZ" sz="2800" dirty="0" smtClean="0">
                <a:latin typeface="Times New Roman" pitchFamily="18" charset="0"/>
                <a:cs typeface="Times New Roman" pitchFamily="18" charset="0"/>
              </a:rPr>
              <a:t>nejširším slova </a:t>
            </a:r>
            <a:r>
              <a:rPr lang="cs-CZ" sz="2800" dirty="0">
                <a:latin typeface="Times New Roman" pitchFamily="18" charset="0"/>
                <a:cs typeface="Times New Roman" pitchFamily="18" charset="0"/>
              </a:rPr>
              <a:t>smyslu jako </a:t>
            </a:r>
            <a:r>
              <a:rPr lang="cs-CZ" sz="2800" dirty="0" smtClean="0">
                <a:latin typeface="Times New Roman" pitchFamily="18" charset="0"/>
                <a:cs typeface="Times New Roman" pitchFamily="18" charset="0"/>
              </a:rPr>
              <a:t>dispozice </a:t>
            </a:r>
            <a:r>
              <a:rPr lang="cs-CZ" sz="2800" dirty="0">
                <a:latin typeface="Times New Roman" pitchFamily="18" charset="0"/>
                <a:cs typeface="Times New Roman" pitchFamily="18" charset="0"/>
              </a:rPr>
              <a:t>k agresivnímu chování</a:t>
            </a:r>
            <a:r>
              <a:rPr lang="cs-CZ" sz="2800" b="1" i="1" dirty="0">
                <a:latin typeface="Times New Roman" pitchFamily="18" charset="0"/>
                <a:cs typeface="Times New Roman" pitchFamily="18" charset="0"/>
              </a:rPr>
              <a:t>. </a:t>
            </a:r>
            <a:endParaRPr lang="cs-CZ" sz="2800" b="1" i="1" dirty="0" smtClean="0">
              <a:latin typeface="Times New Roman" pitchFamily="18" charset="0"/>
              <a:cs typeface="Times New Roman" pitchFamily="18" charset="0"/>
            </a:endParaRPr>
          </a:p>
        </p:txBody>
      </p:sp>
      <p:pic>
        <p:nvPicPr>
          <p:cNvPr id="4" name="Obrázek 3" descr="agres1.jpg"/>
          <p:cNvPicPr>
            <a:picLocks noChangeAspect="1"/>
          </p:cNvPicPr>
          <p:nvPr/>
        </p:nvPicPr>
        <p:blipFill>
          <a:blip r:embed="rId2" cstate="print"/>
          <a:stretch>
            <a:fillRect/>
          </a:stretch>
        </p:blipFill>
        <p:spPr>
          <a:xfrm>
            <a:off x="467544" y="3212976"/>
            <a:ext cx="3423512" cy="2432276"/>
          </a:xfrm>
          <a:prstGeom prst="rect">
            <a:avLst/>
          </a:prstGeom>
        </p:spPr>
      </p:pic>
      <p:sp>
        <p:nvSpPr>
          <p:cNvPr id="6" name="TextovéPole 5"/>
          <p:cNvSpPr txBox="1"/>
          <p:nvPr/>
        </p:nvSpPr>
        <p:spPr>
          <a:xfrm>
            <a:off x="683568" y="5805264"/>
            <a:ext cx="2952328" cy="261610"/>
          </a:xfrm>
          <a:prstGeom prst="rect">
            <a:avLst/>
          </a:prstGeom>
          <a:noFill/>
        </p:spPr>
        <p:txBody>
          <a:bodyPr wrap="square" rtlCol="0">
            <a:spAutoFit/>
          </a:bodyPr>
          <a:lstStyle/>
          <a:p>
            <a:r>
              <a:rPr lang="cs-CZ" sz="1100" dirty="0" smtClean="0"/>
              <a:t>http://www.</a:t>
            </a:r>
            <a:r>
              <a:rPr lang="cs-CZ" sz="1100" dirty="0" err="1" smtClean="0"/>
              <a:t>tridavkrizi.cz</a:t>
            </a:r>
            <a:r>
              <a:rPr lang="cs-CZ" sz="1100" dirty="0" smtClean="0"/>
              <a:t>/</a:t>
            </a:r>
            <a:r>
              <a:rPr lang="cs-CZ" sz="1100" dirty="0" err="1" smtClean="0"/>
              <a:t>priciny</a:t>
            </a:r>
            <a:r>
              <a:rPr lang="cs-CZ" sz="1100" dirty="0" smtClean="0"/>
              <a:t>-</a:t>
            </a:r>
            <a:r>
              <a:rPr lang="cs-CZ" sz="1100" dirty="0" err="1" smtClean="0"/>
              <a:t>problemu</a:t>
            </a:r>
            <a:endParaRPr lang="cs-CZ" sz="1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Násilí</a:t>
            </a:r>
            <a:endParaRPr lang="cs-CZ" dirty="0"/>
          </a:p>
        </p:txBody>
      </p:sp>
      <p:sp>
        <p:nvSpPr>
          <p:cNvPr id="3" name="Zástupný symbol pro obsah 2"/>
          <p:cNvSpPr>
            <a:spLocks noGrp="1"/>
          </p:cNvSpPr>
          <p:nvPr>
            <p:ph sz="quarter" idx="1"/>
          </p:nvPr>
        </p:nvSpPr>
        <p:spPr>
          <a:xfrm>
            <a:off x="251520" y="1412776"/>
            <a:ext cx="7467600" cy="5257800"/>
          </a:xfrm>
        </p:spPr>
        <p:txBody>
          <a:bodyPr>
            <a:normAutofit/>
          </a:bodyPr>
          <a:lstStyle/>
          <a:p>
            <a:pPr>
              <a:buNone/>
            </a:pPr>
            <a:r>
              <a:rPr lang="cs-CZ" sz="2800" dirty="0" smtClean="0">
                <a:latin typeface="Times New Roman" pitchFamily="18" charset="0"/>
                <a:cs typeface="Times New Roman" pitchFamily="18" charset="0"/>
              </a:rPr>
              <a:t>Násilí je </a:t>
            </a:r>
            <a:r>
              <a:rPr lang="cs-CZ" sz="2800" dirty="0">
                <a:latin typeface="Times New Roman" pitchFamily="18" charset="0"/>
                <a:cs typeface="Times New Roman" pitchFamily="18" charset="0"/>
              </a:rPr>
              <a:t>definováno </a:t>
            </a:r>
            <a:r>
              <a:rPr lang="cs-CZ" sz="2800" dirty="0" smtClean="0">
                <a:latin typeface="Times New Roman" pitchFamily="18" charset="0"/>
                <a:cs typeface="Times New Roman" pitchFamily="18" charset="0"/>
              </a:rPr>
              <a:t>jako </a:t>
            </a:r>
            <a:r>
              <a:rPr lang="cs-CZ" sz="2800" dirty="0">
                <a:latin typeface="Times New Roman" pitchFamily="18" charset="0"/>
                <a:cs typeface="Times New Roman" pitchFamily="18" charset="0"/>
              </a:rPr>
              <a:t>záměrný pokus </a:t>
            </a:r>
            <a:r>
              <a:rPr lang="cs-CZ" sz="2800" dirty="0" smtClean="0">
                <a:latin typeface="Times New Roman" pitchFamily="18" charset="0"/>
                <a:cs typeface="Times New Roman" pitchFamily="18" charset="0"/>
              </a:rPr>
              <a:t>fyzicky někomu </a:t>
            </a:r>
            <a:r>
              <a:rPr lang="cs-CZ" sz="2800" dirty="0">
                <a:latin typeface="Times New Roman" pitchFamily="18" charset="0"/>
                <a:cs typeface="Times New Roman" pitchFamily="18" charset="0"/>
              </a:rPr>
              <a:t>ublížit</a:t>
            </a:r>
            <a:r>
              <a:rPr lang="cs-CZ" sz="2800" dirty="0" smtClean="0">
                <a:latin typeface="Times New Roman" pitchFamily="18" charset="0"/>
                <a:cs typeface="Times New Roman" pitchFamily="18" charset="0"/>
              </a:rPr>
              <a:t>.</a:t>
            </a:r>
            <a:endParaRPr lang="cs-CZ" sz="2800" dirty="0" smtClean="0">
              <a:latin typeface="Times New Roman" pitchFamily="18" charset="0"/>
              <a:cs typeface="Times New Roman" pitchFamily="18" charset="0"/>
            </a:endParaRPr>
          </a:p>
        </p:txBody>
      </p:sp>
      <p:pic>
        <p:nvPicPr>
          <p:cNvPr id="4" name="Obrázek 3" descr="84900-top_foto2-gcnaj.jpg"/>
          <p:cNvPicPr>
            <a:picLocks noChangeAspect="1"/>
          </p:cNvPicPr>
          <p:nvPr/>
        </p:nvPicPr>
        <p:blipFill>
          <a:blip r:embed="rId2" cstate="print"/>
          <a:stretch>
            <a:fillRect/>
          </a:stretch>
        </p:blipFill>
        <p:spPr>
          <a:xfrm>
            <a:off x="827584" y="3140968"/>
            <a:ext cx="5218156" cy="2935213"/>
          </a:xfrm>
          <a:prstGeom prst="rect">
            <a:avLst/>
          </a:prstGeom>
        </p:spPr>
      </p:pic>
      <p:sp>
        <p:nvSpPr>
          <p:cNvPr id="5" name="TextovéPole 4"/>
          <p:cNvSpPr txBox="1"/>
          <p:nvPr/>
        </p:nvSpPr>
        <p:spPr>
          <a:xfrm>
            <a:off x="1331640" y="6237312"/>
            <a:ext cx="3024336" cy="369332"/>
          </a:xfrm>
          <a:prstGeom prst="rect">
            <a:avLst/>
          </a:prstGeom>
          <a:noFill/>
        </p:spPr>
        <p:txBody>
          <a:bodyPr wrap="square" rtlCol="0">
            <a:spAutoFit/>
          </a:bodyPr>
          <a:lstStyle/>
          <a:p>
            <a:pPr>
              <a:buNone/>
            </a:pPr>
            <a:r>
              <a:rPr lang="cs-CZ" sz="900" dirty="0" smtClean="0"/>
              <a:t>http://www.novinky.</a:t>
            </a:r>
            <a:r>
              <a:rPr lang="cs-CZ" sz="900" dirty="0" err="1" smtClean="0"/>
              <a:t>cz</a:t>
            </a:r>
            <a:r>
              <a:rPr lang="cs-CZ" sz="900" dirty="0" smtClean="0"/>
              <a:t>/zena/vztahy-a-sex/103391-</a:t>
            </a:r>
            <a:r>
              <a:rPr lang="cs-CZ" sz="900" dirty="0" err="1" smtClean="0"/>
              <a:t>kazda</a:t>
            </a:r>
            <a:r>
              <a:rPr lang="cs-CZ" sz="900" dirty="0" smtClean="0"/>
              <a:t>-</a:t>
            </a:r>
            <a:r>
              <a:rPr lang="cs-CZ" sz="900" dirty="0" err="1" smtClean="0"/>
              <a:t>desata</a:t>
            </a:r>
            <a:r>
              <a:rPr lang="cs-CZ" sz="900" dirty="0" smtClean="0"/>
              <a:t>-studentka-</a:t>
            </a:r>
            <a:r>
              <a:rPr lang="cs-CZ" sz="900" dirty="0" err="1" smtClean="0"/>
              <a:t>zaziva</a:t>
            </a:r>
            <a:r>
              <a:rPr lang="cs-CZ" sz="900" dirty="0" smtClean="0"/>
              <a:t>-</a:t>
            </a:r>
            <a:r>
              <a:rPr lang="cs-CZ" sz="900" dirty="0" err="1" smtClean="0"/>
              <a:t>nasili</a:t>
            </a:r>
            <a:r>
              <a:rPr lang="cs-CZ" sz="900" dirty="0" smtClean="0"/>
              <a:t>-ve-vztahu.</a:t>
            </a:r>
            <a:r>
              <a:rPr lang="cs-CZ" sz="900" dirty="0" err="1" smtClean="0"/>
              <a:t>html</a:t>
            </a:r>
            <a:endParaRPr lang="cs-CZ" sz="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Dělení agrese</a:t>
            </a:r>
            <a:endParaRPr lang="cs-CZ" dirty="0"/>
          </a:p>
        </p:txBody>
      </p:sp>
      <p:sp>
        <p:nvSpPr>
          <p:cNvPr id="3" name="Zástupný symbol pro obsah 2"/>
          <p:cNvSpPr>
            <a:spLocks noGrp="1"/>
          </p:cNvSpPr>
          <p:nvPr>
            <p:ph sz="quarter" idx="1"/>
          </p:nvPr>
        </p:nvSpPr>
        <p:spPr/>
        <p:txBody>
          <a:bodyPr>
            <a:normAutofit/>
          </a:bodyPr>
          <a:lstStyle/>
          <a:p>
            <a:r>
              <a:rPr lang="cs-CZ" sz="2800" b="1" dirty="0" smtClean="0">
                <a:latin typeface="Times New Roman" pitchFamily="18" charset="0"/>
                <a:cs typeface="Times New Roman" pitchFamily="18" charset="0"/>
              </a:rPr>
              <a:t>Dle projevů </a:t>
            </a:r>
            <a:r>
              <a:rPr lang="cs-CZ" sz="2800" dirty="0" smtClean="0">
                <a:latin typeface="Times New Roman" pitchFamily="18" charset="0"/>
                <a:cs typeface="Times New Roman" pitchFamily="18" charset="0"/>
              </a:rPr>
              <a:t>– verbální (nadávky, urážky, pomluvy, výsměch)</a:t>
            </a:r>
          </a:p>
          <a:p>
            <a:pPr>
              <a:buNone/>
            </a:pPr>
            <a:r>
              <a:rPr lang="cs-CZ" sz="2800" dirty="0" smtClean="0">
                <a:latin typeface="Times New Roman" pitchFamily="18" charset="0"/>
                <a:cs typeface="Times New Roman" pitchFamily="18" charset="0"/>
              </a:rPr>
              <a:t>    - fyzická (fyzické násilí, napadání, týraní, šikana)</a:t>
            </a:r>
          </a:p>
          <a:p>
            <a:r>
              <a:rPr lang="cs-CZ" sz="2800" dirty="0" smtClean="0">
                <a:latin typeface="Times New Roman" pitchFamily="18" charset="0"/>
                <a:cs typeface="Times New Roman" pitchFamily="18" charset="0"/>
              </a:rPr>
              <a:t> </a:t>
            </a:r>
            <a:r>
              <a:rPr lang="cs-CZ" sz="2800" b="1" dirty="0" smtClean="0">
                <a:latin typeface="Times New Roman" pitchFamily="18" charset="0"/>
                <a:cs typeface="Times New Roman" pitchFamily="18" charset="0"/>
              </a:rPr>
              <a:t>Dle intenzity </a:t>
            </a:r>
            <a:r>
              <a:rPr lang="cs-CZ" sz="2800" dirty="0" smtClean="0">
                <a:latin typeface="Times New Roman" pitchFamily="18" charset="0"/>
                <a:cs typeface="Times New Roman" pitchFamily="18" charset="0"/>
              </a:rPr>
              <a:t>– bez vnějších projevů ( probíhá pouze myšlenkově)</a:t>
            </a:r>
          </a:p>
          <a:p>
            <a:pPr>
              <a:buNone/>
            </a:pPr>
            <a:r>
              <a:rPr lang="cs-CZ" sz="2800" dirty="0">
                <a:latin typeface="Times New Roman" pitchFamily="18" charset="0"/>
                <a:cs typeface="Times New Roman" pitchFamily="18" charset="0"/>
              </a:rPr>
              <a:t> </a:t>
            </a:r>
            <a:r>
              <a:rPr lang="cs-CZ" sz="2800" dirty="0" smtClean="0">
                <a:latin typeface="Times New Roman" pitchFamily="18" charset="0"/>
                <a:cs typeface="Times New Roman" pitchFamily="18" charset="0"/>
              </a:rPr>
              <a:t>- s vnějšími projevy (verbální agrese, fyzické napadání, šikana…) </a:t>
            </a:r>
            <a:endParaRPr lang="cs-CZ"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Příčiny agrese</a:t>
            </a:r>
            <a:endParaRPr lang="cs-CZ" dirty="0"/>
          </a:p>
        </p:txBody>
      </p:sp>
      <p:sp>
        <p:nvSpPr>
          <p:cNvPr id="3" name="Zástupný symbol pro obsah 2"/>
          <p:cNvSpPr>
            <a:spLocks noGrp="1"/>
          </p:cNvSpPr>
          <p:nvPr>
            <p:ph sz="quarter" idx="1"/>
          </p:nvPr>
        </p:nvSpPr>
        <p:spPr/>
        <p:txBody>
          <a:bodyPr/>
          <a:lstStyle/>
          <a:p>
            <a:r>
              <a:rPr lang="cs-CZ" b="1" dirty="0" smtClean="0"/>
              <a:t>Dědičnost</a:t>
            </a:r>
          </a:p>
          <a:p>
            <a:pPr>
              <a:buNone/>
            </a:pPr>
            <a:r>
              <a:rPr lang="cs-CZ" sz="2800" dirty="0" smtClean="0">
                <a:latin typeface="Times New Roman" pitchFamily="18" charset="0"/>
                <a:cs typeface="Times New Roman" pitchFamily="18" charset="0"/>
              </a:rPr>
              <a:t>   Každému člověku jsou dány větší či menší dispozice k tomu, aby se v daná situaci choval agresivně. Míra dispozic každého člověka je individuální. Velkou roli zde hraje domácí prostředí a výchova.</a:t>
            </a:r>
            <a:endParaRPr lang="cs-CZ"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Biologické předpoklady vzniku agrese</a:t>
            </a:r>
            <a:endParaRPr lang="cs-CZ" dirty="0"/>
          </a:p>
        </p:txBody>
      </p:sp>
      <p:sp>
        <p:nvSpPr>
          <p:cNvPr id="3" name="Zástupný symbol pro obsah 2"/>
          <p:cNvSpPr>
            <a:spLocks noGrp="1"/>
          </p:cNvSpPr>
          <p:nvPr>
            <p:ph sz="quarter" idx="1"/>
          </p:nvPr>
        </p:nvSpPr>
        <p:spPr/>
        <p:txBody>
          <a:bodyPr>
            <a:normAutofit/>
          </a:bodyPr>
          <a:lstStyle/>
          <a:p>
            <a:r>
              <a:rPr lang="cs-CZ" sz="2800" dirty="0" smtClean="0">
                <a:latin typeface="Times New Roman" pitchFamily="18" charset="0"/>
                <a:cs typeface="Times New Roman" pitchFamily="18" charset="0"/>
              </a:rPr>
              <a:t>Agresivní chování mohou ovlivňovat strukturální, ale také funkční změny mozku. Jedná se o odchylky buď geneticky dané, nebo příčna bývá často i důsledek onemocnění nebo úrazu.</a:t>
            </a:r>
          </a:p>
          <a:p>
            <a:r>
              <a:rPr lang="cs-CZ" sz="2800" dirty="0" smtClean="0">
                <a:latin typeface="Times New Roman" pitchFamily="18" charset="0"/>
                <a:cs typeface="Times New Roman" pitchFamily="18" charset="0"/>
              </a:rPr>
              <a:t>Vliv hormonů – muži mají vlivem hormonu </a:t>
            </a:r>
            <a:r>
              <a:rPr lang="cs-CZ" sz="2800" dirty="0" err="1" smtClean="0">
                <a:latin typeface="Times New Roman" pitchFamily="18" charset="0"/>
                <a:cs typeface="Times New Roman" pitchFamily="18" charset="0"/>
              </a:rPr>
              <a:t>testosternu</a:t>
            </a:r>
            <a:r>
              <a:rPr lang="cs-CZ" sz="2800" dirty="0" smtClean="0">
                <a:latin typeface="Times New Roman" pitchFamily="18" charset="0"/>
                <a:cs typeface="Times New Roman" pitchFamily="18" charset="0"/>
              </a:rPr>
              <a:t> větší sklon k agresi než ženy.</a:t>
            </a:r>
            <a:endParaRPr lang="cs-CZ"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4057</TotalTime>
  <Words>1299</Words>
  <Application>Microsoft Office PowerPoint</Application>
  <PresentationFormat>Předvádění na obrazovce (4:3)</PresentationFormat>
  <Paragraphs>119</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Arkýř</vt:lpstr>
      <vt:lpstr>Sociálně patologické jevy</vt:lpstr>
      <vt:lpstr>Sociálně patologické jevy</vt:lpstr>
      <vt:lpstr>Sociálně patologické jevy</vt:lpstr>
      <vt:lpstr>Agrese</vt:lpstr>
      <vt:lpstr>Agresivita</vt:lpstr>
      <vt:lpstr>Násilí</vt:lpstr>
      <vt:lpstr>Dělení agrese</vt:lpstr>
      <vt:lpstr>Příčiny agrese</vt:lpstr>
      <vt:lpstr>Biologické předpoklady vzniku agrese</vt:lpstr>
      <vt:lpstr>Příčiny agrese</vt:lpstr>
      <vt:lpstr>Poruchy osobnosti vyvolávající agresi</vt:lpstr>
      <vt:lpstr>Poruchy osobnosti vyvolávající agresy</vt:lpstr>
      <vt:lpstr>Poruchy osobnosti vyvolávající agresi</vt:lpstr>
      <vt:lpstr>Vliv médií na agresi</vt:lpstr>
      <vt:lpstr>Vliv médií na agresi</vt:lpstr>
      <vt:lpstr>Agrese a počítačové hry</vt:lpstr>
      <vt:lpstr>Agrese a počítačové hry</vt:lpstr>
      <vt:lpstr>Agrese a média</vt:lpstr>
      <vt:lpstr>Následky násilí</vt:lpstr>
      <vt:lpstr>Následky násilí</vt:lpstr>
      <vt:lpstr>Následky násilí</vt:lpstr>
      <vt:lpstr>Zvládání agrese</vt:lpstr>
      <vt:lpstr>Zvládání agrese</vt:lpstr>
      <vt:lpstr>Zvládání agrese</vt:lpstr>
      <vt:lpstr>Zvládání agrese</vt:lpstr>
      <vt:lpstr>Zvládání agrese</vt:lpstr>
      <vt:lpstr>Zvládání agrese</vt:lpstr>
      <vt:lpstr>Zvládání agrese</vt:lpstr>
      <vt:lpstr>Zvládání agrese – relaxační techniky</vt:lpstr>
      <vt:lpstr>Zdroje informací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Sociálně patologické jevy</dc:title>
  <dc:creator>marketka</dc:creator>
  <cp:lastModifiedBy>marketka</cp:lastModifiedBy>
  <cp:revision>15</cp:revision>
  <dcterms:created xsi:type="dcterms:W3CDTF">2013-02-23T13:58:52Z</dcterms:created>
  <dcterms:modified xsi:type="dcterms:W3CDTF">2013-03-17T18:17:29Z</dcterms:modified>
</cp:coreProperties>
</file>