
<file path=[Content_Types].xml><?xml version="1.0" encoding="utf-8"?>
<Types xmlns="http://schemas.openxmlformats.org/package/2006/content-types">
  <Default Extension="bmp" ContentType="image/bmp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71" r:id="rId4"/>
    <p:sldId id="273" r:id="rId5"/>
    <p:sldId id="272" r:id="rId6"/>
    <p:sldId id="268" r:id="rId7"/>
    <p:sldId id="270" r:id="rId8"/>
    <p:sldId id="283" r:id="rId9"/>
    <p:sldId id="287" r:id="rId10"/>
    <p:sldId id="288" r:id="rId11"/>
    <p:sldId id="289" r:id="rId12"/>
    <p:sldId id="290" r:id="rId13"/>
    <p:sldId id="291" r:id="rId14"/>
    <p:sldId id="284" r:id="rId15"/>
    <p:sldId id="285" r:id="rId16"/>
    <p:sldId id="258" r:id="rId17"/>
    <p:sldId id="259" r:id="rId18"/>
    <p:sldId id="261" r:id="rId19"/>
    <p:sldId id="262" r:id="rId20"/>
    <p:sldId id="263" r:id="rId21"/>
    <p:sldId id="264" r:id="rId22"/>
    <p:sldId id="265" r:id="rId23"/>
    <p:sldId id="266" r:id="rId24"/>
    <p:sldId id="295" r:id="rId25"/>
    <p:sldId id="267" r:id="rId26"/>
    <p:sldId id="276" r:id="rId27"/>
    <p:sldId id="277" r:id="rId28"/>
    <p:sldId id="279" r:id="rId29"/>
    <p:sldId id="281" r:id="rId30"/>
    <p:sldId id="292" r:id="rId31"/>
    <p:sldId id="280" r:id="rId32"/>
    <p:sldId id="282" r:id="rId33"/>
    <p:sldId id="293" r:id="rId34"/>
    <p:sldId id="294" r:id="rId35"/>
    <p:sldId id="274" r:id="rId36"/>
    <p:sldId id="275" r:id="rId3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D4E17-C3B7-40CC-A604-34E57A6B3C38}" type="datetimeFigureOut">
              <a:rPr lang="cs-CZ" smtClean="0"/>
              <a:t>8.4.2013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2431D-2EC4-4970-B2C4-B586EE2D0B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D4E17-C3B7-40CC-A604-34E57A6B3C38}" type="datetimeFigureOut">
              <a:rPr lang="cs-CZ" smtClean="0"/>
              <a:t>8.4.2013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2431D-2EC4-4970-B2C4-B586EE2D0B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D4E17-C3B7-40CC-A604-34E57A6B3C38}" type="datetimeFigureOut">
              <a:rPr lang="cs-CZ" smtClean="0"/>
              <a:t>8.4.2013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2431D-2EC4-4970-B2C4-B586EE2D0B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D4E17-C3B7-40CC-A604-34E57A6B3C38}" type="datetimeFigureOut">
              <a:rPr lang="cs-CZ" smtClean="0"/>
              <a:t>8.4.2013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2431D-2EC4-4970-B2C4-B586EE2D0B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D4E17-C3B7-40CC-A604-34E57A6B3C38}" type="datetimeFigureOut">
              <a:rPr lang="cs-CZ" smtClean="0"/>
              <a:t>8.4.2013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2431D-2EC4-4970-B2C4-B586EE2D0B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D4E17-C3B7-40CC-A604-34E57A6B3C38}" type="datetimeFigureOut">
              <a:rPr lang="cs-CZ" smtClean="0"/>
              <a:t>8.4.2013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2431D-2EC4-4970-B2C4-B586EE2D0B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D4E17-C3B7-40CC-A604-34E57A6B3C38}" type="datetimeFigureOut">
              <a:rPr lang="cs-CZ" smtClean="0"/>
              <a:t>8.4.2013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2431D-2EC4-4970-B2C4-B586EE2D0B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D4E17-C3B7-40CC-A604-34E57A6B3C38}" type="datetimeFigureOut">
              <a:rPr lang="cs-CZ" smtClean="0"/>
              <a:t>8.4.2013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2431D-2EC4-4970-B2C4-B586EE2D0B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D4E17-C3B7-40CC-A604-34E57A6B3C38}" type="datetimeFigureOut">
              <a:rPr lang="cs-CZ" smtClean="0"/>
              <a:t>8.4.2013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2431D-2EC4-4970-B2C4-B586EE2D0B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D4E17-C3B7-40CC-A604-34E57A6B3C38}" type="datetimeFigureOut">
              <a:rPr lang="cs-CZ" smtClean="0"/>
              <a:t>8.4.2013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2431D-2EC4-4970-B2C4-B586EE2D0B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D4E17-C3B7-40CC-A604-34E57A6B3C38}" type="datetimeFigureOut">
              <a:rPr lang="cs-CZ" smtClean="0"/>
              <a:t>8.4.2013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A2431D-2EC4-4970-B2C4-B586EE2D0BB8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2D4E17-C3B7-40CC-A604-34E57A6B3C38}" type="datetimeFigureOut">
              <a:rPr lang="cs-CZ" smtClean="0"/>
              <a:t>8.4.2013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A2431D-2EC4-4970-B2C4-B586EE2D0BB8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topnasilinadetech.cz/pdf/narodnistrategie.pdf" TargetMode="External"/><Relationship Id="rId3" Type="http://schemas.openxmlformats.org/officeDocument/2006/relationships/hyperlink" Target="http://www.nicm.cz/oblasti/socialne-patologicke-jevy/syndrom-can/charakteristika" TargetMode="External"/><Relationship Id="rId7" Type="http://schemas.openxmlformats.org/officeDocument/2006/relationships/hyperlink" Target="http://www.bkb.cz/pomoc-obetem/pribehy-obeti/pribeh-domaci-nasili/" TargetMode="External"/><Relationship Id="rId2" Type="http://schemas.openxmlformats.org/officeDocument/2006/relationships/hyperlink" Target="http://is.muni.cz/th/187767/pravf_m/Diplomova_prace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topnasili.cz/verejnost/dn-ve-vasem-okoli-jak-pomoci-vasi-pritelkyni.html" TargetMode="External"/><Relationship Id="rId5" Type="http://schemas.openxmlformats.org/officeDocument/2006/relationships/hyperlink" Target="http://www.ssvp.wz.cz/Texty/sikana.html" TargetMode="External"/><Relationship Id="rId4" Type="http://schemas.openxmlformats.org/officeDocument/2006/relationships/hyperlink" Target="http://www.phil.muni.cz/~hump/psychoterapie/deti/Papers/CAN_Fiserova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b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tn.nova.cz/zpravy/tv-archiv/na-vlastni-oci/na-vlastni-oci-o-kseftovani-se-vzdelanim-a-o-domacim-nasili-na-muzich.html" TargetMode="External"/><Relationship Id="rId2" Type="http://schemas.openxmlformats.org/officeDocument/2006/relationships/hyperlink" Target="http://www.ceskatelevize.cz/porady/10169534665-partnerske-vztahy-aneb-navod-na-preziti/208572231000012-nasili-v-partnerskych-vztazich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556792"/>
            <a:ext cx="7851648" cy="1828800"/>
          </a:xfrm>
        </p:spPr>
        <p:txBody>
          <a:bodyPr>
            <a:normAutofit/>
          </a:bodyPr>
          <a:lstStyle/>
          <a:p>
            <a:pPr algn="ctr"/>
            <a:r>
              <a:rPr lang="cs-CZ" sz="7200" dirty="0" smtClean="0"/>
              <a:t>Agresivita v rodině</a:t>
            </a:r>
            <a:endParaRPr lang="cs-CZ" sz="7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569266" y="3789040"/>
            <a:ext cx="3600072" cy="1712632"/>
          </a:xfrm>
        </p:spPr>
        <p:txBody>
          <a:bodyPr/>
          <a:lstStyle/>
          <a:p>
            <a:r>
              <a:rPr lang="cs-CZ" dirty="0" smtClean="0"/>
              <a:t>Dvořáková Ludmila</a:t>
            </a:r>
          </a:p>
          <a:p>
            <a:r>
              <a:rPr lang="cs-CZ" dirty="0"/>
              <a:t> </a:t>
            </a:r>
            <a:r>
              <a:rPr lang="cs-CZ" dirty="0" smtClean="0"/>
              <a:t>(350875)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017661"/>
            <a:ext cx="3816032" cy="21846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9704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2. Dítě v situaci rozvodu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otřeba obou rodičů pro zdravý rozvoj  </a:t>
            </a:r>
          </a:p>
          <a:p>
            <a:r>
              <a:rPr lang="cs-CZ" dirty="0"/>
              <a:t>d</a:t>
            </a:r>
            <a:r>
              <a:rPr lang="cs-CZ" dirty="0" smtClean="0"/>
              <a:t>ítě se stává ve sporech rodičů významnou osobou</a:t>
            </a:r>
          </a:p>
          <a:p>
            <a:r>
              <a:rPr lang="cs-CZ" dirty="0"/>
              <a:t>d</a:t>
            </a:r>
            <a:r>
              <a:rPr lang="cs-CZ" dirty="0" smtClean="0"/>
              <a:t>ítě přestává být chráněno jako dítě, čelí problémům matky a otce, často je situací deformováno</a:t>
            </a:r>
          </a:p>
          <a:p>
            <a:r>
              <a:rPr lang="cs-CZ" dirty="0"/>
              <a:t>d</a:t>
            </a:r>
            <a:r>
              <a:rPr lang="cs-CZ" dirty="0" smtClean="0"/>
              <a:t>ítě před rozvodem prochází obdobím napětí a konfliktů, důležitý je věk, pohlaví, schopnost vyrovnat se s traumatem, doba v konfliktech atd.</a:t>
            </a:r>
          </a:p>
          <a:p>
            <a:r>
              <a:rPr lang="cs-CZ" dirty="0"/>
              <a:t>r</a:t>
            </a:r>
            <a:r>
              <a:rPr lang="cs-CZ" dirty="0" smtClean="0"/>
              <a:t>ozvodová situace je bolestivá zkušenost  - často jsou pak rodiče emočně nestabilní, rodiče, kterým je možné vládnout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496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3. </a:t>
            </a:r>
            <a:r>
              <a:rPr lang="cs-CZ" dirty="0" err="1" smtClean="0"/>
              <a:t>Autoagrese</a:t>
            </a:r>
            <a:r>
              <a:rPr lang="cs-CZ" dirty="0" smtClean="0"/>
              <a:t> a agrese v sebevražedném chování dospívajících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389120"/>
          </a:xfrm>
        </p:spPr>
        <p:txBody>
          <a:bodyPr>
            <a:normAutofit fontScale="92500"/>
          </a:bodyPr>
          <a:lstStyle/>
          <a:p>
            <a:r>
              <a:rPr lang="cs-CZ" dirty="0"/>
              <a:t>a</a:t>
            </a:r>
            <a:r>
              <a:rPr lang="cs-CZ" dirty="0" smtClean="0"/>
              <a:t>grese se obrací proti ztracenému, ambivalentně milovanému objektu, s níž se já identifikuje</a:t>
            </a:r>
          </a:p>
          <a:p>
            <a:r>
              <a:rPr lang="cs-CZ" dirty="0"/>
              <a:t>n</a:t>
            </a:r>
            <a:r>
              <a:rPr lang="cs-CZ" dirty="0" smtClean="0"/>
              <a:t>epřátelská část vztahu k tomuto objektu je silná a primitivní a v symbolické podobě může být viděna jako přání zavraždit tento ambivalentně milovaný objekt</a:t>
            </a:r>
          </a:p>
          <a:p>
            <a:r>
              <a:rPr lang="cs-CZ" dirty="0"/>
              <a:t>r</a:t>
            </a:r>
            <a:r>
              <a:rPr lang="cs-CZ" dirty="0" smtClean="0"/>
              <a:t>iziko sebevražedného chování vzniká tam, kde je ztížený separační adolescentní proces a převažuje konfliktní, závislá a odmítající podoba vztahu k rodičům</a:t>
            </a:r>
          </a:p>
          <a:p>
            <a:r>
              <a:rPr lang="cs-CZ" dirty="0" smtClean="0"/>
              <a:t>to, že o svém přání smrti adolescent hovoří bývá někdy mylně považováno za méně nebezpečné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203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4. Agresivní projevy v rámci drogových závislostí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 fontScale="92500"/>
          </a:bodyPr>
          <a:lstStyle/>
          <a:p>
            <a:r>
              <a:rPr lang="cs-CZ" dirty="0"/>
              <a:t>m</a:t>
            </a:r>
            <a:r>
              <a:rPr lang="cs-CZ" dirty="0" smtClean="0"/>
              <a:t>ůže se projevit ve stavu akutní intoxikace, kdy je prožívání a chování výrazně ovlivněno drogou, která oslabuje kontrolu reality a sebeovládání</a:t>
            </a:r>
          </a:p>
          <a:p>
            <a:r>
              <a:rPr lang="cs-CZ" dirty="0"/>
              <a:t>a</a:t>
            </a:r>
            <a:r>
              <a:rPr lang="cs-CZ" dirty="0" smtClean="0"/>
              <a:t>gresivní chování při akut. </a:t>
            </a:r>
            <a:r>
              <a:rPr lang="cs-CZ" dirty="0" err="1" smtClean="0"/>
              <a:t>intox</a:t>
            </a:r>
            <a:r>
              <a:rPr lang="cs-CZ" dirty="0" smtClean="0"/>
              <a:t>. podmíněno interakcí mezi typem drogy a osobností uživatele</a:t>
            </a:r>
          </a:p>
          <a:p>
            <a:r>
              <a:rPr lang="cs-CZ" dirty="0"/>
              <a:t>r</a:t>
            </a:r>
            <a:r>
              <a:rPr lang="cs-CZ" dirty="0" smtClean="0"/>
              <a:t>eakcí může být agrese (obrana) či </a:t>
            </a:r>
            <a:r>
              <a:rPr lang="cs-CZ" dirty="0" err="1" smtClean="0"/>
              <a:t>autoagrese</a:t>
            </a:r>
            <a:r>
              <a:rPr lang="cs-CZ" dirty="0" smtClean="0"/>
              <a:t> (sebepoškození, sebevražedný pokus)</a:t>
            </a:r>
          </a:p>
          <a:p>
            <a:r>
              <a:rPr lang="cs-CZ" dirty="0"/>
              <a:t>t</a:t>
            </a:r>
            <a:r>
              <a:rPr lang="cs-CZ" dirty="0" smtClean="0"/>
              <a:t>oxická psychóza – narušené vnímání a hodnocení reality  (nepřiměřené jednání s agresivním charakterem)</a:t>
            </a:r>
          </a:p>
          <a:p>
            <a:r>
              <a:rPr lang="cs-CZ" dirty="0"/>
              <a:t>a</a:t>
            </a:r>
            <a:r>
              <a:rPr lang="cs-CZ" dirty="0" smtClean="0"/>
              <a:t>gresivitu mohou vyvolat rodiče zákazem drogy, odmítají mu dávat peníze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571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pPr algn="ctr"/>
            <a:r>
              <a:rPr lang="cs-CZ" dirty="0" smtClean="0"/>
              <a:t>5. Násilí dítěte vůči rodiči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f</a:t>
            </a:r>
            <a:r>
              <a:rPr lang="cs-CZ" dirty="0" smtClean="0"/>
              <a:t>yzicky zdatnější a mocnější může být bezmocný vůči moci slabšího - tento paradox platí v rodinných vztazích dvojnásob</a:t>
            </a:r>
          </a:p>
          <a:p>
            <a:r>
              <a:rPr lang="cs-CZ" dirty="0" smtClean="0"/>
              <a:t>ohroženy zejména dysfunkční rodiny, neúplné, pouze s jedním rodičem či rodina s nejasnou rolí rodičů</a:t>
            </a:r>
          </a:p>
          <a:p>
            <a:r>
              <a:rPr lang="cs-CZ" dirty="0"/>
              <a:t>r</a:t>
            </a:r>
            <a:r>
              <a:rPr lang="cs-CZ" dirty="0" smtClean="0"/>
              <a:t>odiče zažívají pocit bezmoci, vzteku na vlastní dítě, nejčastěji pocit viny, že to sám výchovou zavinil, je tedy spravedlivě trestán – brání konstruktivnímu řešení situace a vyhledání odborné pomoci</a:t>
            </a:r>
          </a:p>
          <a:p>
            <a:r>
              <a:rPr lang="cs-CZ" dirty="0"/>
              <a:t>p</a:t>
            </a:r>
            <a:r>
              <a:rPr lang="cs-CZ" dirty="0" smtClean="0"/>
              <a:t>odstatnou roli hraje ambivalentní vazba k matce a okrajová a nevýrazná vazba k otci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88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Sexuální trauma u dětí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</a:t>
            </a:r>
            <a:r>
              <a:rPr lang="cs-CZ" dirty="0" smtClean="0"/>
              <a:t>ěku nepřiměřené vystavení pohlavnímu styku, činnosti nebo chování</a:t>
            </a:r>
          </a:p>
          <a:p>
            <a:r>
              <a:rPr lang="cs-CZ" dirty="0"/>
              <a:t>p</a:t>
            </a:r>
            <a:r>
              <a:rPr lang="cs-CZ" dirty="0" smtClean="0"/>
              <a:t>achatel je nejčastěji člen rodiny či jiná blízká osoba</a:t>
            </a:r>
          </a:p>
          <a:p>
            <a:r>
              <a:rPr lang="cs-CZ" dirty="0"/>
              <a:t>z</a:t>
            </a:r>
            <a:r>
              <a:rPr lang="cs-CZ" dirty="0" smtClean="0"/>
              <a:t>rada samozřejmé důvěry dítěte, zneužití zodpovědnosti a moci autority, kterou obsahuje vztah dítěte a jeho rodiče</a:t>
            </a:r>
          </a:p>
          <a:p>
            <a:r>
              <a:rPr lang="cs-CZ" dirty="0"/>
              <a:t>i</a:t>
            </a:r>
            <a:r>
              <a:rPr lang="cs-CZ" dirty="0" smtClean="0"/>
              <a:t>ncest – tragické zneužití jedinečného vztahu, morální zodpovědnost je vždy na straně rodiče bez ohledu na to, jak se dítě chová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216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Reakce na trauma a dlouhodobé důsledky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m</a:t>
            </a:r>
            <a:r>
              <a:rPr lang="cs-CZ" dirty="0" smtClean="0"/>
              <a:t>ůže jít i o citové manipulování, </a:t>
            </a:r>
            <a:r>
              <a:rPr lang="cs-CZ" dirty="0" err="1" smtClean="0"/>
              <a:t>sexualizaci</a:t>
            </a:r>
            <a:r>
              <a:rPr lang="cs-CZ" dirty="0" smtClean="0"/>
              <a:t> rod. vztahu</a:t>
            </a:r>
          </a:p>
          <a:p>
            <a:r>
              <a:rPr lang="cs-CZ" dirty="0"/>
              <a:t>p</a:t>
            </a:r>
            <a:r>
              <a:rPr lang="cs-CZ" dirty="0" smtClean="0"/>
              <a:t>ocity bezradnosti, bezmoci a zoufalství, provinilosti</a:t>
            </a:r>
          </a:p>
          <a:p>
            <a:r>
              <a:rPr lang="cs-CZ" dirty="0"/>
              <a:t>o</a:t>
            </a:r>
            <a:r>
              <a:rPr lang="cs-CZ" dirty="0" smtClean="0"/>
              <a:t>ddělení se od traumatizujících zážitků - své tělo vnímá jako něco, co není jím samým</a:t>
            </a:r>
          </a:p>
          <a:p>
            <a:r>
              <a:rPr lang="cs-CZ" dirty="0" smtClean="0"/>
              <a:t>posttraumatický stav – dítě událost jakoby zapomene, ale může být podrážděné či mít poruchy spánku,  mohou se objevovat náhlá rozpomenutí</a:t>
            </a:r>
          </a:p>
          <a:p>
            <a:r>
              <a:rPr lang="cs-CZ" dirty="0"/>
              <a:t>v</a:t>
            </a:r>
            <a:r>
              <a:rPr lang="cs-CZ" dirty="0" smtClean="0"/>
              <a:t> dospělosti vysoké procento sex. zneužívaných v  psychoterapeutické péči</a:t>
            </a:r>
          </a:p>
          <a:p>
            <a:r>
              <a:rPr lang="cs-CZ" dirty="0"/>
              <a:t>n</a:t>
            </a:r>
            <a:r>
              <a:rPr lang="cs-CZ" dirty="0" smtClean="0"/>
              <a:t>ejvětší problém u žen navázání dlouhodobého důvěrného a uspokojivého sexuálního vztahu s muži</a:t>
            </a:r>
          </a:p>
          <a:p>
            <a:r>
              <a:rPr lang="cs-CZ" dirty="0"/>
              <a:t>z</a:t>
            </a:r>
            <a:r>
              <a:rPr lang="cs-CZ" dirty="0" smtClean="0"/>
              <a:t>ávažnost negativních důsledků pro dítě souvisí s povahou zneužití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293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Syndrom CAN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d</a:t>
            </a:r>
            <a:r>
              <a:rPr lang="cs-CZ" dirty="0" smtClean="0"/>
              <a:t>efinice </a:t>
            </a:r>
            <a:r>
              <a:rPr lang="cs-CZ" dirty="0"/>
              <a:t>syndromu CAN vypracovala Zdravotní komise </a:t>
            </a:r>
            <a:r>
              <a:rPr lang="cs-CZ" dirty="0" smtClean="0"/>
              <a:t>rady </a:t>
            </a:r>
            <a:r>
              <a:rPr lang="cs-CZ" dirty="0"/>
              <a:t>Evropy v roce 1992 a naše republika je </a:t>
            </a:r>
            <a:r>
              <a:rPr lang="cs-CZ" dirty="0" smtClean="0"/>
              <a:t>následně též </a:t>
            </a:r>
            <a:r>
              <a:rPr lang="cs-CZ" dirty="0"/>
              <a:t>přijala. Je důležité vědět, že naplnění obsahu definic </a:t>
            </a:r>
            <a:r>
              <a:rPr lang="cs-CZ" dirty="0" smtClean="0"/>
              <a:t>je </a:t>
            </a:r>
            <a:r>
              <a:rPr lang="cs-CZ" dirty="0"/>
              <a:t>v České republice vždy trestnými činem, i </a:t>
            </a:r>
            <a:r>
              <a:rPr lang="cs-CZ" dirty="0" smtClean="0"/>
              <a:t>když zdaleka </a:t>
            </a:r>
            <a:r>
              <a:rPr lang="cs-CZ" dirty="0"/>
              <a:t>ne vždy dojde k jeho skutečnému projednávání, </a:t>
            </a:r>
            <a:r>
              <a:rPr lang="cs-CZ" dirty="0" smtClean="0"/>
              <a:t>natož </a:t>
            </a:r>
            <a:r>
              <a:rPr lang="cs-CZ" dirty="0"/>
              <a:t>potrestání </a:t>
            </a:r>
            <a:r>
              <a:rPr lang="cs-CZ" dirty="0" smtClean="0"/>
              <a:t>viníků</a:t>
            </a:r>
            <a:endParaRPr lang="cs-CZ" dirty="0"/>
          </a:p>
          <a:p>
            <a:r>
              <a:rPr lang="cs-CZ" dirty="0" smtClean="0"/>
              <a:t> </a:t>
            </a:r>
            <a:r>
              <a:rPr lang="cs-CZ" dirty="0"/>
              <a:t>d</a:t>
            </a:r>
            <a:r>
              <a:rPr lang="cs-CZ" dirty="0" smtClean="0"/>
              <a:t>efinice </a:t>
            </a:r>
            <a:r>
              <a:rPr lang="cs-CZ" dirty="0"/>
              <a:t>CAN rozlišuje: </a:t>
            </a:r>
          </a:p>
          <a:p>
            <a:pPr marL="0" indent="0">
              <a:buNone/>
            </a:pPr>
            <a:r>
              <a:rPr lang="cs-CZ" dirty="0" smtClean="0"/>
              <a:t>	zanedbávání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	tělesné týrání</a:t>
            </a:r>
          </a:p>
          <a:p>
            <a:pPr marL="0" indent="0">
              <a:buNone/>
            </a:pPr>
            <a:r>
              <a:rPr lang="cs-CZ" dirty="0" smtClean="0"/>
              <a:t> 	psychické týrání</a:t>
            </a:r>
          </a:p>
          <a:p>
            <a:pPr marL="0" indent="0">
              <a:buNone/>
            </a:pPr>
            <a:r>
              <a:rPr lang="cs-CZ" dirty="0" smtClean="0"/>
              <a:t>	sexuální </a:t>
            </a:r>
            <a:r>
              <a:rPr lang="cs-CZ" dirty="0"/>
              <a:t>zneužívání</a:t>
            </a:r>
          </a:p>
          <a:p>
            <a:pPr marL="0" indent="0">
              <a:buNone/>
            </a:pPr>
            <a:r>
              <a:rPr lang="cs-CZ" dirty="0" smtClean="0"/>
              <a:t>	systémové </a:t>
            </a:r>
            <a:r>
              <a:rPr lang="cs-CZ" dirty="0"/>
              <a:t>týrání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3624266"/>
            <a:ext cx="1990755" cy="2759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830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Zanedbávání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>
                <a:cs typeface="Times New Roman" pitchFamily="18" charset="0"/>
              </a:rPr>
              <a:t>zanedbávání </a:t>
            </a:r>
            <a:r>
              <a:rPr lang="cs-CZ" dirty="0">
                <a:cs typeface="Times New Roman" pitchFamily="18" charset="0"/>
              </a:rPr>
              <a:t>je pojímáno jako jakýkoliv nedostatek </a:t>
            </a:r>
            <a:r>
              <a:rPr lang="cs-CZ" dirty="0" smtClean="0">
                <a:cs typeface="Times New Roman" pitchFamily="18" charset="0"/>
              </a:rPr>
              <a:t> péče</a:t>
            </a:r>
            <a:r>
              <a:rPr lang="cs-CZ" dirty="0">
                <a:cs typeface="Times New Roman" pitchFamily="18" charset="0"/>
              </a:rPr>
              <a:t>, který způsobuje vážnou újmu vývoji dítěte nebo </a:t>
            </a:r>
            <a:r>
              <a:rPr lang="cs-CZ" dirty="0" smtClean="0">
                <a:cs typeface="Times New Roman" pitchFamily="18" charset="0"/>
              </a:rPr>
              <a:t>dítě ohrožuje </a:t>
            </a:r>
            <a:endParaRPr lang="cs-CZ" dirty="0">
              <a:cs typeface="Times New Roman" pitchFamily="18" charset="0"/>
            </a:endParaRPr>
          </a:p>
          <a:p>
            <a:r>
              <a:rPr lang="cs-CZ" b="1" dirty="0">
                <a:cs typeface="Times New Roman" pitchFamily="18" charset="0"/>
              </a:rPr>
              <a:t>t</a:t>
            </a:r>
            <a:r>
              <a:rPr lang="cs-CZ" b="1" dirty="0" smtClean="0">
                <a:cs typeface="Times New Roman" pitchFamily="18" charset="0"/>
              </a:rPr>
              <a:t>ělesné </a:t>
            </a:r>
            <a:r>
              <a:rPr lang="cs-CZ" b="1" dirty="0">
                <a:cs typeface="Times New Roman" pitchFamily="18" charset="0"/>
              </a:rPr>
              <a:t>zanedbávání </a:t>
            </a:r>
            <a:r>
              <a:rPr lang="cs-CZ" dirty="0">
                <a:cs typeface="Times New Roman" pitchFamily="18" charset="0"/>
              </a:rPr>
              <a:t>znamená </a:t>
            </a:r>
            <a:r>
              <a:rPr lang="cs-CZ" dirty="0" smtClean="0">
                <a:cs typeface="Times New Roman" pitchFamily="18" charset="0"/>
              </a:rPr>
              <a:t>neuspokojování tělesných </a:t>
            </a:r>
            <a:r>
              <a:rPr lang="cs-CZ" dirty="0">
                <a:cs typeface="Times New Roman" pitchFamily="18" charset="0"/>
              </a:rPr>
              <a:t>potřeb </a:t>
            </a:r>
            <a:r>
              <a:rPr lang="cs-CZ" dirty="0" smtClean="0">
                <a:cs typeface="Times New Roman" pitchFamily="18" charset="0"/>
              </a:rPr>
              <a:t>dítěte, zahrnuje </a:t>
            </a:r>
            <a:r>
              <a:rPr lang="cs-CZ" dirty="0" smtClean="0">
                <a:cs typeface="Times New Roman" pitchFamily="18" charset="0"/>
              </a:rPr>
              <a:t>neposkytování přiměřené </a:t>
            </a:r>
            <a:r>
              <a:rPr lang="cs-CZ" dirty="0">
                <a:cs typeface="Times New Roman" pitchFamily="18" charset="0"/>
              </a:rPr>
              <a:t>výživy, oblečení, přístřeší, zdravotní péče a </a:t>
            </a:r>
            <a:r>
              <a:rPr lang="cs-CZ" dirty="0" smtClean="0">
                <a:cs typeface="Times New Roman" pitchFamily="18" charset="0"/>
              </a:rPr>
              <a:t>ochrany </a:t>
            </a:r>
            <a:r>
              <a:rPr lang="cs-CZ" dirty="0">
                <a:cs typeface="Times New Roman" pitchFamily="18" charset="0"/>
              </a:rPr>
              <a:t>před </a:t>
            </a:r>
            <a:r>
              <a:rPr lang="cs-CZ" dirty="0" smtClean="0">
                <a:cs typeface="Times New Roman" pitchFamily="18" charset="0"/>
              </a:rPr>
              <a:t>zlem</a:t>
            </a:r>
            <a:endParaRPr lang="cs-CZ" dirty="0">
              <a:cs typeface="Times New Roman" pitchFamily="18" charset="0"/>
            </a:endParaRPr>
          </a:p>
          <a:p>
            <a:r>
              <a:rPr lang="cs-CZ" b="1" dirty="0">
                <a:cs typeface="Times New Roman" pitchFamily="18" charset="0"/>
              </a:rPr>
              <a:t>c</a:t>
            </a:r>
            <a:r>
              <a:rPr lang="cs-CZ" b="1" dirty="0" smtClean="0">
                <a:cs typeface="Times New Roman" pitchFamily="18" charset="0"/>
              </a:rPr>
              <a:t>itové </a:t>
            </a:r>
            <a:r>
              <a:rPr lang="cs-CZ" b="1" dirty="0">
                <a:cs typeface="Times New Roman" pitchFamily="18" charset="0"/>
              </a:rPr>
              <a:t>zanedbávání </a:t>
            </a:r>
            <a:r>
              <a:rPr lang="cs-CZ" dirty="0">
                <a:cs typeface="Times New Roman" pitchFamily="18" charset="0"/>
              </a:rPr>
              <a:t>je neuspokojování citových potřeb </a:t>
            </a:r>
            <a:r>
              <a:rPr lang="cs-CZ" dirty="0" smtClean="0">
                <a:cs typeface="Times New Roman" pitchFamily="18" charset="0"/>
              </a:rPr>
              <a:t>dítěte </a:t>
            </a:r>
            <a:r>
              <a:rPr lang="cs-CZ" dirty="0">
                <a:cs typeface="Times New Roman" pitchFamily="18" charset="0"/>
              </a:rPr>
              <a:t>– a týká se nejen náklonnosti, ale i pocitu dítěte, </a:t>
            </a:r>
            <a:r>
              <a:rPr lang="cs-CZ" dirty="0" smtClean="0">
                <a:cs typeface="Times New Roman" pitchFamily="18" charset="0"/>
              </a:rPr>
              <a:t>že </a:t>
            </a:r>
            <a:r>
              <a:rPr lang="cs-CZ" dirty="0">
                <a:cs typeface="Times New Roman" pitchFamily="18" charset="0"/>
              </a:rPr>
              <a:t>někam </a:t>
            </a:r>
            <a:r>
              <a:rPr lang="cs-CZ" dirty="0" smtClean="0">
                <a:cs typeface="Times New Roman" pitchFamily="18" charset="0"/>
              </a:rPr>
              <a:t>patří</a:t>
            </a:r>
            <a:endParaRPr lang="cs-CZ" dirty="0">
              <a:cs typeface="Times New Roman" pitchFamily="18" charset="0"/>
            </a:endParaRPr>
          </a:p>
          <a:p>
            <a:r>
              <a:rPr lang="cs-CZ" b="1" dirty="0" smtClean="0">
                <a:cs typeface="Times New Roman" pitchFamily="18" charset="0"/>
              </a:rPr>
              <a:t>zanedbání </a:t>
            </a:r>
            <a:r>
              <a:rPr lang="cs-CZ" b="1" dirty="0">
                <a:cs typeface="Times New Roman" pitchFamily="18" charset="0"/>
              </a:rPr>
              <a:t>výchovy a vzdělání </a:t>
            </a:r>
            <a:r>
              <a:rPr lang="cs-CZ" dirty="0">
                <a:cs typeface="Times New Roman" pitchFamily="18" charset="0"/>
              </a:rPr>
              <a:t>je pojato jako </a:t>
            </a:r>
            <a:r>
              <a:rPr lang="cs-CZ" dirty="0" smtClean="0">
                <a:cs typeface="Times New Roman" pitchFamily="18" charset="0"/>
              </a:rPr>
              <a:t>neposkytnutí </a:t>
            </a:r>
            <a:r>
              <a:rPr lang="cs-CZ" dirty="0">
                <a:cs typeface="Times New Roman" pitchFamily="18" charset="0"/>
              </a:rPr>
              <a:t>dítěti možnosti, aby dosáhlo </a:t>
            </a:r>
            <a:r>
              <a:rPr lang="cs-CZ" dirty="0" smtClean="0">
                <a:cs typeface="Times New Roman" pitchFamily="18" charset="0"/>
              </a:rPr>
              <a:t>naplnění svého </a:t>
            </a:r>
            <a:r>
              <a:rPr lang="cs-CZ" dirty="0">
                <a:cs typeface="Times New Roman" pitchFamily="18" charset="0"/>
              </a:rPr>
              <a:t>plného vzdělanostního potenciálu, a to např. </a:t>
            </a:r>
            <a:r>
              <a:rPr lang="cs-CZ" dirty="0" smtClean="0">
                <a:cs typeface="Times New Roman" pitchFamily="18" charset="0"/>
              </a:rPr>
              <a:t>dětskou </a:t>
            </a:r>
            <a:r>
              <a:rPr lang="cs-CZ" dirty="0">
                <a:cs typeface="Times New Roman" pitchFamily="18" charset="0"/>
              </a:rPr>
              <a:t>prací v domácnosti i mimo </a:t>
            </a:r>
            <a:r>
              <a:rPr lang="cs-CZ" dirty="0" smtClean="0">
                <a:cs typeface="Times New Roman" pitchFamily="18" charset="0"/>
              </a:rPr>
              <a:t>ni</a:t>
            </a:r>
            <a:endParaRPr lang="cs-CZ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18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Tělesné týrání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t</a:t>
            </a:r>
            <a:r>
              <a:rPr lang="cs-CZ" b="1" dirty="0" smtClean="0"/>
              <a:t>ělesné týrání - </a:t>
            </a:r>
            <a:r>
              <a:rPr lang="cs-CZ" dirty="0" smtClean="0"/>
              <a:t>tělesné ublížení dítěti </a:t>
            </a:r>
            <a:r>
              <a:rPr lang="cs-CZ" dirty="0"/>
              <a:t>nebo nezabránění ublížení či utrpení dítěte, </a:t>
            </a:r>
            <a:r>
              <a:rPr lang="cs-CZ" dirty="0" smtClean="0"/>
              <a:t>včetně </a:t>
            </a:r>
            <a:r>
              <a:rPr lang="cs-CZ" dirty="0"/>
              <a:t>úmyslného otrávení nebo udušení dítěte, a to </a:t>
            </a:r>
            <a:r>
              <a:rPr lang="cs-CZ" dirty="0" smtClean="0"/>
              <a:t>tam</a:t>
            </a:r>
            <a:r>
              <a:rPr lang="cs-CZ" dirty="0"/>
              <a:t>, kde je určitá znalost či důvodné podezření, že </a:t>
            </a:r>
            <a:r>
              <a:rPr lang="cs-CZ" dirty="0" smtClean="0"/>
              <a:t>zranění </a:t>
            </a:r>
            <a:r>
              <a:rPr lang="cs-CZ" dirty="0"/>
              <a:t>bylo způsobeno anebo že mu vědomě nebylo </a:t>
            </a:r>
            <a:r>
              <a:rPr lang="cs-CZ" dirty="0" smtClean="0"/>
              <a:t>zabráněno</a:t>
            </a:r>
            <a:endParaRPr lang="cs-CZ" dirty="0"/>
          </a:p>
          <a:p>
            <a:r>
              <a:rPr lang="cs-CZ" dirty="0"/>
              <a:t>p</a:t>
            </a:r>
            <a:r>
              <a:rPr lang="cs-CZ" dirty="0" smtClean="0"/>
              <a:t>roblematika </a:t>
            </a:r>
            <a:r>
              <a:rPr lang="cs-CZ" dirty="0"/>
              <a:t>tělesného týrání je nejvíce </a:t>
            </a:r>
            <a:r>
              <a:rPr lang="cs-CZ" dirty="0" smtClean="0"/>
              <a:t>prezentovaná </a:t>
            </a:r>
            <a:r>
              <a:rPr lang="cs-CZ" dirty="0"/>
              <a:t>především médii, a to převážně v těch </a:t>
            </a:r>
            <a:r>
              <a:rPr lang="cs-CZ" dirty="0" smtClean="0"/>
              <a:t>nejdrastičtějších </a:t>
            </a:r>
            <a:r>
              <a:rPr lang="cs-CZ" dirty="0"/>
              <a:t>podobách s trvalými somatickými </a:t>
            </a:r>
            <a:r>
              <a:rPr lang="cs-CZ" dirty="0" smtClean="0"/>
              <a:t>následky </a:t>
            </a:r>
            <a:r>
              <a:rPr lang="cs-CZ" dirty="0"/>
              <a:t>pro dítě či s následkem </a:t>
            </a:r>
            <a:r>
              <a:rPr lang="cs-CZ" dirty="0" smtClean="0"/>
              <a:t>smrti</a:t>
            </a:r>
            <a:endParaRPr lang="cs-CZ" dirty="0"/>
          </a:p>
          <a:p>
            <a:r>
              <a:rPr lang="cs-CZ" dirty="0"/>
              <a:t>m</a:t>
            </a:r>
            <a:r>
              <a:rPr lang="cs-CZ" dirty="0" smtClean="0"/>
              <a:t>nohem </a:t>
            </a:r>
            <a:r>
              <a:rPr lang="cs-CZ" dirty="0"/>
              <a:t>častěji se však tělesné týrání </a:t>
            </a:r>
            <a:r>
              <a:rPr lang="cs-CZ" dirty="0" smtClean="0"/>
              <a:t>odehrává „jemněji</a:t>
            </a:r>
            <a:r>
              <a:rPr lang="cs-CZ" dirty="0"/>
              <a:t>“, za to však dlouhodobě a jeho následky </a:t>
            </a:r>
            <a:r>
              <a:rPr lang="cs-CZ" dirty="0" smtClean="0"/>
              <a:t>nacházíme </a:t>
            </a:r>
            <a:r>
              <a:rPr lang="cs-CZ" dirty="0"/>
              <a:t>především v psychice </a:t>
            </a:r>
            <a:r>
              <a:rPr lang="cs-CZ" dirty="0" smtClean="0"/>
              <a:t>oběti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732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Tělesné týrání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u tělesného </a:t>
            </a:r>
            <a:r>
              <a:rPr lang="cs-CZ" dirty="0"/>
              <a:t>týrání hraje důležitou roli i kulturní a </a:t>
            </a:r>
            <a:r>
              <a:rPr lang="cs-CZ" dirty="0" smtClean="0"/>
              <a:t>výchovné </a:t>
            </a:r>
            <a:r>
              <a:rPr lang="cs-CZ" dirty="0"/>
              <a:t>prostředí, tradice výchovných přístupů, </a:t>
            </a:r>
            <a:r>
              <a:rPr lang="cs-CZ" dirty="0" smtClean="0"/>
              <a:t>ve </a:t>
            </a:r>
            <a:r>
              <a:rPr lang="cs-CZ" dirty="0"/>
              <a:t>kterých dítě </a:t>
            </a:r>
            <a:r>
              <a:rPr lang="cs-CZ" dirty="0" smtClean="0"/>
              <a:t>vyrůstá</a:t>
            </a:r>
          </a:p>
          <a:p>
            <a:r>
              <a:rPr lang="cs-CZ" dirty="0"/>
              <a:t>v</a:t>
            </a:r>
            <a:r>
              <a:rPr lang="cs-CZ" dirty="0" smtClean="0"/>
              <a:t> </a:t>
            </a:r>
            <a:r>
              <a:rPr lang="cs-CZ" dirty="0"/>
              <a:t>naší společnosti </a:t>
            </a:r>
            <a:r>
              <a:rPr lang="cs-CZ" dirty="0" smtClean="0"/>
              <a:t>ještě stále </a:t>
            </a:r>
            <a:r>
              <a:rPr lang="cs-CZ" dirty="0"/>
              <a:t>přetrvává do značné míry přesvědčení, že </a:t>
            </a:r>
            <a:r>
              <a:rPr lang="cs-CZ" dirty="0" smtClean="0"/>
              <a:t> do </a:t>
            </a:r>
            <a:r>
              <a:rPr lang="cs-CZ" dirty="0"/>
              <a:t>výchovy nezbytně patří i fyzické tresty </a:t>
            </a:r>
            <a:r>
              <a:rPr lang="cs-CZ" dirty="0" smtClean="0"/>
              <a:t>– „</a:t>
            </a:r>
            <a:r>
              <a:rPr lang="cs-CZ" dirty="0"/>
              <a:t>mladý stromek nutno ohýbat“ a „škoda rány, </a:t>
            </a:r>
            <a:r>
              <a:rPr lang="cs-CZ" dirty="0" smtClean="0"/>
              <a:t> která </a:t>
            </a:r>
            <a:r>
              <a:rPr lang="cs-CZ" dirty="0"/>
              <a:t>padne vedle“. </a:t>
            </a:r>
            <a:endParaRPr lang="cs-CZ" dirty="0" smtClean="0"/>
          </a:p>
          <a:p>
            <a:r>
              <a:rPr lang="cs-CZ" dirty="0"/>
              <a:t>r</a:t>
            </a:r>
            <a:r>
              <a:rPr lang="cs-CZ" dirty="0" smtClean="0"/>
              <a:t>odiče </a:t>
            </a:r>
            <a:r>
              <a:rPr lang="cs-CZ" dirty="0"/>
              <a:t>ospravedlňují </a:t>
            </a:r>
            <a:r>
              <a:rPr lang="cs-CZ" dirty="0" smtClean="0"/>
              <a:t>fyzické tresty </a:t>
            </a:r>
            <a:r>
              <a:rPr lang="cs-CZ" dirty="0"/>
              <a:t>i týrání také tím, že „mě naši taky bili a jak </a:t>
            </a:r>
            <a:r>
              <a:rPr lang="cs-CZ" dirty="0" smtClean="0"/>
              <a:t>mi </a:t>
            </a:r>
            <a:r>
              <a:rPr lang="cs-CZ" dirty="0"/>
              <a:t>to prospělo</a:t>
            </a:r>
            <a:r>
              <a:rPr lang="cs-CZ" dirty="0" smtClean="0"/>
              <a:t>“</a:t>
            </a:r>
          </a:p>
          <a:p>
            <a:r>
              <a:rPr lang="cs-CZ" dirty="0"/>
              <a:t>n</a:t>
            </a:r>
            <a:r>
              <a:rPr lang="cs-CZ" dirty="0" smtClean="0"/>
              <a:t>aproti </a:t>
            </a:r>
            <a:r>
              <a:rPr lang="cs-CZ" dirty="0"/>
              <a:t>tomu v našem </a:t>
            </a:r>
            <a:r>
              <a:rPr lang="cs-CZ" dirty="0" smtClean="0"/>
              <a:t>školství jsou </a:t>
            </a:r>
            <a:r>
              <a:rPr lang="cs-CZ" dirty="0"/>
              <a:t>fyzické tresty již řadu let </a:t>
            </a:r>
            <a:r>
              <a:rPr lang="cs-CZ" dirty="0" smtClean="0"/>
              <a:t>zakázány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667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Domácí násilí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Domácí násilí je fyzické, psychické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nebo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sexuální násilí mezi blízkými osobami,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ke kterému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dochází opakovaně v jejich soukromí a tím skrytě mimo kontrolu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veřejnosti, intenzita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násilných incidentů se stupňuje a vede ke ztrátě schopností včas tyto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incidenty zastavit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a efektivně vyřešit narušený vztah“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4869160"/>
            <a:ext cx="2160240" cy="16201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1221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Sexuální zneužívání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s</a:t>
            </a:r>
            <a:r>
              <a:rPr lang="cs-CZ" dirty="0" smtClean="0"/>
              <a:t>exuální </a:t>
            </a:r>
            <a:r>
              <a:rPr lang="cs-CZ" dirty="0"/>
              <a:t>zneužívání (týrání) je nepatřičné vystavení dítěte </a:t>
            </a:r>
            <a:r>
              <a:rPr lang="cs-CZ" dirty="0" smtClean="0"/>
              <a:t> pohlavnímu </a:t>
            </a:r>
            <a:r>
              <a:rPr lang="cs-CZ" dirty="0"/>
              <a:t>kontaktu, činnosti či </a:t>
            </a:r>
            <a:r>
              <a:rPr lang="cs-CZ" dirty="0" smtClean="0"/>
              <a:t>chování</a:t>
            </a:r>
          </a:p>
          <a:p>
            <a:r>
              <a:rPr lang="cs-CZ" dirty="0"/>
              <a:t>z</a:t>
            </a:r>
            <a:r>
              <a:rPr lang="cs-CZ" dirty="0" smtClean="0"/>
              <a:t>ahrnuje </a:t>
            </a:r>
            <a:r>
              <a:rPr lang="cs-CZ" dirty="0"/>
              <a:t>jakékoliv </a:t>
            </a:r>
            <a:r>
              <a:rPr lang="cs-CZ" dirty="0" smtClean="0"/>
              <a:t> pohlavní </a:t>
            </a:r>
            <a:r>
              <a:rPr lang="cs-CZ" dirty="0"/>
              <a:t>dotýkání, styk či vykořisťování kýmkoliv, komu bylo </a:t>
            </a:r>
            <a:r>
              <a:rPr lang="cs-CZ" dirty="0" smtClean="0"/>
              <a:t>dítě </a:t>
            </a:r>
            <a:r>
              <a:rPr lang="cs-CZ" dirty="0"/>
              <a:t>svěřeno do péče, anebo kýmkoliv, kdo dítě </a:t>
            </a:r>
            <a:r>
              <a:rPr lang="cs-CZ" dirty="0" smtClean="0"/>
              <a:t>zneužívá</a:t>
            </a:r>
          </a:p>
          <a:p>
            <a:r>
              <a:rPr lang="cs-CZ" dirty="0" smtClean="0"/>
              <a:t>se </a:t>
            </a:r>
            <a:r>
              <a:rPr lang="cs-CZ" dirty="0"/>
              <a:t>dělí </a:t>
            </a:r>
            <a:r>
              <a:rPr lang="cs-CZ" dirty="0" smtClean="0"/>
              <a:t>na:</a:t>
            </a:r>
          </a:p>
          <a:p>
            <a:pPr lvl="1"/>
            <a:r>
              <a:rPr lang="cs-CZ" dirty="0" smtClean="0"/>
              <a:t> </a:t>
            </a:r>
            <a:r>
              <a:rPr lang="cs-CZ" i="1" dirty="0"/>
              <a:t>b</a:t>
            </a:r>
            <a:r>
              <a:rPr lang="cs-CZ" i="1" dirty="0" smtClean="0"/>
              <a:t>ezdotykové </a:t>
            </a:r>
            <a:r>
              <a:rPr lang="cs-CZ" dirty="0"/>
              <a:t>zahrnuje např. setkání s exhibicionisty a účast </a:t>
            </a:r>
            <a:r>
              <a:rPr lang="cs-CZ" dirty="0" smtClean="0"/>
              <a:t>na </a:t>
            </a:r>
            <a:r>
              <a:rPr lang="cs-CZ" dirty="0"/>
              <a:t>sexuálních aktivitách, kde nedochází k žádnému </a:t>
            </a:r>
            <a:r>
              <a:rPr lang="cs-CZ" dirty="0" smtClean="0"/>
              <a:t>tělesnému </a:t>
            </a:r>
            <a:r>
              <a:rPr lang="cs-CZ" dirty="0"/>
              <a:t>kontaktu, např. vystavování dítěte </a:t>
            </a:r>
            <a:r>
              <a:rPr lang="cs-CZ" dirty="0" smtClean="0"/>
              <a:t>pornografickým videozáznamům</a:t>
            </a:r>
            <a:endParaRPr lang="cs-CZ" dirty="0"/>
          </a:p>
          <a:p>
            <a:pPr lvl="1"/>
            <a:r>
              <a:rPr lang="cs-CZ" i="1" dirty="0"/>
              <a:t>k</a:t>
            </a:r>
            <a:r>
              <a:rPr lang="cs-CZ" i="1" dirty="0" smtClean="0"/>
              <a:t>ontaktní </a:t>
            </a:r>
            <a:r>
              <a:rPr lang="cs-CZ" dirty="0"/>
              <a:t>zneužívání je takové, kde dochází k </a:t>
            </a:r>
            <a:r>
              <a:rPr lang="cs-CZ" dirty="0" smtClean="0"/>
              <a:t>pohlavnímu kontaktu</a:t>
            </a:r>
            <a:r>
              <a:rPr lang="cs-CZ" dirty="0"/>
              <a:t>, včetně laskání prsou a pohlavních orgánů, orálnímu </a:t>
            </a:r>
            <a:r>
              <a:rPr lang="cs-CZ" dirty="0" smtClean="0"/>
              <a:t>nebo </a:t>
            </a:r>
            <a:r>
              <a:rPr lang="cs-CZ" dirty="0"/>
              <a:t>análnímu pohlavnímu </a:t>
            </a:r>
            <a:r>
              <a:rPr lang="cs-CZ" dirty="0" smtClean="0"/>
              <a:t>styku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369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Sexuální zneužívání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</a:t>
            </a:r>
            <a:r>
              <a:rPr lang="cs-CZ" dirty="0" smtClean="0"/>
              <a:t> </a:t>
            </a:r>
            <a:r>
              <a:rPr lang="cs-CZ" dirty="0"/>
              <a:t>této oblasti došlo také k řadě </a:t>
            </a:r>
            <a:r>
              <a:rPr lang="cs-CZ" dirty="0" smtClean="0"/>
              <a:t>změn </a:t>
            </a:r>
            <a:endParaRPr lang="cs-CZ" dirty="0"/>
          </a:p>
          <a:p>
            <a:r>
              <a:rPr lang="cs-CZ" dirty="0"/>
              <a:t>n</a:t>
            </a:r>
            <a:r>
              <a:rPr lang="cs-CZ" dirty="0" smtClean="0"/>
              <a:t>apř. komerční </a:t>
            </a:r>
            <a:r>
              <a:rPr lang="cs-CZ" dirty="0"/>
              <a:t>sexuální </a:t>
            </a:r>
            <a:r>
              <a:rPr lang="cs-CZ" dirty="0" smtClean="0"/>
              <a:t>zneužívání  dětí </a:t>
            </a:r>
            <a:r>
              <a:rPr lang="cs-CZ" dirty="0"/>
              <a:t>začalo být v naší zemi problémem </a:t>
            </a:r>
            <a:r>
              <a:rPr lang="cs-CZ" dirty="0" smtClean="0"/>
              <a:t>před </a:t>
            </a:r>
            <a:r>
              <a:rPr lang="cs-CZ" dirty="0"/>
              <a:t>nedávnou dobou a jeho formy se </a:t>
            </a:r>
            <a:r>
              <a:rPr lang="cs-CZ" dirty="0" smtClean="0"/>
              <a:t>proměňují:</a:t>
            </a:r>
            <a:endParaRPr lang="cs-CZ" dirty="0"/>
          </a:p>
          <a:p>
            <a:pPr lvl="1"/>
            <a:r>
              <a:rPr lang="cs-CZ" dirty="0" smtClean="0"/>
              <a:t>natáčení </a:t>
            </a:r>
            <a:r>
              <a:rPr lang="cs-CZ" dirty="0"/>
              <a:t>pornografických videokazet, </a:t>
            </a:r>
          </a:p>
          <a:p>
            <a:pPr lvl="1"/>
            <a:r>
              <a:rPr lang="cs-CZ" dirty="0" smtClean="0"/>
              <a:t>dětská </a:t>
            </a:r>
            <a:r>
              <a:rPr lang="cs-CZ" dirty="0"/>
              <a:t>prostituce na internetu,</a:t>
            </a:r>
          </a:p>
          <a:p>
            <a:pPr lvl="1"/>
            <a:r>
              <a:rPr lang="cs-CZ" dirty="0" smtClean="0"/>
              <a:t>stále </a:t>
            </a:r>
            <a:r>
              <a:rPr lang="cs-CZ" dirty="0"/>
              <a:t>klesající věková kategorie takto </a:t>
            </a:r>
            <a:r>
              <a:rPr lang="cs-CZ" dirty="0" smtClean="0"/>
              <a:t>zneužívaných </a:t>
            </a:r>
            <a:r>
              <a:rPr lang="cs-CZ" dirty="0"/>
              <a:t>dětí,</a:t>
            </a:r>
          </a:p>
          <a:p>
            <a:pPr lvl="1"/>
            <a:r>
              <a:rPr lang="cs-CZ" dirty="0" smtClean="0"/>
              <a:t>stoupající </a:t>
            </a:r>
            <a:r>
              <a:rPr lang="cs-CZ" dirty="0"/>
              <a:t>počty zneužívaných </a:t>
            </a:r>
            <a:r>
              <a:rPr lang="cs-CZ" dirty="0" smtClean="0"/>
              <a:t>chlapců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987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Citové týrání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zahrnuje </a:t>
            </a:r>
            <a:r>
              <a:rPr lang="cs-CZ" dirty="0"/>
              <a:t>chování, které má vážný </a:t>
            </a:r>
            <a:r>
              <a:rPr lang="cs-CZ" dirty="0" smtClean="0"/>
              <a:t>negativní vliv </a:t>
            </a:r>
            <a:r>
              <a:rPr lang="cs-CZ" dirty="0"/>
              <a:t>na citový vývoj dítěte a vývoj jeho </a:t>
            </a:r>
            <a:r>
              <a:rPr lang="cs-CZ" dirty="0" smtClean="0"/>
              <a:t>chování</a:t>
            </a:r>
          </a:p>
          <a:p>
            <a:r>
              <a:rPr lang="cs-CZ" dirty="0" smtClean="0"/>
              <a:t>může </a:t>
            </a:r>
            <a:r>
              <a:rPr lang="cs-CZ" dirty="0"/>
              <a:t>mít formu verbálních útoků na </a:t>
            </a:r>
            <a:r>
              <a:rPr lang="cs-CZ" dirty="0" smtClean="0"/>
              <a:t>sebevědomí dítěte</a:t>
            </a:r>
            <a:r>
              <a:rPr lang="cs-CZ" dirty="0"/>
              <a:t>, opakovaného ponižování dítěte či jeho </a:t>
            </a:r>
            <a:r>
              <a:rPr lang="cs-CZ" dirty="0" smtClean="0"/>
              <a:t>zavrhování</a:t>
            </a:r>
          </a:p>
          <a:p>
            <a:r>
              <a:rPr lang="cs-CZ" dirty="0"/>
              <a:t>v</a:t>
            </a:r>
            <a:r>
              <a:rPr lang="cs-CZ" dirty="0" smtClean="0"/>
              <a:t>ystavování </a:t>
            </a:r>
            <a:r>
              <a:rPr lang="cs-CZ" dirty="0"/>
              <a:t>dítěte násilí nebo vážným konfliktům doma, </a:t>
            </a:r>
            <a:r>
              <a:rPr lang="cs-CZ" dirty="0" smtClean="0"/>
              <a:t>násilná </a:t>
            </a:r>
            <a:r>
              <a:rPr lang="cs-CZ" dirty="0"/>
              <a:t>izolace, omezování dítěte, vyvolávání situace, kdy </a:t>
            </a:r>
            <a:r>
              <a:rPr lang="cs-CZ" dirty="0" smtClean="0"/>
              <a:t>má </a:t>
            </a:r>
            <a:r>
              <a:rPr lang="cs-CZ" dirty="0"/>
              <a:t>skoro stále pocit strachu, což může též způsobit </a:t>
            </a:r>
            <a:r>
              <a:rPr lang="cs-CZ" dirty="0" smtClean="0"/>
              <a:t>citové </a:t>
            </a:r>
            <a:r>
              <a:rPr lang="cs-CZ" dirty="0" smtClean="0"/>
              <a:t>ublížení</a:t>
            </a:r>
            <a:endParaRPr lang="cs-CZ" dirty="0"/>
          </a:p>
          <a:p>
            <a:r>
              <a:rPr lang="cs-CZ" dirty="0"/>
              <a:t>p</a:t>
            </a:r>
            <a:r>
              <a:rPr lang="cs-CZ" dirty="0" smtClean="0"/>
              <a:t>odle </a:t>
            </a:r>
            <a:r>
              <a:rPr lang="cs-CZ" dirty="0"/>
              <a:t>této definice jsou děti citovým týráním </a:t>
            </a:r>
            <a:r>
              <a:rPr lang="cs-CZ" dirty="0" smtClean="0"/>
              <a:t>ohroženy nejvíce </a:t>
            </a:r>
            <a:r>
              <a:rPr lang="cs-CZ" dirty="0"/>
              <a:t>a nejčastěji – také proto, že fyzické týrání je vždy </a:t>
            </a:r>
            <a:r>
              <a:rPr lang="cs-CZ" dirty="0" smtClean="0"/>
              <a:t>provázeno </a:t>
            </a:r>
            <a:r>
              <a:rPr lang="cs-CZ" dirty="0"/>
              <a:t>i dopady na psychiku, citový vývoj dítěte, a </a:t>
            </a:r>
            <a:r>
              <a:rPr lang="cs-CZ" dirty="0" smtClean="0"/>
              <a:t>u </a:t>
            </a:r>
            <a:r>
              <a:rPr lang="cs-CZ" dirty="0"/>
              <a:t>sexuálního zneužívání tomu není </a:t>
            </a:r>
            <a:r>
              <a:rPr lang="cs-CZ" dirty="0" smtClean="0"/>
              <a:t>jinak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6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Citové týrání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j</a:t>
            </a:r>
            <a:r>
              <a:rPr lang="cs-CZ" dirty="0" smtClean="0"/>
              <a:t>edna </a:t>
            </a:r>
            <a:r>
              <a:rPr lang="cs-CZ" dirty="0"/>
              <a:t>z podob psychického týrání je </a:t>
            </a:r>
            <a:r>
              <a:rPr lang="cs-CZ" dirty="0" smtClean="0"/>
              <a:t>záměrné zastrašování </a:t>
            </a:r>
            <a:r>
              <a:rPr lang="cs-CZ" dirty="0"/>
              <a:t>dítěte, kdy mu rodiče vyhrožují, že ho </a:t>
            </a:r>
            <a:r>
              <a:rPr lang="cs-CZ" dirty="0" smtClean="0"/>
              <a:t>už nebudou </a:t>
            </a:r>
            <a:r>
              <a:rPr lang="cs-CZ" dirty="0"/>
              <a:t>mít rádi, že ho opustí nebo dají do dětského </a:t>
            </a:r>
            <a:r>
              <a:rPr lang="cs-CZ" dirty="0" smtClean="0"/>
              <a:t> domova</a:t>
            </a:r>
            <a:r>
              <a:rPr lang="cs-CZ" dirty="0"/>
              <a:t>, či že díky dítěti zemřou, že je </a:t>
            </a:r>
            <a:r>
              <a:rPr lang="cs-CZ" dirty="0" smtClean="0"/>
              <a:t>utrápí </a:t>
            </a:r>
            <a:endParaRPr lang="cs-CZ" dirty="0" smtClean="0"/>
          </a:p>
          <a:p>
            <a:r>
              <a:rPr lang="cs-CZ" dirty="0"/>
              <a:t>t</a:t>
            </a:r>
            <a:r>
              <a:rPr lang="cs-CZ" dirty="0" smtClean="0"/>
              <a:t>aké </a:t>
            </a:r>
            <a:r>
              <a:rPr lang="cs-CZ" dirty="0" smtClean="0"/>
              <a:t>bránění ve </a:t>
            </a:r>
            <a:r>
              <a:rPr lang="cs-CZ" dirty="0"/>
              <a:t>styku s vrstevníky či blízkou osobou – nejčastěji druhým </a:t>
            </a:r>
            <a:r>
              <a:rPr lang="cs-CZ" dirty="0" smtClean="0"/>
              <a:t>z </a:t>
            </a:r>
            <a:r>
              <a:rPr lang="cs-CZ" dirty="0"/>
              <a:t>rodičů v situaci rozvodových sporů </a:t>
            </a:r>
            <a:r>
              <a:rPr lang="cs-CZ" dirty="0" smtClean="0"/>
              <a:t>je </a:t>
            </a:r>
            <a:r>
              <a:rPr lang="cs-CZ" dirty="0"/>
              <a:t>psychickým </a:t>
            </a:r>
            <a:r>
              <a:rPr lang="cs-CZ" dirty="0" smtClean="0"/>
              <a:t>týráním </a:t>
            </a:r>
            <a:r>
              <a:rPr lang="cs-CZ" dirty="0"/>
              <a:t>stejně jako využívání (např. uplácením</a:t>
            </a:r>
            <a:r>
              <a:rPr lang="cs-CZ" dirty="0" smtClean="0"/>
              <a:t>), zneužívání </a:t>
            </a:r>
            <a:r>
              <a:rPr lang="cs-CZ" dirty="0"/>
              <a:t>emoční závislosti dítěte ve svůj </a:t>
            </a:r>
            <a:r>
              <a:rPr lang="cs-CZ" dirty="0" smtClean="0"/>
              <a:t>prospěch</a:t>
            </a:r>
            <a:endParaRPr lang="cs-CZ" dirty="0" smtClean="0"/>
          </a:p>
          <a:p>
            <a:r>
              <a:rPr lang="cs-CZ" dirty="0"/>
              <a:t>p</a:t>
            </a:r>
            <a:r>
              <a:rPr lang="cs-CZ" dirty="0" smtClean="0"/>
              <a:t>atří </a:t>
            </a:r>
            <a:r>
              <a:rPr lang="cs-CZ" dirty="0" smtClean="0"/>
              <a:t>sem </a:t>
            </a:r>
            <a:r>
              <a:rPr lang="cs-CZ" dirty="0"/>
              <a:t>i neposkytování emoční odezvy, která je jednou ze </a:t>
            </a:r>
            <a:r>
              <a:rPr lang="cs-CZ" dirty="0" smtClean="0"/>
              <a:t>základních </a:t>
            </a:r>
            <a:r>
              <a:rPr lang="cs-CZ" dirty="0"/>
              <a:t>potřeb dítěte! Soustavné srovnávání dítěte </a:t>
            </a:r>
            <a:r>
              <a:rPr lang="cs-CZ" dirty="0" smtClean="0"/>
              <a:t>s </a:t>
            </a:r>
            <a:r>
              <a:rPr lang="cs-CZ" dirty="0"/>
              <a:t>úspěšnějším sourozencem a nepřiměřené </a:t>
            </a:r>
            <a:r>
              <a:rPr lang="cs-CZ" dirty="0" smtClean="0"/>
              <a:t>zatěžování dítěte </a:t>
            </a:r>
            <a:r>
              <a:rPr lang="cs-CZ" dirty="0"/>
              <a:t>péčí o sourozence řadíme také do citového týrání.</a:t>
            </a:r>
          </a:p>
        </p:txBody>
      </p:sp>
    </p:spTree>
    <p:extLst>
      <p:ext uri="{BB962C8B-B14F-4D97-AF65-F5344CB8AC3E}">
        <p14:creationId xmlns:p14="http://schemas.microsoft.com/office/powerpoint/2010/main" val="3299344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Systémové týrání</a:t>
            </a:r>
            <a:br>
              <a:rPr lang="cs-CZ" dirty="0" smtClean="0"/>
            </a:br>
            <a:r>
              <a:rPr lang="cs-CZ" sz="3600" dirty="0" smtClean="0"/>
              <a:t>(druhotné ponižování)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Je </a:t>
            </a:r>
            <a:r>
              <a:rPr lang="cs-CZ" dirty="0"/>
              <a:t>to týrání, které je </a:t>
            </a:r>
            <a:r>
              <a:rPr lang="cs-CZ" dirty="0" smtClean="0"/>
              <a:t>způsobeno </a:t>
            </a:r>
            <a:r>
              <a:rPr lang="pl-PL" dirty="0" smtClean="0"/>
              <a:t>systémem </a:t>
            </a:r>
            <a:r>
              <a:rPr lang="pl-PL" dirty="0"/>
              <a:t>založeným pro pomoc a ochranu dětí a </a:t>
            </a:r>
            <a:r>
              <a:rPr lang="pl-PL" dirty="0" smtClean="0"/>
              <a:t>jejich </a:t>
            </a:r>
            <a:r>
              <a:rPr lang="cs-CZ" dirty="0" smtClean="0"/>
              <a:t>rodin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</a:t>
            </a:r>
            <a:r>
              <a:rPr lang="cs-CZ" dirty="0" smtClean="0"/>
              <a:t>Příklady </a:t>
            </a:r>
            <a:r>
              <a:rPr lang="cs-CZ" dirty="0"/>
              <a:t>takového týrání </a:t>
            </a:r>
            <a:r>
              <a:rPr lang="cs-CZ" dirty="0" smtClean="0"/>
              <a:t>jsou: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dítěti </a:t>
            </a:r>
            <a:r>
              <a:rPr lang="cs-CZ" dirty="0"/>
              <a:t>je upřeno právo na </a:t>
            </a:r>
            <a:r>
              <a:rPr lang="cs-CZ" dirty="0" smtClean="0"/>
              <a:t>informace</a:t>
            </a:r>
            <a:endParaRPr lang="cs-CZ" dirty="0"/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je </a:t>
            </a:r>
            <a:r>
              <a:rPr lang="cs-CZ" dirty="0"/>
              <a:t>mu upřeno právo být slyšeno,</a:t>
            </a:r>
          </a:p>
          <a:p>
            <a:pPr lvl="1">
              <a:buFont typeface="Courier New" pitchFamily="49" charset="0"/>
              <a:buChar char="o"/>
            </a:pPr>
            <a:r>
              <a:rPr lang="pl-PL" dirty="0" smtClean="0"/>
              <a:t>je </a:t>
            </a:r>
            <a:r>
              <a:rPr lang="pl-PL" dirty="0"/>
              <a:t>neprávem odděleno od svých rodičů,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zanedbávání </a:t>
            </a:r>
            <a:r>
              <a:rPr lang="cs-CZ" dirty="0"/>
              <a:t>anebo špatná péče v denních zařízeních, ve </a:t>
            </a:r>
            <a:r>
              <a:rPr lang="cs-CZ" dirty="0" smtClean="0"/>
              <a:t>školách,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pěstounském </a:t>
            </a:r>
            <a:r>
              <a:rPr lang="cs-CZ" dirty="0"/>
              <a:t>zařízení či domově nebo v jiném </a:t>
            </a:r>
            <a:r>
              <a:rPr lang="cs-CZ" dirty="0" smtClean="0"/>
              <a:t>prostředí,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trauma </a:t>
            </a:r>
            <a:r>
              <a:rPr lang="cs-CZ" dirty="0"/>
              <a:t>způsobené necitlivými či zbytečnými lékařskými prohlídkami,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úzkost </a:t>
            </a:r>
            <a:r>
              <a:rPr lang="cs-CZ" dirty="0"/>
              <a:t>způsobená dítěti v rámci jeho kontaktu se soudním </a:t>
            </a:r>
            <a:r>
              <a:rPr lang="cs-CZ" dirty="0" smtClean="0"/>
              <a:t>systémem (např</a:t>
            </a:r>
            <a:r>
              <a:rPr lang="cs-CZ" dirty="0"/>
              <a:t>. protahování slyšení či poškozování dítěte zkušenostmi, </a:t>
            </a:r>
            <a:r>
              <a:rPr lang="cs-CZ" dirty="0" smtClean="0"/>
              <a:t>které podstupuje </a:t>
            </a:r>
            <a:r>
              <a:rPr lang="cs-CZ" dirty="0"/>
              <a:t>jako svědek),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odepření </a:t>
            </a:r>
            <a:r>
              <a:rPr lang="cs-CZ" dirty="0"/>
              <a:t>rodičovských práv na informovanost a účast při </a:t>
            </a:r>
            <a:r>
              <a:rPr lang="cs-CZ" dirty="0" smtClean="0"/>
              <a:t>rozhodování, </a:t>
            </a:r>
            <a:r>
              <a:rPr lang="pl-PL" dirty="0" smtClean="0"/>
              <a:t>kdykoliv </a:t>
            </a:r>
            <a:r>
              <a:rPr lang="pl-PL" dirty="0"/>
              <a:t>je to pro dobro dítěte</a:t>
            </a:r>
            <a:r>
              <a:rPr lang="pl-PL" dirty="0" smtClean="0"/>
              <a:t>,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nedostatečné </a:t>
            </a:r>
            <a:r>
              <a:rPr lang="cs-CZ" dirty="0"/>
              <a:t>služby či zdroje pomoci týranému dítěti, aby mohlo </a:t>
            </a:r>
            <a:r>
              <a:rPr lang="cs-CZ" dirty="0" smtClean="0"/>
              <a:t>zůstat se </a:t>
            </a:r>
            <a:r>
              <a:rPr lang="cs-CZ" dirty="0"/>
              <a:t>svou rodinou, kdykoliv je to možné.</a:t>
            </a:r>
          </a:p>
        </p:txBody>
      </p:sp>
    </p:spTree>
    <p:extLst>
      <p:ext uri="{BB962C8B-B14F-4D97-AF65-F5344CB8AC3E}">
        <p14:creationId xmlns:p14="http://schemas.microsoft.com/office/powerpoint/2010/main" val="89294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Další formy syndromu CAN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/>
              <a:t>š</a:t>
            </a:r>
            <a:r>
              <a:rPr lang="cs-CZ" b="1" dirty="0" smtClean="0"/>
              <a:t>ikana </a:t>
            </a:r>
            <a:r>
              <a:rPr lang="cs-CZ" dirty="0"/>
              <a:t>je v posledních letech stále více odhalována a </a:t>
            </a:r>
            <a:r>
              <a:rPr lang="cs-CZ" dirty="0" smtClean="0"/>
              <a:t>opět </a:t>
            </a:r>
            <a:r>
              <a:rPr lang="cs-CZ" dirty="0"/>
              <a:t>bývá spojeno fyzické týrání s týráním psychickým, </a:t>
            </a:r>
            <a:r>
              <a:rPr lang="cs-CZ" dirty="0" smtClean="0"/>
              <a:t>nebo </a:t>
            </a:r>
            <a:r>
              <a:rPr lang="cs-CZ" dirty="0"/>
              <a:t>se vyskytuje „pouze“ šikana </a:t>
            </a:r>
            <a:r>
              <a:rPr lang="cs-CZ" dirty="0" smtClean="0"/>
              <a:t>psychická</a:t>
            </a:r>
            <a:endParaRPr lang="cs-CZ" dirty="0"/>
          </a:p>
          <a:p>
            <a:r>
              <a:rPr lang="cs-CZ" dirty="0"/>
              <a:t>š</a:t>
            </a:r>
            <a:r>
              <a:rPr lang="cs-CZ" dirty="0" smtClean="0"/>
              <a:t>ikana </a:t>
            </a:r>
            <a:r>
              <a:rPr lang="cs-CZ" dirty="0"/>
              <a:t>bývá často ve škole, ale i mimo ni, nejčastěji </a:t>
            </a:r>
            <a:r>
              <a:rPr lang="cs-CZ" dirty="0" smtClean="0"/>
              <a:t>ve vrstevnických </a:t>
            </a:r>
            <a:r>
              <a:rPr lang="cs-CZ" dirty="0"/>
              <a:t>vztazích – tedy mezi dětmi navzájem.</a:t>
            </a:r>
          </a:p>
          <a:p>
            <a:r>
              <a:rPr lang="cs-CZ" dirty="0"/>
              <a:t>j</a:t>
            </a:r>
            <a:r>
              <a:rPr lang="cs-CZ" dirty="0" smtClean="0"/>
              <a:t>edná </a:t>
            </a:r>
            <a:r>
              <a:rPr lang="cs-CZ" dirty="0"/>
              <a:t>se o agresi vůči jedinci slabšímu fyzicky nebo </a:t>
            </a:r>
            <a:r>
              <a:rPr lang="cs-CZ" dirty="0" smtClean="0"/>
              <a:t>v </a:t>
            </a:r>
            <a:r>
              <a:rPr lang="cs-CZ" dirty="0"/>
              <a:t>závislém postavení.</a:t>
            </a:r>
          </a:p>
          <a:p>
            <a:r>
              <a:rPr lang="cs-CZ" dirty="0"/>
              <a:t>m</a:t>
            </a:r>
            <a:r>
              <a:rPr lang="cs-CZ" dirty="0" smtClean="0"/>
              <a:t>ůže </a:t>
            </a:r>
            <a:r>
              <a:rPr lang="cs-CZ" dirty="0"/>
              <a:t>mít formu ponižování, </a:t>
            </a:r>
            <a:r>
              <a:rPr lang="cs-CZ" dirty="0" smtClean="0"/>
              <a:t>zesměšňování nepřiměřenými </a:t>
            </a:r>
            <a:r>
              <a:rPr lang="cs-CZ" dirty="0"/>
              <a:t>či nesplnitelnými úkoly, </a:t>
            </a:r>
            <a:r>
              <a:rPr lang="cs-CZ" dirty="0" smtClean="0"/>
              <a:t>vynucování poslušnosti</a:t>
            </a:r>
            <a:r>
              <a:rPr lang="cs-CZ" dirty="0"/>
              <a:t>, přinucení vykonávat za šikanujícího nějakou </a:t>
            </a:r>
            <a:r>
              <a:rPr lang="cs-CZ" dirty="0" smtClean="0"/>
              <a:t>práci</a:t>
            </a:r>
            <a:r>
              <a:rPr lang="cs-CZ" dirty="0"/>
              <a:t>, vydírání, vyžadování materiálních služeb </a:t>
            </a:r>
            <a:r>
              <a:rPr lang="cs-CZ" dirty="0" smtClean="0"/>
              <a:t>včetně finančních </a:t>
            </a:r>
            <a:r>
              <a:rPr lang="cs-CZ" dirty="0"/>
              <a:t>apod.</a:t>
            </a:r>
          </a:p>
        </p:txBody>
      </p:sp>
    </p:spTree>
    <p:extLst>
      <p:ext uri="{BB962C8B-B14F-4D97-AF65-F5344CB8AC3E}">
        <p14:creationId xmlns:p14="http://schemas.microsoft.com/office/powerpoint/2010/main" val="586821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Násilí mezi dospělými členy rodiny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š</a:t>
            </a:r>
            <a:r>
              <a:rPr lang="cs-CZ" dirty="0" smtClean="0"/>
              <a:t>kála chování v rámci blízkých rodinných vztahů, kterým jedna osoba intenzivně fyzicky ubližuje, zastrašuje a ponižuje druhou osobu</a:t>
            </a:r>
          </a:p>
          <a:p>
            <a:r>
              <a:rPr lang="cs-CZ" dirty="0"/>
              <a:t>t</a:t>
            </a:r>
            <a:r>
              <a:rPr lang="cs-CZ" dirty="0" smtClean="0"/>
              <a:t>raumatizující jev se závažnými důsledky pro celou rodinu</a:t>
            </a:r>
          </a:p>
          <a:p>
            <a:r>
              <a:rPr lang="cs-CZ" dirty="0"/>
              <a:t>p</a:t>
            </a:r>
            <a:r>
              <a:rPr lang="cs-CZ" dirty="0" smtClean="0"/>
              <a:t>oslušnost ženy byla formulována již v bibli v Novém zákoně a patřila k historicky společenskému uspořádání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5648" y="4725144"/>
            <a:ext cx="1968624" cy="19686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9514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Násilí na ženách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</a:t>
            </a:r>
            <a:r>
              <a:rPr lang="cs-CZ" dirty="0" smtClean="0"/>
              <a:t> počátku kontrola láskou („protože tě miluji..“)</a:t>
            </a:r>
          </a:p>
          <a:p>
            <a:r>
              <a:rPr lang="cs-CZ" dirty="0"/>
              <a:t>s</a:t>
            </a:r>
            <a:r>
              <a:rPr lang="cs-CZ" dirty="0" smtClean="0"/>
              <a:t>ociální omezování ženy , omezování ekonomických možností, omezování možností vlastního výdělku a vynucování sexuálního styku</a:t>
            </a:r>
          </a:p>
          <a:p>
            <a:r>
              <a:rPr lang="cs-CZ" dirty="0" smtClean="0"/>
              <a:t>často v laické veřejnosti zlehčování problémů a tendence k obviňování ženy</a:t>
            </a:r>
          </a:p>
          <a:p>
            <a:r>
              <a:rPr lang="cs-CZ" dirty="0"/>
              <a:t>s</a:t>
            </a:r>
            <a:r>
              <a:rPr lang="cs-CZ" dirty="0" smtClean="0"/>
              <a:t>oudí se, že je to pouze jev problematických rodin a že žena často k násilí muže provokuje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0592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00776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Hledisko psychopat. rysů</a:t>
            </a:r>
            <a:br>
              <a:rPr lang="cs-CZ" dirty="0" smtClean="0"/>
            </a:br>
            <a:r>
              <a:rPr lang="cs-CZ" dirty="0" smtClean="0"/>
              <a:t>Muži					Ženy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76871"/>
            <a:ext cx="4038600" cy="4078053"/>
          </a:xfrm>
        </p:spPr>
        <p:txBody>
          <a:bodyPr/>
          <a:lstStyle/>
          <a:p>
            <a:r>
              <a:rPr lang="cs-CZ" dirty="0"/>
              <a:t>v</a:t>
            </a:r>
            <a:r>
              <a:rPr lang="cs-CZ" dirty="0" smtClean="0"/>
              <a:t>íce psychopat. rysů </a:t>
            </a:r>
            <a:endParaRPr lang="cs-CZ" dirty="0"/>
          </a:p>
          <a:p>
            <a:r>
              <a:rPr lang="cs-CZ" dirty="0" smtClean="0"/>
              <a:t>poruchy </a:t>
            </a:r>
            <a:r>
              <a:rPr lang="cs-CZ" dirty="0"/>
              <a:t>osobnosti</a:t>
            </a:r>
          </a:p>
          <a:p>
            <a:r>
              <a:rPr lang="cs-CZ" dirty="0"/>
              <a:t>alkoholismus</a:t>
            </a:r>
          </a:p>
          <a:p>
            <a:r>
              <a:rPr lang="cs-CZ" dirty="0"/>
              <a:t>n</a:t>
            </a:r>
            <a:r>
              <a:rPr lang="cs-CZ" dirty="0" smtClean="0"/>
              <a:t>ízké </a:t>
            </a:r>
            <a:r>
              <a:rPr lang="cs-CZ" dirty="0"/>
              <a:t>sebevědomí</a:t>
            </a:r>
          </a:p>
          <a:p>
            <a:r>
              <a:rPr lang="cs-CZ" dirty="0"/>
              <a:t>n</a:t>
            </a:r>
            <a:r>
              <a:rPr lang="cs-CZ" dirty="0" smtClean="0"/>
              <a:t>ižší </a:t>
            </a:r>
            <a:r>
              <a:rPr lang="cs-CZ" dirty="0"/>
              <a:t>verbální schopnosti oproti jejich partnerkám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76871"/>
            <a:ext cx="4038600" cy="4078053"/>
          </a:xfrm>
        </p:spPr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orušené sebevědomí</a:t>
            </a:r>
          </a:p>
          <a:p>
            <a:r>
              <a:rPr lang="cs-CZ" dirty="0"/>
              <a:t>z</a:t>
            </a:r>
            <a:r>
              <a:rPr lang="cs-CZ" dirty="0" smtClean="0"/>
              <a:t>ávislost </a:t>
            </a:r>
          </a:p>
          <a:p>
            <a:r>
              <a:rPr lang="cs-CZ" dirty="0"/>
              <a:t>d</a:t>
            </a:r>
            <a:r>
              <a:rPr lang="cs-CZ" dirty="0" smtClean="0"/>
              <a:t>eprese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259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Cyklus násilí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chování se zdá být komplementární – doplňující se u oběti a násilníka</a:t>
            </a:r>
          </a:p>
          <a:p>
            <a:r>
              <a:rPr lang="cs-CZ" i="1" dirty="0"/>
              <a:t>p</a:t>
            </a:r>
            <a:r>
              <a:rPr lang="cs-CZ" i="1" dirty="0" smtClean="0"/>
              <a:t>rvní fáze</a:t>
            </a:r>
            <a:r>
              <a:rPr lang="cs-CZ" dirty="0" smtClean="0"/>
              <a:t>: žena méně </a:t>
            </a:r>
            <a:r>
              <a:rPr lang="cs-CZ" dirty="0" err="1" smtClean="0"/>
              <a:t>podrobivá</a:t>
            </a:r>
            <a:r>
              <a:rPr lang="cs-CZ" dirty="0" smtClean="0"/>
              <a:t>, odmítavá, muž se cítí znejistěn – nepřijatelný pocit</a:t>
            </a:r>
          </a:p>
          <a:p>
            <a:r>
              <a:rPr lang="cs-CZ" i="1" dirty="0"/>
              <a:t>d</a:t>
            </a:r>
            <a:r>
              <a:rPr lang="cs-CZ" i="1" dirty="0" smtClean="0"/>
              <a:t>ruhá fáze: </a:t>
            </a:r>
            <a:r>
              <a:rPr lang="cs-CZ" dirty="0" smtClean="0"/>
              <a:t>muž se cítí silně oslaben ,násilné chování přináší pocit obnovení rovnováhy a žena ho do jisté míry přijímá, usmíření ukončuje druhou fázi a přináší období harmonie a štěstí</a:t>
            </a:r>
          </a:p>
          <a:p>
            <a:r>
              <a:rPr lang="cs-CZ" dirty="0"/>
              <a:t>o</a:t>
            </a:r>
            <a:r>
              <a:rPr lang="cs-CZ" dirty="0" smtClean="0"/>
              <a:t>pakování – nebezpečný cyklus chování, násilí v něm paradoxně působí jako prostředek sblížení</a:t>
            </a:r>
          </a:p>
        </p:txBody>
      </p:sp>
    </p:spTree>
    <p:extLst>
      <p:ext uri="{BB962C8B-B14F-4D97-AF65-F5344CB8AC3E}">
        <p14:creationId xmlns:p14="http://schemas.microsoft.com/office/powerpoint/2010/main" val="390685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Specifika domácího násilí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násilník </a:t>
            </a:r>
            <a:r>
              <a:rPr lang="cs-CZ" dirty="0"/>
              <a:t>a oběť jsou blízké osoby, které mezi sebou mají citový </a:t>
            </a:r>
            <a:r>
              <a:rPr lang="cs-CZ" dirty="0" smtClean="0"/>
              <a:t>vztah</a:t>
            </a:r>
            <a:endParaRPr lang="cs-CZ" dirty="0"/>
          </a:p>
          <a:p>
            <a:r>
              <a:rPr lang="cs-CZ" dirty="0" smtClean="0"/>
              <a:t>domácí </a:t>
            </a:r>
            <a:r>
              <a:rPr lang="cs-CZ" dirty="0"/>
              <a:t>násilí se odehrává za zavřenými dveřmi, svědky se stávají nejčastěji </a:t>
            </a:r>
            <a:r>
              <a:rPr lang="cs-CZ" dirty="0" smtClean="0"/>
              <a:t>děti</a:t>
            </a:r>
            <a:endParaRPr lang="cs-CZ" dirty="0"/>
          </a:p>
          <a:p>
            <a:r>
              <a:rPr lang="pl-PL" dirty="0" smtClean="0"/>
              <a:t>násilník </a:t>
            </a:r>
            <a:r>
              <a:rPr lang="pl-PL" dirty="0"/>
              <a:t>chce dosáhnout naprosté kontroly a moci nad </a:t>
            </a:r>
            <a:r>
              <a:rPr lang="pl-PL" dirty="0" smtClean="0"/>
              <a:t>obětí</a:t>
            </a:r>
            <a:endParaRPr lang="pl-PL" dirty="0"/>
          </a:p>
          <a:p>
            <a:r>
              <a:rPr lang="cs-CZ" dirty="0" smtClean="0"/>
              <a:t>jedná </a:t>
            </a:r>
            <a:r>
              <a:rPr lang="cs-CZ" dirty="0"/>
              <a:t>se o opakované incidenty, které nabývají na intenzitě </a:t>
            </a:r>
            <a:r>
              <a:rPr lang="cs-CZ" dirty="0" smtClean="0"/>
              <a:t>(stupňování závažnosti i </a:t>
            </a:r>
            <a:r>
              <a:rPr lang="cs-CZ" dirty="0"/>
              <a:t>četnosti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 smtClean="0"/>
              <a:t>spirála </a:t>
            </a:r>
            <a:r>
              <a:rPr lang="cs-CZ" dirty="0"/>
              <a:t>násilí (neustále se střídající období klidu, narůstání násilných </a:t>
            </a:r>
            <a:r>
              <a:rPr lang="cs-CZ" dirty="0" smtClean="0"/>
              <a:t>projevů a </a:t>
            </a:r>
            <a:r>
              <a:rPr lang="cs-CZ" dirty="0"/>
              <a:t>období násilí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707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Důsledky - krátkodobé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bolest</a:t>
            </a:r>
          </a:p>
          <a:p>
            <a:r>
              <a:rPr lang="cs-CZ" dirty="0" smtClean="0"/>
              <a:t>strach</a:t>
            </a:r>
            <a:endParaRPr lang="cs-CZ" dirty="0"/>
          </a:p>
          <a:p>
            <a:r>
              <a:rPr lang="cs-CZ" dirty="0" smtClean="0"/>
              <a:t>zvýšená </a:t>
            </a:r>
            <a:r>
              <a:rPr lang="cs-CZ" dirty="0"/>
              <a:t>úzkost</a:t>
            </a:r>
          </a:p>
          <a:p>
            <a:r>
              <a:rPr lang="cs-CZ" dirty="0" smtClean="0"/>
              <a:t>pocity </a:t>
            </a:r>
            <a:r>
              <a:rPr lang="cs-CZ" dirty="0"/>
              <a:t>viny, hanby a bezmocnosti</a:t>
            </a:r>
          </a:p>
          <a:p>
            <a:r>
              <a:rPr lang="cs-CZ" dirty="0" smtClean="0"/>
              <a:t>vztek</a:t>
            </a:r>
            <a:r>
              <a:rPr lang="cs-CZ" dirty="0"/>
              <a:t>, agrese, </a:t>
            </a:r>
            <a:r>
              <a:rPr lang="cs-CZ" dirty="0" err="1"/>
              <a:t>hostilita</a:t>
            </a:r>
            <a:endParaRPr lang="cs-CZ" dirty="0"/>
          </a:p>
          <a:p>
            <a:r>
              <a:rPr lang="cs-CZ" dirty="0" smtClean="0"/>
              <a:t>smutek</a:t>
            </a:r>
            <a:r>
              <a:rPr lang="cs-CZ" dirty="0"/>
              <a:t>, lítostivost, plačtivost </a:t>
            </a:r>
          </a:p>
        </p:txBody>
      </p:sp>
    </p:spTree>
    <p:extLst>
      <p:ext uri="{BB962C8B-B14F-4D97-AF65-F5344CB8AC3E}">
        <p14:creationId xmlns:p14="http://schemas.microsoft.com/office/powerpoint/2010/main" val="4005148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Důsledky - dlouhodobé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</a:t>
            </a:r>
            <a:r>
              <a:rPr lang="cs-CZ" dirty="0" smtClean="0"/>
              <a:t>oruchy </a:t>
            </a:r>
            <a:r>
              <a:rPr lang="cs-CZ" dirty="0"/>
              <a:t>sebepojetí a nízké sebehodnocení, </a:t>
            </a:r>
            <a:r>
              <a:rPr lang="cs-CZ" dirty="0" smtClean="0"/>
              <a:t>nedostatek sebedůvěry</a:t>
            </a:r>
            <a:r>
              <a:rPr lang="cs-CZ" dirty="0"/>
              <a:t>, pocity </a:t>
            </a:r>
            <a:r>
              <a:rPr lang="cs-CZ" dirty="0" smtClean="0"/>
              <a:t>méněcennosti</a:t>
            </a:r>
          </a:p>
          <a:p>
            <a:r>
              <a:rPr lang="cs-CZ" dirty="0"/>
              <a:t>d</a:t>
            </a:r>
            <a:r>
              <a:rPr lang="cs-CZ" dirty="0" smtClean="0"/>
              <a:t>epresivní </a:t>
            </a:r>
            <a:r>
              <a:rPr lang="cs-CZ" dirty="0"/>
              <a:t>ladění </a:t>
            </a:r>
            <a:r>
              <a:rPr lang="cs-CZ" dirty="0" smtClean="0"/>
              <a:t>až </a:t>
            </a:r>
            <a:r>
              <a:rPr lang="cs-CZ" dirty="0" smtClean="0"/>
              <a:t>deprese</a:t>
            </a:r>
            <a:endParaRPr lang="cs-CZ" dirty="0"/>
          </a:p>
          <a:p>
            <a:r>
              <a:rPr lang="cs-CZ" dirty="0"/>
              <a:t>p</a:t>
            </a:r>
            <a:r>
              <a:rPr lang="cs-CZ" dirty="0" smtClean="0"/>
              <a:t>řetrvávající tenze,  </a:t>
            </a:r>
            <a:r>
              <a:rPr lang="cs-CZ" dirty="0"/>
              <a:t>e</a:t>
            </a:r>
            <a:r>
              <a:rPr lang="cs-CZ" dirty="0" smtClean="0"/>
              <a:t>mocionální </a:t>
            </a:r>
            <a:r>
              <a:rPr lang="cs-CZ" dirty="0"/>
              <a:t>labilita, </a:t>
            </a:r>
            <a:r>
              <a:rPr lang="cs-CZ" dirty="0" smtClean="0"/>
              <a:t>prožívání nepohody </a:t>
            </a:r>
            <a:r>
              <a:rPr lang="cs-CZ" dirty="0"/>
              <a:t>psychické i </a:t>
            </a:r>
            <a:r>
              <a:rPr lang="cs-CZ" dirty="0" smtClean="0"/>
              <a:t>somatické</a:t>
            </a:r>
          </a:p>
          <a:p>
            <a:r>
              <a:rPr lang="cs-CZ" dirty="0"/>
              <a:t>c</a:t>
            </a:r>
            <a:r>
              <a:rPr lang="cs-CZ" dirty="0" smtClean="0"/>
              <a:t>itová oploštělost, poruchy  v </a:t>
            </a:r>
            <a:r>
              <a:rPr lang="cs-CZ" dirty="0"/>
              <a:t>mezilidských </a:t>
            </a:r>
            <a:r>
              <a:rPr lang="cs-CZ" dirty="0" smtClean="0"/>
              <a:t>vztazích</a:t>
            </a:r>
            <a:endParaRPr lang="cs-CZ" dirty="0"/>
          </a:p>
          <a:p>
            <a:r>
              <a:rPr lang="cs-CZ" dirty="0"/>
              <a:t>u</a:t>
            </a:r>
            <a:r>
              <a:rPr lang="cs-CZ" dirty="0" smtClean="0"/>
              <a:t>žívání </a:t>
            </a:r>
            <a:r>
              <a:rPr lang="cs-CZ" dirty="0"/>
              <a:t>alkoholu, </a:t>
            </a:r>
            <a:r>
              <a:rPr lang="cs-CZ" dirty="0" smtClean="0"/>
              <a:t>drog </a:t>
            </a:r>
            <a:endParaRPr lang="cs-CZ" dirty="0"/>
          </a:p>
          <a:p>
            <a:r>
              <a:rPr lang="cs-CZ" dirty="0"/>
              <a:t>p</a:t>
            </a:r>
            <a:r>
              <a:rPr lang="cs-CZ" dirty="0" smtClean="0"/>
              <a:t>oruchy </a:t>
            </a:r>
            <a:r>
              <a:rPr lang="cs-CZ" dirty="0"/>
              <a:t>příjmu </a:t>
            </a:r>
            <a:r>
              <a:rPr lang="cs-CZ" dirty="0" smtClean="0"/>
              <a:t>potravy</a:t>
            </a:r>
            <a:endParaRPr lang="cs-CZ" dirty="0"/>
          </a:p>
          <a:p>
            <a:r>
              <a:rPr lang="cs-CZ" dirty="0"/>
              <a:t>s</a:t>
            </a:r>
            <a:r>
              <a:rPr lang="cs-CZ" dirty="0" smtClean="0"/>
              <a:t>uicidální </a:t>
            </a:r>
            <a:r>
              <a:rPr lang="cs-CZ" dirty="0" smtClean="0"/>
              <a:t>chování</a:t>
            </a:r>
            <a:endParaRPr lang="cs-CZ" dirty="0"/>
          </a:p>
          <a:p>
            <a:r>
              <a:rPr lang="cs-CZ" dirty="0"/>
              <a:t>s</a:t>
            </a:r>
            <a:r>
              <a:rPr lang="cs-CZ" dirty="0" smtClean="0"/>
              <a:t>ociální </a:t>
            </a:r>
            <a:r>
              <a:rPr lang="cs-CZ" dirty="0" smtClean="0"/>
              <a:t>patologie</a:t>
            </a:r>
            <a:endParaRPr lang="cs-CZ" dirty="0" smtClean="0"/>
          </a:p>
          <a:p>
            <a:r>
              <a:rPr lang="cs-CZ" dirty="0"/>
              <a:t>d</a:t>
            </a:r>
            <a:r>
              <a:rPr lang="cs-CZ" dirty="0" smtClean="0"/>
              <a:t>ezintegrace </a:t>
            </a:r>
            <a:r>
              <a:rPr lang="cs-CZ" dirty="0"/>
              <a:t>osobnosti, popř. </a:t>
            </a:r>
            <a:r>
              <a:rPr lang="cs-CZ" dirty="0" smtClean="0"/>
              <a:t>vznik závažného </a:t>
            </a:r>
            <a:r>
              <a:rPr lang="cs-CZ" dirty="0"/>
              <a:t>psychického </a:t>
            </a:r>
            <a:r>
              <a:rPr lang="cs-CZ" dirty="0" smtClean="0"/>
              <a:t>onemocnění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222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Případ z praxe:</a:t>
            </a:r>
            <a:br>
              <a:rPr lang="cs-CZ" dirty="0" smtClean="0"/>
            </a:br>
            <a:r>
              <a:rPr lang="cs-CZ" sz="1800" dirty="0" smtClean="0"/>
              <a:t>(str. 79)</a:t>
            </a:r>
            <a:endParaRPr lang="cs-CZ" sz="18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2204864"/>
            <a:ext cx="2536676" cy="3585169"/>
          </a:xfrm>
        </p:spPr>
      </p:pic>
    </p:spTree>
    <p:extLst>
      <p:ext uri="{BB962C8B-B14F-4D97-AF65-F5344CB8AC3E}">
        <p14:creationId xmlns:p14="http://schemas.microsoft.com/office/powerpoint/2010/main" val="2696062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Prevence násilí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</a:t>
            </a:r>
            <a:r>
              <a:rPr lang="cs-CZ" dirty="0" smtClean="0"/>
              <a:t>ejúčinnější </a:t>
            </a:r>
            <a:r>
              <a:rPr lang="cs-CZ" dirty="0"/>
              <a:t>opatřením v oblasti primární prevence je pečlivý a uvážlivý výběr životního </a:t>
            </a:r>
            <a:r>
              <a:rPr lang="cs-CZ" dirty="0" smtClean="0"/>
              <a:t>partnera</a:t>
            </a:r>
            <a:endParaRPr lang="cs-CZ" dirty="0"/>
          </a:p>
          <a:p>
            <a:r>
              <a:rPr lang="cs-CZ" dirty="0"/>
              <a:t>b</a:t>
            </a:r>
            <a:r>
              <a:rPr lang="cs-CZ" dirty="0" smtClean="0"/>
              <a:t>udování </a:t>
            </a:r>
            <a:r>
              <a:rPr lang="cs-CZ" dirty="0"/>
              <a:t>dobrého rodinného </a:t>
            </a:r>
            <a:r>
              <a:rPr lang="cs-CZ" dirty="0" smtClean="0"/>
              <a:t>zázemí</a:t>
            </a:r>
          </a:p>
          <a:p>
            <a:r>
              <a:rPr lang="cs-CZ" dirty="0"/>
              <a:t>d</a:t>
            </a:r>
            <a:r>
              <a:rPr lang="cs-CZ" dirty="0" smtClean="0"/>
              <a:t>ostatečná </a:t>
            </a:r>
            <a:r>
              <a:rPr lang="cs-CZ" dirty="0"/>
              <a:t>informovanost o tom, co je ve vztahu, v rodině a při soužití osob ve společné domácnosti obvykle považováno za "normální" a co už by rozhodně nemělo být tolerováno (ponižování, nadávání, bití</a:t>
            </a:r>
            <a:r>
              <a:rPr lang="cs-CZ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6417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Prevence násilí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i="1" dirty="0"/>
              <a:t>Primární prevence</a:t>
            </a:r>
            <a:r>
              <a:rPr lang="cs-CZ" dirty="0"/>
              <a:t>: jejím účelem je zabránit násilí </a:t>
            </a:r>
            <a:r>
              <a:rPr lang="cs-CZ" dirty="0" smtClean="0"/>
              <a:t>vytvořením </a:t>
            </a:r>
            <a:r>
              <a:rPr lang="cs-CZ" dirty="0"/>
              <a:t>takových podmínek, aby se násilí nemohlo </a:t>
            </a:r>
            <a:r>
              <a:rPr lang="cs-CZ" dirty="0" smtClean="0"/>
              <a:t>uplatnit (klima společnosti, osvěta</a:t>
            </a:r>
            <a:r>
              <a:rPr lang="cs-CZ" dirty="0"/>
              <a:t>, vzdělávání atd. 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i="1" dirty="0" smtClean="0"/>
              <a:t>Sekundární </a:t>
            </a:r>
            <a:r>
              <a:rPr lang="cs-CZ" i="1" dirty="0"/>
              <a:t>prevence</a:t>
            </a:r>
            <a:r>
              <a:rPr lang="cs-CZ" dirty="0"/>
              <a:t>: účelem je včasná detekce rizik </a:t>
            </a:r>
            <a:r>
              <a:rPr lang="cs-CZ" dirty="0" smtClean="0"/>
              <a:t>a </a:t>
            </a:r>
            <a:r>
              <a:rPr lang="cs-CZ" dirty="0"/>
              <a:t>zabránění jejich působení </a:t>
            </a:r>
            <a:r>
              <a:rPr lang="cs-CZ" dirty="0" smtClean="0"/>
              <a:t> (anamnestické zjišťování </a:t>
            </a:r>
            <a:r>
              <a:rPr lang="cs-CZ" dirty="0"/>
              <a:t>rizik, fyzikální vyšetření dítěte v rámci preventivních prohlídek apod.) </a:t>
            </a:r>
            <a:endParaRPr lang="cs-CZ" dirty="0" smtClean="0"/>
          </a:p>
          <a:p>
            <a:r>
              <a:rPr lang="cs-CZ" i="1" dirty="0" smtClean="0"/>
              <a:t>Terciální prevence</a:t>
            </a:r>
            <a:r>
              <a:rPr lang="cs-CZ" dirty="0"/>
              <a:t>: účelem je zabránit prohloubení traumatu, zabránění rozvoji nevratných následků, komplikací, ale také </a:t>
            </a:r>
            <a:r>
              <a:rPr lang="cs-CZ" dirty="0" smtClean="0"/>
              <a:t>systémového násilí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979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Použitá literatura: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453881"/>
            <a:ext cx="8229600" cy="4389120"/>
          </a:xfrm>
        </p:spPr>
        <p:txBody>
          <a:bodyPr/>
          <a:lstStyle/>
          <a:p>
            <a:r>
              <a:rPr lang="cs-CZ" dirty="0"/>
              <a:t>GJURIČOVÁ, Šárka, Jana KOCOURKOVÁ a Jiří KOUTEK. </a:t>
            </a:r>
            <a:r>
              <a:rPr lang="cs-CZ" i="1" dirty="0"/>
              <a:t>Podoby násilí v rodině</a:t>
            </a:r>
            <a:r>
              <a:rPr lang="cs-CZ" dirty="0"/>
              <a:t>. Vyd. 1. Praha: Vyšehrad, 2000, 101 s. ISBN 80-7021-416-3</a:t>
            </a:r>
            <a:r>
              <a:rPr lang="cs-CZ" dirty="0" smtClean="0"/>
              <a:t>.</a:t>
            </a:r>
          </a:p>
          <a:p>
            <a:r>
              <a:rPr lang="cs-CZ" dirty="0"/>
              <a:t>SLANÝ, Jaroslav. </a:t>
            </a:r>
            <a:r>
              <a:rPr lang="cs-CZ" i="1" dirty="0"/>
              <a:t>Syndrom CAN: (syndrom týraného dítěte)</a:t>
            </a:r>
            <a:r>
              <a:rPr lang="cs-CZ" dirty="0"/>
              <a:t>. Vyd. 1. V Ostravě: Ostravská univerzita, Zdravotně sociální fakulta, 2008, 155 s. ISBN 978-80-7368-474-7.</a:t>
            </a:r>
          </a:p>
        </p:txBody>
      </p:sp>
    </p:spTree>
    <p:extLst>
      <p:ext uri="{BB962C8B-B14F-4D97-AF65-F5344CB8AC3E}">
        <p14:creationId xmlns:p14="http://schemas.microsoft.com/office/powerpoint/2010/main" val="395944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Internetové 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is.muni.cz/th/187767/pravf_m/Diplomova_prace.pdf</a:t>
            </a:r>
            <a:endParaRPr lang="cs-CZ" dirty="0" smtClean="0"/>
          </a:p>
          <a:p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www.nicm.cz/oblasti/socialne-patologicke-jevy/syndrom-can/charakteristika</a:t>
            </a:r>
            <a:endParaRPr lang="cs-CZ" dirty="0" smtClean="0"/>
          </a:p>
          <a:p>
            <a:r>
              <a:rPr lang="cs-CZ" dirty="0">
                <a:hlinkClick r:id="rId4"/>
              </a:rPr>
              <a:t>http://www.phil.muni.cz/~</a:t>
            </a:r>
            <a:r>
              <a:rPr lang="cs-CZ" dirty="0" smtClean="0">
                <a:hlinkClick r:id="rId4"/>
              </a:rPr>
              <a:t>hump/psychoterapie/deti/Papers/CAN_Fiserova.pdf</a:t>
            </a:r>
            <a:endParaRPr lang="cs-CZ" dirty="0" smtClean="0"/>
          </a:p>
          <a:p>
            <a:r>
              <a:rPr lang="cs-CZ" dirty="0">
                <a:hlinkClick r:id="rId5"/>
              </a:rPr>
              <a:t>http://</a:t>
            </a:r>
            <a:r>
              <a:rPr lang="cs-CZ" dirty="0" smtClean="0">
                <a:hlinkClick r:id="rId5"/>
              </a:rPr>
              <a:t>www.ssvp.wz.cz/Texty/sikana.html</a:t>
            </a:r>
            <a:endParaRPr lang="cs-CZ" dirty="0" smtClean="0"/>
          </a:p>
          <a:p>
            <a:r>
              <a:rPr lang="cs-CZ" dirty="0">
                <a:hlinkClick r:id="rId6"/>
              </a:rPr>
              <a:t>http://</a:t>
            </a:r>
            <a:r>
              <a:rPr lang="cs-CZ" dirty="0" smtClean="0">
                <a:hlinkClick r:id="rId6"/>
              </a:rPr>
              <a:t>www.stopnasili.cz/verejnost/dn-ve-vasem-okoli-jak-pomoci-vasi-pritelkyni.html</a:t>
            </a:r>
            <a:endParaRPr lang="cs-CZ" dirty="0" smtClean="0"/>
          </a:p>
          <a:p>
            <a:r>
              <a:rPr lang="cs-CZ" dirty="0">
                <a:hlinkClick r:id="rId7"/>
              </a:rPr>
              <a:t>http://www.bkb.cz/pomoc-obetem/pribehy-obeti/pribeh-domaci-nasili</a:t>
            </a:r>
            <a:r>
              <a:rPr lang="cs-CZ" dirty="0" smtClean="0">
                <a:hlinkClick r:id="rId7"/>
              </a:rPr>
              <a:t>/</a:t>
            </a:r>
            <a:endParaRPr lang="cs-CZ" dirty="0" smtClean="0"/>
          </a:p>
          <a:p>
            <a:r>
              <a:rPr lang="cs-CZ" dirty="0">
                <a:hlinkClick r:id="rId8"/>
              </a:rPr>
              <a:t>http://www.stopnasilinadetech.cz/pdf/narodnistrategie.pdf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396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026" y="620689"/>
            <a:ext cx="7645929" cy="60644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4057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Obecné varovné signály: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nadměrná naléhavost partnera(</a:t>
            </a:r>
            <a:r>
              <a:rPr lang="cs-CZ" dirty="0" err="1"/>
              <a:t>ky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 smtClean="0"/>
              <a:t>přílišná </a:t>
            </a:r>
            <a:r>
              <a:rPr lang="cs-CZ" dirty="0"/>
              <a:t>dominance ve </a:t>
            </a:r>
            <a:r>
              <a:rPr lang="cs-CZ" dirty="0" smtClean="0"/>
              <a:t>vztahu</a:t>
            </a:r>
            <a:endParaRPr lang="cs-CZ" dirty="0"/>
          </a:p>
          <a:p>
            <a:r>
              <a:rPr lang="cs-CZ" dirty="0" smtClean="0"/>
              <a:t>vnímání </a:t>
            </a:r>
            <a:r>
              <a:rPr lang="cs-CZ" dirty="0"/>
              <a:t>druhého jako méněcenné </a:t>
            </a:r>
            <a:r>
              <a:rPr lang="cs-CZ" dirty="0" smtClean="0"/>
              <a:t>bytosti</a:t>
            </a:r>
            <a:endParaRPr lang="cs-CZ" dirty="0"/>
          </a:p>
          <a:p>
            <a:r>
              <a:rPr lang="cs-CZ" dirty="0" smtClean="0"/>
              <a:t>narcistické sklony</a:t>
            </a:r>
            <a:endParaRPr lang="cs-CZ" dirty="0"/>
          </a:p>
          <a:p>
            <a:r>
              <a:rPr lang="cs-CZ" dirty="0" smtClean="0"/>
              <a:t>nadměrná kontrola partnera</a:t>
            </a:r>
            <a:endParaRPr lang="cs-CZ" dirty="0"/>
          </a:p>
          <a:p>
            <a:r>
              <a:rPr lang="cs-CZ" dirty="0" smtClean="0"/>
              <a:t>extrémní </a:t>
            </a:r>
            <a:r>
              <a:rPr lang="cs-CZ" dirty="0"/>
              <a:t>polohy vztahu k vlastní matce (u mužů</a:t>
            </a:r>
            <a:r>
              <a:rPr lang="cs-CZ" dirty="0" smtClean="0"/>
              <a:t>)</a:t>
            </a:r>
            <a:endParaRPr lang="cs-CZ" dirty="0"/>
          </a:p>
          <a:p>
            <a:r>
              <a:rPr lang="pl-PL" dirty="0" smtClean="0"/>
              <a:t>snaha </a:t>
            </a:r>
            <a:r>
              <a:rPr lang="pl-PL" dirty="0"/>
              <a:t>o izolaci partnera od jeho sociálních kontaktů</a:t>
            </a:r>
            <a:endParaRPr lang="cs-CZ" dirty="0"/>
          </a:p>
        </p:txBody>
      </p:sp>
      <p:pic>
        <p:nvPicPr>
          <p:cNvPr id="1027" name="Picture 3" descr="C:\Documents and Settings\Lída\Local Settings\Temporary Internet Files\Content.IE5\S5K9G7YV\MC90034964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1700808"/>
            <a:ext cx="601216" cy="2355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801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Asymetrická agrese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132856"/>
            <a:ext cx="8229600" cy="4389120"/>
          </a:xfrm>
        </p:spPr>
        <p:txBody>
          <a:bodyPr>
            <a:normAutofit/>
          </a:bodyPr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ypický je nepoměr sil mezi jejími aktéry, tzn.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řevaha agresora nad obětí 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jejím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důsledkem je poškození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druhé osoby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odstata spočívá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v tom, že agrese je zde cílem jednání, nikoli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prostředkem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k dosažení nějakého konkrétního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zisku 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áměrem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agresora není např.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odcizení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věcí pro jejich hodnotu nebo pro pomstu, nýbrž pro radost a uspokojení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potřeby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ponižovat lidskou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důstojnost.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93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Násilí v partnerských vztazích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http://www.ceskatelevize.cz/porady/10169534665-partnerske-vztahy-aneb-navod-na-preziti/208572231000012-nasili-v-partnerskych-vztazich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tn.nova.cz/zpravy/tv-archiv/na-vlastni-oci/na-vlastni-oci-o-kseftovani-se-vzdelanim-a-o-domacim-nasili-na-muzich.html</a:t>
            </a:r>
            <a:endParaRPr lang="cs-CZ" dirty="0" smtClean="0"/>
          </a:p>
          <a:p>
            <a:r>
              <a:rPr lang="cs-CZ" dirty="0" smtClean="0"/>
              <a:t>( 23:40 min.)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3645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Děti v rizikovém postavení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Děti neúspěšné ve škole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Děti v situaci rozvodu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Autoagrese</a:t>
            </a:r>
            <a:r>
              <a:rPr lang="cs-CZ" dirty="0" smtClean="0"/>
              <a:t> a agrese v sebevražedném chování dospívajících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Agresivní projevy dítěte v rámci užívání drog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Násilí dítěte vůči rodiči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4634" y="4797152"/>
            <a:ext cx="2750796" cy="19434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1513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1. Děti neúspěšné ve škole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</a:t>
            </a:r>
            <a:r>
              <a:rPr lang="cs-CZ" dirty="0" smtClean="0"/>
              <a:t>elký tlak ze strany rodičů na úspěch a výkon nejen ve škole, ale třeba i v zájmové činnosti, sportech</a:t>
            </a:r>
            <a:endParaRPr lang="cs-CZ" dirty="0"/>
          </a:p>
          <a:p>
            <a:r>
              <a:rPr lang="cs-CZ" dirty="0"/>
              <a:t>n</a:t>
            </a:r>
            <a:r>
              <a:rPr lang="cs-CZ" dirty="0" smtClean="0"/>
              <a:t>utné zjistit co je příčinou neúspěchu – podrobný rozbor – nedostatek nadání, nezralost pro školu či specifické vývojové poruchy,  fyzické či psychické týrání v rodině, sexuální zneužívání, šikana ze strany spolužáků či nevhodné přístupy učitele</a:t>
            </a:r>
          </a:p>
          <a:p>
            <a:r>
              <a:rPr lang="cs-CZ" dirty="0"/>
              <a:t>d</a:t>
            </a:r>
            <a:r>
              <a:rPr lang="cs-CZ" dirty="0" smtClean="0"/>
              <a:t>ůležitým faktorem školní úspěšnosti dítěte může být i jeho vlastní postoj a očekávání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3405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556</TotalTime>
  <Words>2242</Words>
  <Application>Microsoft Office PowerPoint</Application>
  <PresentationFormat>Předvádění na obrazovce (4:3)</PresentationFormat>
  <Paragraphs>196</Paragraphs>
  <Slides>36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37" baseType="lpstr">
      <vt:lpstr>Tok</vt:lpstr>
      <vt:lpstr>Agresivita v rodině</vt:lpstr>
      <vt:lpstr>Domácí násilí</vt:lpstr>
      <vt:lpstr>Specifika domácího násilí</vt:lpstr>
      <vt:lpstr>Prezentace aplikace PowerPoint</vt:lpstr>
      <vt:lpstr>Obecné varovné signály:</vt:lpstr>
      <vt:lpstr>Asymetrická agrese</vt:lpstr>
      <vt:lpstr>Násilí v partnerských vztazích</vt:lpstr>
      <vt:lpstr>Děti v rizikovém postavení</vt:lpstr>
      <vt:lpstr>1. Děti neúspěšné ve škole</vt:lpstr>
      <vt:lpstr>2. Dítě v situaci rozvodu</vt:lpstr>
      <vt:lpstr>3. Autoagrese a agrese v sebevražedném chování dospívajících</vt:lpstr>
      <vt:lpstr>4. Agresivní projevy v rámci drogových závislostí</vt:lpstr>
      <vt:lpstr>5. Násilí dítěte vůči rodiči</vt:lpstr>
      <vt:lpstr>Sexuální trauma u dětí</vt:lpstr>
      <vt:lpstr>Reakce na trauma a dlouhodobé důsledky</vt:lpstr>
      <vt:lpstr>Syndrom CAN</vt:lpstr>
      <vt:lpstr>Zanedbávání</vt:lpstr>
      <vt:lpstr>Tělesné týrání</vt:lpstr>
      <vt:lpstr>Tělesné týrání</vt:lpstr>
      <vt:lpstr>Sexuální zneužívání</vt:lpstr>
      <vt:lpstr>Sexuální zneužívání</vt:lpstr>
      <vt:lpstr>Citové týrání</vt:lpstr>
      <vt:lpstr>Citové týrání</vt:lpstr>
      <vt:lpstr>Systémové týrání (druhotné ponižování)</vt:lpstr>
      <vt:lpstr>Další formy syndromu CAN</vt:lpstr>
      <vt:lpstr>Násilí mezi dospělými členy rodiny</vt:lpstr>
      <vt:lpstr>Násilí na ženách</vt:lpstr>
      <vt:lpstr>Hledisko psychopat. rysů Muži     Ženy</vt:lpstr>
      <vt:lpstr>Cyklus násilí</vt:lpstr>
      <vt:lpstr>Důsledky - krátkodobé</vt:lpstr>
      <vt:lpstr>Důsledky - dlouhodobé</vt:lpstr>
      <vt:lpstr>Případ z praxe: (str. 79)</vt:lpstr>
      <vt:lpstr>Prevence násilí</vt:lpstr>
      <vt:lpstr>Prevence násilí</vt:lpstr>
      <vt:lpstr>Použitá literatura:</vt:lpstr>
      <vt:lpstr>Internetové zdroje:</vt:lpstr>
    </vt:vector>
  </TitlesOfParts>
  <Company>...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Agresivita v rodině</dc:title>
  <dc:creator>Lída</dc:creator>
  <cp:lastModifiedBy>Lída</cp:lastModifiedBy>
  <cp:revision>41</cp:revision>
  <dcterms:created xsi:type="dcterms:W3CDTF">2013-03-15T16:24:18Z</dcterms:created>
  <dcterms:modified xsi:type="dcterms:W3CDTF">2013-04-08T21:30:36Z</dcterms:modified>
</cp:coreProperties>
</file>