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22"/>
  </p:notesMasterIdLst>
  <p:sldIdLst>
    <p:sldId id="256" r:id="rId2"/>
    <p:sldId id="268" r:id="rId3"/>
    <p:sldId id="257" r:id="rId4"/>
    <p:sldId id="258" r:id="rId5"/>
    <p:sldId id="259" r:id="rId6"/>
    <p:sldId id="260" r:id="rId7"/>
    <p:sldId id="263" r:id="rId8"/>
    <p:sldId id="262" r:id="rId9"/>
    <p:sldId id="264" r:id="rId10"/>
    <p:sldId id="266" r:id="rId11"/>
    <p:sldId id="267" r:id="rId12"/>
    <p:sldId id="261" r:id="rId13"/>
    <p:sldId id="265" r:id="rId14"/>
    <p:sldId id="269" r:id="rId15"/>
    <p:sldId id="270" r:id="rId16"/>
    <p:sldId id="272" r:id="rId17"/>
    <p:sldId id="273" r:id="rId18"/>
    <p:sldId id="271" r:id="rId19"/>
    <p:sldId id="274" r:id="rId20"/>
    <p:sldId id="275" r:id="rId21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Times New Roman" pitchFamily="18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A35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500" autoAdjust="0"/>
  </p:normalViewPr>
  <p:slideViewPr>
    <p:cSldViewPr>
      <p:cViewPr varScale="1">
        <p:scale>
          <a:sx n="72" d="100"/>
          <a:sy n="72" d="100"/>
        </p:scale>
        <p:origin x="-8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9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textu předlohy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809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l" defTabSz="925513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09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>
              <a:defRPr sz="1200"/>
            </a:lvl1pPr>
          </a:lstStyle>
          <a:p>
            <a:pPr>
              <a:defRPr/>
            </a:pPr>
            <a:fld id="{D233EAA9-5DA5-428E-A272-958AAD35E2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ahoma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19475" y="1828800"/>
            <a:ext cx="5343525" cy="2362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816350" y="4184650"/>
            <a:ext cx="4946650" cy="1368425"/>
          </a:xfrm>
        </p:spPr>
        <p:txBody>
          <a:bodyPr/>
          <a:lstStyle>
            <a:lvl1pPr marL="0" indent="0">
              <a:buFontTx/>
              <a:buNone/>
              <a:defRPr sz="1800"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4" name="Rectangle 169"/>
          <p:cNvSpPr>
            <a:spLocks noGrp="1" noChangeArrowheads="1"/>
          </p:cNvSpPr>
          <p:nvPr>
            <p:ph type="dt" sz="half" idx="10"/>
          </p:nvPr>
        </p:nvSpPr>
        <p:spPr>
          <a:xfrm>
            <a:off x="1225550" y="62007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170"/>
          <p:cNvSpPr>
            <a:spLocks noGrp="1" noChangeArrowheads="1"/>
          </p:cNvSpPr>
          <p:nvPr>
            <p:ph type="ftr" sz="quarter" idx="11"/>
          </p:nvPr>
        </p:nvSpPr>
        <p:spPr>
          <a:xfrm>
            <a:off x="3303588" y="6200775"/>
            <a:ext cx="36369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17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92950" y="62007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5F8DB-5417-4011-8975-821F8E16AD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93B72C-F15D-4E45-BBB6-6AA462241D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23075" y="225425"/>
            <a:ext cx="1925638" cy="597535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42988" y="225425"/>
            <a:ext cx="5627687" cy="597535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276633-8660-4705-9C55-A746B8334B9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/>
          <a:p>
            <a:pPr lvl="0"/>
            <a:r>
              <a:rPr lang="cs-CZ" noProof="0" smtClean="0"/>
              <a:t>Klepnutím na ikonu přidáte klipart.</a:t>
            </a:r>
            <a:endParaRPr lang="en-US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2ABF41-35C0-46D9-8A98-E429759C4F8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Nadpis a text nad obsah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2988" y="225425"/>
            <a:ext cx="7705725" cy="863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42988" y="1304925"/>
            <a:ext cx="7705725" cy="2371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2988" y="3829050"/>
            <a:ext cx="7705725" cy="2371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680E39-7BA4-4FC1-BAB8-D7B646E076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C5C454-0C11-4A3A-B279-6D7C82D2FBF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0C82B9-7D8F-4C20-A09A-C47BDAA4B0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42988" y="1304925"/>
            <a:ext cx="3776662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72050" y="1304925"/>
            <a:ext cx="3776663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05A92-76A3-4CBB-BD5C-5F59B961908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314B24-ACD4-4BF8-B2B8-5A24D1E31CB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FD1077-8B8E-4FD5-9684-F7BAF0A5DD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4069A9-5323-45E5-947F-B385346F99E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4B1B71-AEE2-4D89-88FC-FECB24ECC83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0BCD21-476A-4E1E-9F21-8EAE2F88011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225425"/>
            <a:ext cx="77057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nadpisu předlohy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304925"/>
            <a:ext cx="7705725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textu předlohy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42988" y="6308725"/>
            <a:ext cx="1838325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0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054350" y="6308725"/>
            <a:ext cx="3636963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43713" y="6308725"/>
            <a:ext cx="1905000" cy="349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+mn-lt"/>
              </a:defRPr>
            </a:lvl1pPr>
          </a:lstStyle>
          <a:p>
            <a:pPr>
              <a:defRPr/>
            </a:pPr>
            <a:fld id="{FABD367C-12B7-4079-AEF0-630B3FF753A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  <p:sldLayoutId id="214748365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entury Schoolbook" pitchFamily="18" charset="0"/>
          <a:cs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915817" y="404664"/>
            <a:ext cx="6228183" cy="3384376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Xenofobie a rasismus, Multikulturní výchova</a:t>
            </a:r>
            <a:endParaRPr lang="cs-CZ" sz="5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5867400" y="5489575"/>
            <a:ext cx="4946650" cy="1368425"/>
          </a:xfrm>
        </p:spPr>
        <p:txBody>
          <a:bodyPr/>
          <a:lstStyle/>
          <a:p>
            <a:r>
              <a:rPr lang="cs-CZ" sz="2800" b="1" smtClean="0"/>
              <a:t>Vypracovala:</a:t>
            </a:r>
          </a:p>
          <a:p>
            <a:pPr>
              <a:buFont typeface="Wingdings" pitchFamily="2" charset="2"/>
              <a:buChar char="ü"/>
            </a:pPr>
            <a:r>
              <a:rPr lang="cs-CZ" sz="2800" b="1" smtClean="0"/>
              <a:t>Petra Čapková</a:t>
            </a:r>
          </a:p>
        </p:txBody>
      </p:sp>
      <p:pic>
        <p:nvPicPr>
          <p:cNvPr id="16387" name="Obrázek 3" descr="multikulti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0200" y="3751263"/>
            <a:ext cx="3311525" cy="172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Národ, národnost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5602" name="Zástupný symbol pro obsah 2"/>
          <p:cNvSpPr>
            <a:spLocks noGrp="1"/>
          </p:cNvSpPr>
          <p:nvPr>
            <p:ph idx="1"/>
          </p:nvPr>
        </p:nvSpPr>
        <p:spPr>
          <a:xfrm>
            <a:off x="0" y="1125538"/>
            <a:ext cx="9144000" cy="5732462"/>
          </a:xfrm>
        </p:spPr>
        <p:txBody>
          <a:bodyPr/>
          <a:lstStyle/>
          <a:p>
            <a:r>
              <a:rPr lang="cs-CZ" b="1" smtClean="0"/>
              <a:t>Národ = </a:t>
            </a:r>
            <a:r>
              <a:rPr lang="cs-CZ" smtClean="0"/>
              <a:t>skupina obyvatel sdílející společný název, historické území, společné mýty a historické vědomí, masovou veřejnou kulturu, společné hospodářství a společná, zákonem daná pravidla a povinnosti platící pro všechny její členy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b="1" smtClean="0"/>
              <a:t>Národnost = </a:t>
            </a:r>
            <a:r>
              <a:rPr lang="cs-CZ" smtClean="0"/>
              <a:t>národnost určuje příslušnost člověka ke skupině lidí, kteří mají společnou identitu. Tato skupina má několik </a:t>
            </a:r>
            <a:r>
              <a:rPr lang="cs-CZ" b="1" smtClean="0"/>
              <a:t>charakteristických znaků: </a:t>
            </a:r>
            <a:r>
              <a:rPr lang="cs-CZ" smtClean="0"/>
              <a:t>společné vlastní jméno, mýtus o společném původu, sdílené historické vědomí, jeden či dva odlišující prvky společné kultury, příslušnost k určitému území, solidární cítění.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9592" y="225425"/>
            <a:ext cx="8244408" cy="863600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Národnostní menšiny v ČR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0" y="1341438"/>
            <a:ext cx="8964613" cy="5516562"/>
          </a:xfrm>
        </p:spPr>
        <p:txBody>
          <a:bodyPr/>
          <a:lstStyle/>
          <a:p>
            <a:r>
              <a:rPr lang="cs-CZ" smtClean="0"/>
              <a:t>jde o osoby, které trvale žijí na území ČR a jsou jejími občany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sdílejí etnické, kulturní a jazykové znaky, odlišné od většiny obyvatel státu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projevují společné přání být považováni za národnostní menšinu v zájmu uchování a rozvíjení vlastní identity, kulturních tradic a mateřského jazyka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mají dlouhodobý, pevný a trvalý vztah ke společenství žijícímu na území ČR</a:t>
            </a:r>
          </a:p>
          <a:p>
            <a:r>
              <a:rPr lang="cs-CZ" smtClean="0"/>
              <a:t>Např. Vietnamci, Ukrajinci, Romové, Muslimové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 to je diskriminace?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79388" y="1196975"/>
            <a:ext cx="8964612" cy="5472113"/>
          </a:xfrm>
        </p:spPr>
        <p:txBody>
          <a:bodyPr/>
          <a:lstStyle/>
          <a:p>
            <a:r>
              <a:rPr lang="cs-CZ" b="1" smtClean="0"/>
              <a:t>Diskriminace je zejména právní pojem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Porušujeme práva a důstojnost člověka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Nerespektujeme rovnost zacházení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Jednáme minimálně protiprávně (+nemorálně)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b="1" smtClean="0"/>
              <a:t>Diskriminace je nerespektování rovnosti zacházení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Se všemi se musí zacházet rovně, když jde o jejich práva a důstojnost.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Všichni si ale fakticky nejsou rovni v např.  v inteligenci, v talentu, vzhledu atd.</a:t>
            </a:r>
          </a:p>
          <a:p>
            <a:pPr>
              <a:buFont typeface="Wingdings" pitchFamily="2" charset="2"/>
              <a:buChar char="ü"/>
            </a:pPr>
            <a:r>
              <a:rPr lang="cs-CZ" smtClean="0"/>
              <a:t>Všichni si rovni kromě práv a důstojnosti nejsou, nemohou být a ani nemají být.</a:t>
            </a:r>
          </a:p>
          <a:p>
            <a:pPr>
              <a:buFontTx/>
              <a:buNone/>
            </a:pPr>
            <a:endParaRPr lang="cs-CZ" b="1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Multikulturní výchova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8674" name="Zástupný symbol pro obsah 2"/>
          <p:cNvSpPr>
            <a:spLocks noGrp="1"/>
          </p:cNvSpPr>
          <p:nvPr>
            <p:ph idx="1"/>
          </p:nvPr>
        </p:nvSpPr>
        <p:spPr>
          <a:xfrm>
            <a:off x="323850" y="1196975"/>
            <a:ext cx="8820150" cy="5661025"/>
          </a:xfrm>
        </p:spPr>
        <p:txBody>
          <a:bodyPr/>
          <a:lstStyle/>
          <a:p>
            <a:r>
              <a:rPr lang="cs-CZ" smtClean="0"/>
              <a:t>termínem označujícím koncept vzdělávání pro život v multikulturní společnosti</a:t>
            </a:r>
          </a:p>
          <a:p>
            <a:endParaRPr lang="cs-CZ" smtClean="0"/>
          </a:p>
          <a:p>
            <a:r>
              <a:rPr lang="cs-CZ" smtClean="0"/>
              <a:t>snaha připravit žáky a studenty na život v kulturně heterogenní společnosti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vzdělání je jedním ze základních lidských práv, které musí být poskytováno všem lidem bez rozdílu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vyjadřuje snahy prostřednictvím vzdělávacích programů vytvářet způsobilost lidí chápat a respektovat jiné kultury než svou vlastní </a:t>
            </a:r>
          </a:p>
          <a:p>
            <a:endParaRPr lang="cs-CZ" smtClean="0"/>
          </a:p>
          <a:p>
            <a:endParaRPr lang="cs-CZ" smtClean="0"/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Zástupný symbol pro obsah 2"/>
          <p:cNvSpPr>
            <a:spLocks noGrp="1"/>
          </p:cNvSpPr>
          <p:nvPr>
            <p:ph idx="1"/>
          </p:nvPr>
        </p:nvSpPr>
        <p:spPr>
          <a:xfrm>
            <a:off x="611188" y="1125538"/>
            <a:ext cx="8208962" cy="5948362"/>
          </a:xfrm>
        </p:spPr>
        <p:txBody>
          <a:bodyPr/>
          <a:lstStyle/>
          <a:p>
            <a:r>
              <a:rPr lang="cs-CZ" smtClean="0"/>
              <a:t>Multikulturní výchova má filozoficko – politický základ, filozoficky vychází </a:t>
            </a:r>
            <a:r>
              <a:rPr lang="cs-CZ" b="1" smtClean="0"/>
              <a:t>z multikulturalismu</a:t>
            </a:r>
            <a:r>
              <a:rPr lang="cs-CZ" smtClean="0"/>
              <a:t>, který je vymezován jako :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 typeface="Wingdings" pitchFamily="2" charset="2"/>
              <a:buChar char="Ø"/>
            </a:pPr>
            <a:r>
              <a:rPr lang="cs-CZ" smtClean="0"/>
              <a:t>   „ideál harmonické koexistence odlišných kulturních a etnických skupin v pluralitní společnosti“. </a:t>
            </a:r>
          </a:p>
          <a:p>
            <a:pPr>
              <a:buFontTx/>
              <a:buNone/>
            </a:pPr>
            <a:r>
              <a:rPr lang="cs-CZ" i="1" smtClean="0"/>
              <a:t>Modely soužití</a:t>
            </a:r>
            <a:endParaRPr lang="cs-CZ" b="1" i="1" smtClean="0"/>
          </a:p>
          <a:p>
            <a:r>
              <a:rPr lang="cs-CZ" sz="2000" b="1" smtClean="0"/>
              <a:t>asimilace – </a:t>
            </a:r>
            <a:r>
              <a:rPr lang="cs-CZ" sz="2000" smtClean="0"/>
              <a:t>zcela se přizpůsobit majoritě</a:t>
            </a:r>
          </a:p>
          <a:p>
            <a:r>
              <a:rPr lang="cs-CZ" sz="2000" b="1" smtClean="0"/>
              <a:t>model „tavícího kotle“ </a:t>
            </a:r>
            <a:r>
              <a:rPr lang="cs-CZ" sz="2000" smtClean="0"/>
              <a:t>– promísení tradic původních a přejatých – </a:t>
            </a:r>
            <a:r>
              <a:rPr lang="cs-CZ" sz="2000" i="1" smtClean="0"/>
              <a:t>nové kulturní vzorce</a:t>
            </a:r>
            <a:endParaRPr lang="cs-CZ" sz="2000" smtClean="0"/>
          </a:p>
          <a:p>
            <a:r>
              <a:rPr lang="cs-CZ" sz="2000" b="1" smtClean="0"/>
              <a:t>kulturní pluralismus – </a:t>
            </a:r>
            <a:r>
              <a:rPr lang="cs-CZ" sz="2000" smtClean="0"/>
              <a:t>pluralitní společnost považuje všechny subkultury za rovnocenné</a:t>
            </a:r>
          </a:p>
          <a:p>
            <a:r>
              <a:rPr lang="cs-CZ" sz="2000" b="1" smtClean="0"/>
              <a:t>multikulturalismus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/>
          </p:nvPr>
        </p:nvSpPr>
        <p:spPr>
          <a:xfrm>
            <a:off x="899592" y="0"/>
            <a:ext cx="8244408" cy="1089025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Multikulturní výchova v RVP</a:t>
            </a:r>
            <a:endParaRPr lang="cs-CZ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0722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i="1" smtClean="0"/>
              <a:t>Vzdělávací oblasti vhodné pro realizaci MKV</a:t>
            </a:r>
            <a:endParaRPr lang="cs-CZ" smtClean="0"/>
          </a:p>
        </p:txBody>
      </p:sp>
      <p:pic>
        <p:nvPicPr>
          <p:cNvPr id="30723" name="obrázek 1" descr="mhtml:file://E:\Integrativní%20speciální%20pedagogika%20BC\Interaktivni%20osnovy\Multikulturni%20vychova\ Multikulturní%20výchova%20v%20RVP%20Buryánek.mht!http://old.rvp.cz/soubor/00450-2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63713" y="1916113"/>
            <a:ext cx="5472112" cy="445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>
          <a:xfrm>
            <a:off x="539750" y="1341438"/>
            <a:ext cx="8604250" cy="4859337"/>
          </a:xfrm>
        </p:spPr>
        <p:txBody>
          <a:bodyPr/>
          <a:lstStyle/>
          <a:p>
            <a:r>
              <a:rPr lang="cs-CZ" smtClean="0"/>
              <a:t>V centru všech průřezových témat je snaha vychovávat zodpovědné, otevřené, kriticky myslící, komunikativní, tolerantní, solidární a empatické občany a občanky demokratické společnosti</a:t>
            </a:r>
          </a:p>
        </p:txBody>
      </p:sp>
      <p:pic>
        <p:nvPicPr>
          <p:cNvPr id="31747" name="obrázek 2" descr="mhtml:file://E:\Integrativní%20speciální%20pedagogika%20BC\Interaktivni%20osnovy\Multikulturni%20vychova\ Multikulturní%20výchova%20v%20RVP%20Buryánek.mht!http://old.rvp.cz/soubor/00450-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00338" y="2925763"/>
            <a:ext cx="4103687" cy="3697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2770" name="Zástupný symbol pro obsah 2"/>
          <p:cNvSpPr>
            <a:spLocks noGrp="1"/>
          </p:cNvSpPr>
          <p:nvPr>
            <p:ph idx="1"/>
          </p:nvPr>
        </p:nvSpPr>
        <p:spPr>
          <a:xfrm>
            <a:off x="0" y="1125538"/>
            <a:ext cx="5219700" cy="5732462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cs-CZ" b="1" smtClean="0"/>
          </a:p>
          <a:p>
            <a:pPr>
              <a:buFont typeface="Wingdings" pitchFamily="2" charset="2"/>
              <a:buChar char="Ø"/>
            </a:pPr>
            <a:r>
              <a:rPr lang="cs-CZ" b="1" smtClean="0"/>
              <a:t>Seznam tématických okruhů průřezového tématu MKV</a:t>
            </a:r>
            <a:r>
              <a:rPr lang="cs-CZ" smtClean="0"/>
              <a:t> :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Kulturní diference </a:t>
            </a:r>
          </a:p>
          <a:p>
            <a:r>
              <a:rPr lang="cs-CZ" smtClean="0"/>
              <a:t>Lidské vztahy </a:t>
            </a:r>
          </a:p>
          <a:p>
            <a:r>
              <a:rPr lang="cs-CZ" smtClean="0"/>
              <a:t>Etnický původ</a:t>
            </a:r>
          </a:p>
          <a:p>
            <a:r>
              <a:rPr lang="cs-CZ" smtClean="0"/>
              <a:t> Multikulturalita</a:t>
            </a:r>
          </a:p>
          <a:p>
            <a:r>
              <a:rPr lang="cs-CZ" smtClean="0"/>
              <a:t> Princip sociálního smíru a solidarity</a:t>
            </a:r>
          </a:p>
        </p:txBody>
      </p:sp>
      <p:pic>
        <p:nvPicPr>
          <p:cNvPr id="32771" name="Obrázek 3" descr="9888_42a15af7f7f3236e32c4a51c01d50fa3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32363" y="1989138"/>
            <a:ext cx="3887787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04664"/>
            <a:ext cx="8568952" cy="1899592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Výchova k toleranci a proti rasismu</a:t>
            </a:r>
            <a:br>
              <a:rPr lang="cs-C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(možnosti učitele RV a VKZ)</a:t>
            </a:r>
            <a:br>
              <a:rPr lang="cs-CZ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endParaRPr lang="cs-CZ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3794" name="Obrázek 3" descr="ID-1004335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39975" y="2205038"/>
            <a:ext cx="3960813" cy="3960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  <p:sp>
        <p:nvSpPr>
          <p:cNvPr id="34818" name="Zástupný symbol pro obsah 2"/>
          <p:cNvSpPr>
            <a:spLocks noGrp="1"/>
          </p:cNvSpPr>
          <p:nvPr>
            <p:ph idx="1"/>
          </p:nvPr>
        </p:nvSpPr>
        <p:spPr>
          <a:xfrm>
            <a:off x="323850" y="1268413"/>
            <a:ext cx="8640763" cy="5589587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cs-CZ" smtClean="0"/>
              <a:t>ve třídě se snažte prosazovat rovnocenné postavení všech žáků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neponechávejte bez povšimnutí křivdy, kterých jste svědky ve třídě nebo škole!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pokoušejte se vytvořit prostor a příležitost pro osobní kontakt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s předsudky o žácích jiného etnika bojujte tak, že se s nimi setkáte a popovídáte si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podporujte přátelské vztahy mezi žáky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zařazujte kooperativní hry a činnosti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pokoušejte se vytvářet situace, kdy žáci budou více společně pracovat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Intolerance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7410" name="Zástupný symbol pro obsah 2"/>
          <p:cNvSpPr>
            <a:spLocks noGrp="1"/>
          </p:cNvSpPr>
          <p:nvPr>
            <p:ph idx="1"/>
          </p:nvPr>
        </p:nvSpPr>
        <p:spPr>
          <a:xfrm>
            <a:off x="250825" y="1196975"/>
            <a:ext cx="8893175" cy="5661025"/>
          </a:xfrm>
        </p:spPr>
        <p:txBody>
          <a:bodyPr/>
          <a:lstStyle/>
          <a:p>
            <a:r>
              <a:rPr lang="cs-CZ" b="1" smtClean="0"/>
              <a:t>nesnášenlivost, netolerantnost, nerespektování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ve společnosti může být různého druhu – nejčastěji se setkáváme s: </a:t>
            </a:r>
          </a:p>
          <a:p>
            <a:pPr lvl="1">
              <a:buFont typeface="Wingdings" pitchFamily="2" charset="2"/>
              <a:buChar char="ü"/>
            </a:pPr>
            <a:r>
              <a:rPr lang="cs-CZ" b="1" smtClean="0"/>
              <a:t>rasismem</a:t>
            </a:r>
            <a:r>
              <a:rPr lang="cs-CZ" smtClean="0"/>
              <a:t>, </a:t>
            </a:r>
          </a:p>
          <a:p>
            <a:pPr lvl="1">
              <a:buFont typeface="Wingdings" pitchFamily="2" charset="2"/>
              <a:buChar char="ü"/>
            </a:pPr>
            <a:r>
              <a:rPr lang="cs-CZ" smtClean="0"/>
              <a:t>krajním </a:t>
            </a:r>
            <a:r>
              <a:rPr lang="cs-CZ" b="1" smtClean="0"/>
              <a:t>nacionalismem</a:t>
            </a:r>
            <a:r>
              <a:rPr lang="cs-CZ" smtClean="0"/>
              <a:t>, </a:t>
            </a:r>
          </a:p>
          <a:p>
            <a:pPr lvl="1">
              <a:buFont typeface="Wingdings" pitchFamily="2" charset="2"/>
              <a:buChar char="ü"/>
            </a:pPr>
            <a:r>
              <a:rPr lang="cs-CZ" b="1" smtClean="0"/>
              <a:t>antisemitismem</a:t>
            </a:r>
            <a:r>
              <a:rPr lang="cs-CZ" smtClean="0"/>
              <a:t> </a:t>
            </a:r>
          </a:p>
          <a:p>
            <a:pPr lvl="1">
              <a:buFont typeface="Wingdings" pitchFamily="2" charset="2"/>
              <a:buChar char="ü"/>
            </a:pPr>
            <a:r>
              <a:rPr lang="cs-CZ" b="1" smtClean="0"/>
              <a:t>xenofobií</a:t>
            </a:r>
            <a:r>
              <a:rPr lang="cs-CZ" smtClean="0"/>
              <a:t>, 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existuje ovšem i řada jiných intolerancí, zaměřených proti rozmanitým skupinám obyvatel – např. odlišně sexuálně orientovaným, fyzicky či mentálně postiženým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7705725" cy="863600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Zdroje: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>
          <a:xfrm>
            <a:off x="0" y="1268413"/>
            <a:ext cx="9144000" cy="5805487"/>
          </a:xfrm>
        </p:spPr>
        <p:txBody>
          <a:bodyPr/>
          <a:lstStyle/>
          <a:p>
            <a:r>
              <a:rPr lang="cs-CZ" sz="2000" smtClean="0"/>
              <a:t>http://www.czechkid.cz/si.html</a:t>
            </a:r>
          </a:p>
          <a:p>
            <a:pPr>
              <a:buFontTx/>
              <a:buNone/>
            </a:pPr>
            <a:endParaRPr lang="cs-CZ" sz="2000" smtClean="0"/>
          </a:p>
          <a:p>
            <a:r>
              <a:rPr lang="cs-CZ" sz="2000" smtClean="0"/>
              <a:t>http://osobnostnirozvojpedagoga.cz/moduly/m1/priloha-1.html</a:t>
            </a:r>
          </a:p>
          <a:p>
            <a:pPr>
              <a:buFontTx/>
              <a:buNone/>
            </a:pPr>
            <a:endParaRPr lang="cs-CZ" sz="2000" smtClean="0"/>
          </a:p>
          <a:p>
            <a:r>
              <a:rPr lang="cs-CZ" sz="2000" smtClean="0"/>
              <a:t>http://slovnik-cizich-slov.abz.cz/web.php/slovo/etnikum</a:t>
            </a:r>
          </a:p>
          <a:p>
            <a:pPr>
              <a:buFontTx/>
              <a:buNone/>
            </a:pPr>
            <a:endParaRPr lang="cs-CZ" sz="2000" smtClean="0"/>
          </a:p>
          <a:p>
            <a:r>
              <a:rPr lang="cs-CZ" sz="2000" smtClean="0"/>
              <a:t>http://www.ostrovzl.cz/prevence/rasismus-xenofobie/</a:t>
            </a:r>
          </a:p>
          <a:p>
            <a:pPr>
              <a:buFontTx/>
              <a:buNone/>
            </a:pPr>
            <a:endParaRPr lang="cs-CZ" sz="2000" smtClean="0"/>
          </a:p>
          <a:p>
            <a:r>
              <a:rPr lang="cs-CZ" sz="2000" smtClean="0"/>
              <a:t>JANSKÁ, Iva a Dana MOREE. </a:t>
            </a:r>
            <a:r>
              <a:rPr lang="cs-CZ" sz="2000" i="1" smtClean="0"/>
              <a:t>Než začneme s multikulturní výchovou: od skupinových konceptů k osobnostnímu přístupu</a:t>
            </a:r>
            <a:r>
              <a:rPr lang="cs-CZ" sz="2000" smtClean="0"/>
              <a:t>. Praha: Člověk v tísni, 2008, 109 s. ISBN 9788086961613.</a:t>
            </a:r>
          </a:p>
          <a:p>
            <a:pPr>
              <a:buFontTx/>
              <a:buNone/>
            </a:pPr>
            <a:endParaRPr lang="cs-CZ" sz="2000" smtClean="0"/>
          </a:p>
          <a:p>
            <a:r>
              <a:rPr lang="cs-CZ" sz="2000" smtClean="0"/>
              <a:t>ŠIŠKOVÁ, Tatjana. </a:t>
            </a:r>
            <a:r>
              <a:rPr lang="cs-CZ" sz="2000" i="1" smtClean="0"/>
              <a:t>Výchova k toleranci a proti rasismu: [multikulturní výchova v praxi]</a:t>
            </a:r>
            <a:r>
              <a:rPr lang="cs-CZ" sz="2000" smtClean="0"/>
              <a:t>. Vyd. 2., aktualiz. Praha: Portál, 2008, 273 s. ISBN 9788073671822.</a:t>
            </a:r>
          </a:p>
          <a:p>
            <a:endParaRPr lang="cs-CZ" sz="2000" smtClean="0"/>
          </a:p>
          <a:p>
            <a:endParaRPr lang="cs-CZ" sz="2000" smtClean="0"/>
          </a:p>
          <a:p>
            <a:endParaRPr lang="cs-CZ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 je xenofobie?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0" y="1412875"/>
            <a:ext cx="9144000" cy="5256213"/>
          </a:xfrm>
        </p:spPr>
        <p:txBody>
          <a:bodyPr/>
          <a:lstStyle/>
          <a:p>
            <a:r>
              <a:rPr lang="cs-CZ" smtClean="0"/>
              <a:t>je v doslovném překladu strach z cizinců. 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Slovo se většinou užívá pro označení nesnášenlivosti k lidem z jiných zemí a neúcty k jejich tradici a kultuře. 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Xenofobii lze také chápat jako předsudek, který vytváří negativní názor bez jakékoliv předcházející znalosti.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Z xenofobie vyrůstají také ideologie, které hlásají nadřazenost jedné skupiny lidí nad druhou: </a:t>
            </a:r>
            <a:r>
              <a:rPr lang="cs-CZ" b="1" smtClean="0"/>
              <a:t>rasismus, antisemitismus, nacismus</a:t>
            </a:r>
            <a:r>
              <a:rPr lang="cs-CZ" smtClean="0"/>
              <a:t> . </a:t>
            </a:r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 je to rasismus?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0" y="1484313"/>
            <a:ext cx="9144000" cy="5373687"/>
          </a:xfrm>
        </p:spPr>
        <p:txBody>
          <a:bodyPr/>
          <a:lstStyle/>
          <a:p>
            <a:r>
              <a:rPr lang="cs-CZ" b="1" smtClean="0"/>
              <a:t>Rasismus</a:t>
            </a:r>
            <a:r>
              <a:rPr lang="cs-CZ" smtClean="0"/>
              <a:t> je názor, který tvrdí, že někteří lidé jsou nadřazení a jiní méněcenní z důvodu příslušnosti k určité rase. 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Rasisti definují rasu jako skupinu lidí stejného původu. 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Rozlišují různé rasy podle fyzického charakteru, jako je barva kůže nebo kvalita vlasů. 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Slovo „rasismus“ se používá k označení agresivního či ponižujícího chování k příslušníkům jiné rasy.</a:t>
            </a:r>
          </a:p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Antisemitismus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>
          <a:xfrm>
            <a:off x="0" y="1341438"/>
            <a:ext cx="9144000" cy="5516562"/>
          </a:xfrm>
        </p:spPr>
        <p:txBody>
          <a:bodyPr/>
          <a:lstStyle/>
          <a:p>
            <a:r>
              <a:rPr lang="cs-CZ" smtClean="0"/>
              <a:t> je výraz pro nepřátelství nebo předsudky vůči židům, vedoucí od individuální nenávisti jednotlivce až ke skupinové (institucionalizované) perzekuci židů. 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nejextrémnější příklad antisemitismu přinesla nacistická ideologie Adolfa Hitlera, která vedla ke genocidě 6 milionů evropských židů za druhé světové války</a:t>
            </a:r>
          </a:p>
        </p:txBody>
      </p:sp>
      <p:pic>
        <p:nvPicPr>
          <p:cNvPr id="20483" name="Obrázek 3" descr="3187094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8313" y="4365625"/>
            <a:ext cx="3133725" cy="20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Obrázek 4" descr="146294-top_foto1-x18lw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4300" y="4149725"/>
            <a:ext cx="4424363" cy="2492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Nacismus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1506" name="Zástupný symbol pro obsah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r>
              <a:rPr lang="cs-CZ" smtClean="0"/>
              <a:t>je ideologií Národně socialistické německé dělnické strany (NSDAP), která vznikla v roce 1919 a vládla v letech 1933-1945 v Německu v čele s vůdcem Adolfem Hitlerem. V zásadě byl postaven na následujících pilířích: </a:t>
            </a:r>
          </a:p>
          <a:p>
            <a:pPr>
              <a:buFontTx/>
              <a:buNone/>
            </a:pP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- vůdcovský princip: </a:t>
            </a:r>
            <a:r>
              <a:rPr lang="cs-CZ" smtClean="0"/>
              <a:t>moc je soustředěna do rukou jednotlivce, který fakticky ovládá chod celého státu</a:t>
            </a:r>
          </a:p>
          <a:p>
            <a:pPr>
              <a:buFontTx/>
              <a:buNone/>
            </a:pP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- totalitní stát: </a:t>
            </a:r>
            <a:r>
              <a:rPr lang="cs-CZ" smtClean="0"/>
              <a:t>zájmy jednotlivců jsou podřízeny zájmům společenství, stát ovládá vše, včetně soukromé sféry jednotlivce. </a:t>
            </a:r>
          </a:p>
          <a:p>
            <a:pPr>
              <a:buFontTx/>
              <a:buNone/>
            </a:pPr>
            <a:r>
              <a:rPr lang="cs-CZ" smtClean="0"/>
              <a:t/>
            </a:r>
            <a:br>
              <a:rPr lang="cs-CZ" smtClean="0"/>
            </a:br>
            <a:r>
              <a:rPr lang="cs-CZ" b="1" smtClean="0"/>
              <a:t>- řízená ekonomika: </a:t>
            </a:r>
            <a:r>
              <a:rPr lang="cs-CZ" smtClean="0"/>
              <a:t>ekonomika je zcela podřízena zájmům státu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algn="ctr">
              <a:defRPr/>
            </a:pPr>
            <a:r>
              <a:rPr lang="cs-CZ" sz="4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Etnikum, etnicita</a:t>
            </a:r>
            <a:endParaRPr lang="cs-CZ" sz="44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22530" name="Zástupný symbol pro obsah 2"/>
          <p:cNvSpPr>
            <a:spLocks noGrp="1"/>
          </p:cNvSpPr>
          <p:nvPr>
            <p:ph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endParaRPr lang="cs-CZ" smtClean="0"/>
          </a:p>
          <a:p>
            <a:r>
              <a:rPr lang="cs-CZ" b="1" smtClean="0"/>
              <a:t>Etnikum </a:t>
            </a:r>
            <a:r>
              <a:rPr lang="cs-CZ" smtClean="0"/>
              <a:t>= skupina lidí, kterou spojuje společný původ, zvláštní kulturní znaky (především jazyk), tradice a mentalita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b="1" smtClean="0"/>
              <a:t>Etnicita = </a:t>
            </a:r>
            <a:r>
              <a:rPr lang="cs-CZ" smtClean="0"/>
              <a:t>žádoucí i nežádoucí kulturní hodnoty , normy a životní styl,které identifikují a odlišují členy určité skupiny osob od jiných lidí</a:t>
            </a:r>
          </a:p>
          <a:p>
            <a:pPr>
              <a:buFontTx/>
              <a:buNone/>
            </a:pPr>
            <a:endParaRPr lang="cs-CZ" smtClean="0"/>
          </a:p>
          <a:p>
            <a:r>
              <a:rPr lang="cs-CZ" smtClean="0"/>
              <a:t>Při soužití různých etnických skupin v jedné společnosti vznikají </a:t>
            </a:r>
            <a:r>
              <a:rPr lang="cs-CZ" b="1" smtClean="0"/>
              <a:t>rasové předsudky</a:t>
            </a:r>
            <a:r>
              <a:rPr lang="cs-CZ" smtClean="0"/>
              <a:t>, patrně nedostatečnými osobními zkušenosti příslušníků jednoho etnika s druhým a opakováním negativních zprostředkovaných zážitků tak dlouho, až jsou zakořeněny coby pravidlo (např. všichni Romové kradou, Židi šidí, atd).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sah 2"/>
          <p:cNvSpPr>
            <a:spLocks noGrp="1"/>
          </p:cNvSpPr>
          <p:nvPr>
            <p:ph idx="1"/>
          </p:nvPr>
        </p:nvSpPr>
        <p:spPr>
          <a:xfrm>
            <a:off x="539750" y="188913"/>
            <a:ext cx="8280400" cy="3384550"/>
          </a:xfrm>
        </p:spPr>
        <p:txBody>
          <a:bodyPr/>
          <a:lstStyle/>
          <a:p>
            <a:pPr>
              <a:buFontTx/>
              <a:buNone/>
            </a:pPr>
            <a:r>
              <a:rPr lang="cs-CZ" b="1" smtClean="0"/>
              <a:t>    Etnické skupiny </a:t>
            </a:r>
            <a:r>
              <a:rPr lang="cs-CZ" smtClean="0"/>
              <a:t>mohou být od sebe odlišné na základě různých </a:t>
            </a:r>
            <a:r>
              <a:rPr lang="cs-CZ" b="1" u="sng" smtClean="0"/>
              <a:t>znaků</a:t>
            </a:r>
            <a:r>
              <a:rPr lang="cs-CZ" smtClean="0"/>
              <a:t>:</a:t>
            </a:r>
          </a:p>
          <a:p>
            <a:pPr>
              <a:buFontTx/>
              <a:buNone/>
            </a:pPr>
            <a:endParaRPr lang="cs-CZ" smtClean="0"/>
          </a:p>
          <a:p>
            <a:pPr>
              <a:buFont typeface="Wingdings" pitchFamily="2" charset="2"/>
              <a:buChar char="§"/>
            </a:pPr>
            <a:r>
              <a:rPr lang="cs-CZ" smtClean="0"/>
              <a:t>vzhledem (například Romové a Češi)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kulturou a náboženstvím, v jejichž důsledku dochází k odlišným zvyklostem v oblečení (Palestinci a Židé v Izraeli)</a:t>
            </a:r>
          </a:p>
          <a:p>
            <a:pPr>
              <a:buFont typeface="Wingdings" pitchFamily="2" charset="2"/>
              <a:buChar char="§"/>
            </a:pPr>
            <a:r>
              <a:rPr lang="cs-CZ" smtClean="0"/>
              <a:t>jazykem (například Poláci a Češi)</a:t>
            </a:r>
          </a:p>
        </p:txBody>
      </p:sp>
      <p:pic>
        <p:nvPicPr>
          <p:cNvPr id="23554" name="Obrázek 3" descr="rasismus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71775" y="3729038"/>
            <a:ext cx="2952750" cy="2943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900113" y="0"/>
            <a:ext cx="7993062" cy="3960813"/>
          </a:xfrm>
        </p:spPr>
        <p:txBody>
          <a:bodyPr/>
          <a:lstStyle/>
          <a:p>
            <a:pPr>
              <a:defRPr/>
            </a:pPr>
            <a:r>
              <a:rPr lang="cs-CZ" dirty="0" err="1" smtClean="0"/>
              <a:t>Allport</a:t>
            </a:r>
            <a:r>
              <a:rPr lang="cs-CZ" dirty="0" smtClean="0"/>
              <a:t> (1954) stanovil pět stupňů vývoje etnických předsudků :</a:t>
            </a:r>
          </a:p>
          <a:p>
            <a:pPr algn="ctr">
              <a:buFontTx/>
              <a:buNone/>
              <a:defRPr/>
            </a:pPr>
            <a:endParaRPr lang="cs-CZ" dirty="0" smtClean="0"/>
          </a:p>
          <a:p>
            <a:pPr marL="457200" indent="-457200">
              <a:buFont typeface="+mj-lt"/>
              <a:buAutoNum type="arabicParenR"/>
              <a:defRPr/>
            </a:pPr>
            <a:r>
              <a:rPr lang="cs-CZ" b="1" dirty="0" smtClean="0"/>
              <a:t>Očerňování (pomluvy)</a:t>
            </a:r>
            <a:r>
              <a:rPr lang="cs-CZ" dirty="0" smtClean="0"/>
              <a:t> 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cs-CZ" b="1" dirty="0" smtClean="0"/>
              <a:t>Izolace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cs-CZ" b="1" dirty="0" smtClean="0"/>
              <a:t>Diskriminace (odpírání práv)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cs-CZ" b="1" dirty="0" smtClean="0"/>
              <a:t>Tělesné napadání (šikana)</a:t>
            </a:r>
          </a:p>
          <a:p>
            <a:pPr marL="457200" indent="-457200">
              <a:buFont typeface="+mj-lt"/>
              <a:buAutoNum type="arabicParenR"/>
              <a:defRPr/>
            </a:pPr>
            <a:r>
              <a:rPr lang="cs-CZ" b="1" dirty="0" smtClean="0"/>
              <a:t>Vyhlazování</a:t>
            </a: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24578" name="Obrázek 3" descr="pozor-na-predsudky-bi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5150" y="3500438"/>
            <a:ext cx="5334000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102813194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Global">
      <a:majorFont>
        <a:latin typeface="Century Schoolbook"/>
        <a:ea typeface=""/>
        <a:cs typeface="Times New Roman"/>
      </a:majorFont>
      <a:minorFont>
        <a:latin typeface="Century Schoolbook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Times New Roman" pitchFamily="18" charset="0"/>
          </a:defRPr>
        </a:defPPr>
      </a:lstStyle>
    </a:lnDef>
  </a:objectDefaults>
  <a:extraClrSchemeLst>
    <a:extraClrScheme>
      <a:clrScheme name="Global 1">
        <a:dk1>
          <a:srgbClr val="000000"/>
        </a:dk1>
        <a:lt1>
          <a:srgbClr val="FFFFCC"/>
        </a:lt1>
        <a:dk2>
          <a:srgbClr val="4D4D4D"/>
        </a:dk2>
        <a:lt2>
          <a:srgbClr val="FFCC00"/>
        </a:lt2>
        <a:accent1>
          <a:srgbClr val="FF9900"/>
        </a:accent1>
        <a:accent2>
          <a:srgbClr val="CC9900"/>
        </a:accent2>
        <a:accent3>
          <a:srgbClr val="B2B2B2"/>
        </a:accent3>
        <a:accent4>
          <a:srgbClr val="DADAAE"/>
        </a:accent4>
        <a:accent5>
          <a:srgbClr val="FFCAAA"/>
        </a:accent5>
        <a:accent6>
          <a:srgbClr val="B98A00"/>
        </a:accent6>
        <a:hlink>
          <a:srgbClr val="898743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2">
        <a:dk1>
          <a:srgbClr val="000000"/>
        </a:dk1>
        <a:lt1>
          <a:srgbClr val="FFFFFF"/>
        </a:lt1>
        <a:dk2>
          <a:srgbClr val="CC6600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E5D093"/>
        </a:hlink>
        <a:folHlink>
          <a:srgbClr val="CCB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8F8F8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878787"/>
        </a:accent6>
        <a:hlink>
          <a:srgbClr val="DDDDDD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4">
        <a:dk1>
          <a:srgbClr val="000000"/>
        </a:dk1>
        <a:lt1>
          <a:srgbClr val="FFFFFF"/>
        </a:lt1>
        <a:dk2>
          <a:srgbClr val="000066"/>
        </a:dk2>
        <a:lt2>
          <a:srgbClr val="FFFFFF"/>
        </a:lt2>
        <a:accent1>
          <a:srgbClr val="FFFFCC"/>
        </a:accent1>
        <a:accent2>
          <a:srgbClr val="B5E0E3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FDFFF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5">
        <a:dk1>
          <a:srgbClr val="000000"/>
        </a:dk1>
        <a:lt1>
          <a:srgbClr val="E9E6D9"/>
        </a:lt1>
        <a:dk2>
          <a:srgbClr val="666633"/>
        </a:dk2>
        <a:lt2>
          <a:srgbClr val="CEC7AA"/>
        </a:lt2>
        <a:accent1>
          <a:srgbClr val="FFFFCC"/>
        </a:accent1>
        <a:accent2>
          <a:srgbClr val="B5E0E3"/>
        </a:accent2>
        <a:accent3>
          <a:srgbClr val="F2F0E9"/>
        </a:accent3>
        <a:accent4>
          <a:srgbClr val="000000"/>
        </a:accent4>
        <a:accent5>
          <a:srgbClr val="FFFFE2"/>
        </a:accent5>
        <a:accent6>
          <a:srgbClr val="A4CBCE"/>
        </a:accent6>
        <a:hlink>
          <a:srgbClr val="B6AB82"/>
        </a:hlink>
        <a:folHlink>
          <a:srgbClr val="A0925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6">
        <a:dk1>
          <a:srgbClr val="1B3753"/>
        </a:dk1>
        <a:lt1>
          <a:srgbClr val="EAEAEA"/>
        </a:lt1>
        <a:dk2>
          <a:srgbClr val="336699"/>
        </a:dk2>
        <a:lt2>
          <a:srgbClr val="FFFFCC"/>
        </a:lt2>
        <a:accent1>
          <a:srgbClr val="BA8E46"/>
        </a:accent1>
        <a:accent2>
          <a:srgbClr val="46C0AF"/>
        </a:accent2>
        <a:accent3>
          <a:srgbClr val="ADB8CA"/>
        </a:accent3>
        <a:accent4>
          <a:srgbClr val="C8C8C8"/>
        </a:accent4>
        <a:accent5>
          <a:srgbClr val="D9C6B0"/>
        </a:accent5>
        <a:accent6>
          <a:srgbClr val="3FAE9E"/>
        </a:accent6>
        <a:hlink>
          <a:srgbClr val="93ACC3"/>
        </a:hlink>
        <a:folHlink>
          <a:srgbClr val="7897B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al 7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CC"/>
        </a:accent1>
        <a:accent2>
          <a:srgbClr val="FFCC99"/>
        </a:accent2>
        <a:accent3>
          <a:srgbClr val="FFFFFF"/>
        </a:accent3>
        <a:accent4>
          <a:srgbClr val="000000"/>
        </a:accent4>
        <a:accent5>
          <a:srgbClr val="FFFFE2"/>
        </a:accent5>
        <a:accent6>
          <a:srgbClr val="E7B98A"/>
        </a:accent6>
        <a:hlink>
          <a:srgbClr val="FF9999"/>
        </a:hlink>
        <a:folHlink>
          <a:srgbClr val="E063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obal 8">
        <a:dk1>
          <a:srgbClr val="000000"/>
        </a:dk1>
        <a:lt1>
          <a:srgbClr val="EAEAEA"/>
        </a:lt1>
        <a:dk2>
          <a:srgbClr val="17118B"/>
        </a:dk2>
        <a:lt2>
          <a:srgbClr val="FFFFCC"/>
        </a:lt2>
        <a:accent1>
          <a:srgbClr val="B2B2B2"/>
        </a:accent1>
        <a:accent2>
          <a:srgbClr val="54ABB2"/>
        </a:accent2>
        <a:accent3>
          <a:srgbClr val="ABAAC4"/>
        </a:accent3>
        <a:accent4>
          <a:srgbClr val="C8C8C8"/>
        </a:accent4>
        <a:accent5>
          <a:srgbClr val="D5D5D5"/>
        </a:accent5>
        <a:accent6>
          <a:srgbClr val="4B9BA1"/>
        </a:accent6>
        <a:hlink>
          <a:srgbClr val="4F49A3"/>
        </a:hlink>
        <a:folHlink>
          <a:srgbClr val="2E257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TS102813194</Template>
  <TotalTime>206</TotalTime>
  <Words>854</Words>
  <Application>Microsoft Office PowerPoint</Application>
  <PresentationFormat>Předvádění na obrazovce (4:3)</PresentationFormat>
  <Paragraphs>115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20</vt:i4>
      </vt:variant>
    </vt:vector>
  </HeadingPairs>
  <TitlesOfParts>
    <vt:vector size="27" baseType="lpstr">
      <vt:lpstr>Times New Roman</vt:lpstr>
      <vt:lpstr>Arial</vt:lpstr>
      <vt:lpstr>Century Schoolbook</vt:lpstr>
      <vt:lpstr>Tahoma</vt:lpstr>
      <vt:lpstr>Wingdings</vt:lpstr>
      <vt:lpstr>TS102813194</vt:lpstr>
      <vt:lpstr>TS102813194</vt:lpstr>
      <vt:lpstr>Snímek 1</vt:lpstr>
      <vt:lpstr>Snímek 2</vt:lpstr>
      <vt:lpstr>Snímek 3</vt:lpstr>
      <vt:lpstr>Snímek 4</vt:lpstr>
      <vt:lpstr>Snímek 5</vt:lpstr>
      <vt:lpstr>Snímek 6</vt:lpstr>
      <vt:lpstr>Snímek 7</vt:lpstr>
      <vt:lpstr>Snímek 8</vt:lpstr>
      <vt:lpstr>Snímek 9</vt:lpstr>
      <vt:lpstr>Snímek 10</vt:lpstr>
      <vt:lpstr>Snímek 11</vt:lpstr>
      <vt:lpstr>Snímek 12</vt:lpstr>
      <vt:lpstr>Snímek 13</vt:lpstr>
      <vt:lpstr>Snímek 14</vt:lpstr>
      <vt:lpstr>Snímek 15</vt:lpstr>
      <vt:lpstr>Snímek 16</vt:lpstr>
      <vt:lpstr>Snímek 17</vt:lpstr>
      <vt:lpstr>Snímek 18</vt:lpstr>
      <vt:lpstr>Snímek 19</vt:lpstr>
      <vt:lpstr>Snímek 20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Xenofobie a rasismus, Multikulturní výchova</dc:title>
  <dc:subject/>
  <dc:creator>Petra Čapková</dc:creator>
  <cp:keywords/>
  <dc:description/>
  <cp:lastModifiedBy>lektor</cp:lastModifiedBy>
  <cp:revision>22</cp:revision>
  <dcterms:created xsi:type="dcterms:W3CDTF">2013-05-08T15:09:16Z</dcterms:created>
  <dcterms:modified xsi:type="dcterms:W3CDTF">2013-05-16T07:04:44Z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TC010183711029</vt:lpwstr>
  </property>
</Properties>
</file>