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7" r:id="rId6"/>
    <p:sldId id="259" r:id="rId7"/>
    <p:sldId id="268" r:id="rId8"/>
    <p:sldId id="269" r:id="rId9"/>
    <p:sldId id="260" r:id="rId10"/>
    <p:sldId id="261" r:id="rId11"/>
    <p:sldId id="266" r:id="rId12"/>
    <p:sldId id="263" r:id="rId13"/>
    <p:sldId id="264" r:id="rId14"/>
    <p:sldId id="265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40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73DD9-52C3-4305-A49F-9BC66E83A993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663400-3A8C-4A74-8AB6-0D14FD15803C}">
      <dgm:prSet phldrT="[Text]"/>
      <dgm:spPr/>
      <dgm:t>
        <a:bodyPr/>
        <a:lstStyle/>
        <a:p>
          <a:r>
            <a:rPr lang="cs-CZ" dirty="0" smtClean="0"/>
            <a:t>Vztah </a:t>
          </a:r>
        </a:p>
        <a:p>
          <a:r>
            <a:rPr lang="cs-CZ" dirty="0" smtClean="0"/>
            <a:t>učitel-žák</a:t>
          </a:r>
          <a:endParaRPr lang="cs-CZ" dirty="0"/>
        </a:p>
      </dgm:t>
    </dgm:pt>
    <dgm:pt modelId="{D54CA60A-105E-4635-8AD4-C8C2872E782C}" type="parTrans" cxnId="{D840EDEC-EC42-4F4F-929F-FC33DAA1F84C}">
      <dgm:prSet/>
      <dgm:spPr/>
      <dgm:t>
        <a:bodyPr/>
        <a:lstStyle/>
        <a:p>
          <a:endParaRPr lang="cs-CZ"/>
        </a:p>
      </dgm:t>
    </dgm:pt>
    <dgm:pt modelId="{66ED0AEA-7912-4ED7-830B-FBA86E84D5E3}" type="sibTrans" cxnId="{D840EDEC-EC42-4F4F-929F-FC33DAA1F84C}">
      <dgm:prSet/>
      <dgm:spPr/>
      <dgm:t>
        <a:bodyPr/>
        <a:lstStyle/>
        <a:p>
          <a:endParaRPr lang="cs-CZ"/>
        </a:p>
      </dgm:t>
    </dgm:pt>
    <dgm:pt modelId="{EA71E4C4-0B90-4C70-8F7B-6EAB205EAE54}">
      <dgm:prSet phldrT="[Text]"/>
      <dgm:spPr/>
      <dgm:t>
        <a:bodyPr/>
        <a:lstStyle/>
        <a:p>
          <a:r>
            <a:rPr lang="cs-CZ" dirty="0" smtClean="0"/>
            <a:t>Nespravedlivé hodnocení </a:t>
          </a:r>
          <a:endParaRPr lang="cs-CZ" dirty="0"/>
        </a:p>
      </dgm:t>
    </dgm:pt>
    <dgm:pt modelId="{0B8AACF3-2502-429D-9216-E2C6169E4C69}" type="parTrans" cxnId="{F7604F21-C7DB-4774-A9EE-7403DFEB1C53}">
      <dgm:prSet/>
      <dgm:spPr/>
      <dgm:t>
        <a:bodyPr/>
        <a:lstStyle/>
        <a:p>
          <a:endParaRPr lang="cs-CZ"/>
        </a:p>
      </dgm:t>
    </dgm:pt>
    <dgm:pt modelId="{B47DBD20-B1C0-45D5-A4B0-B50E8900A253}" type="sibTrans" cxnId="{F7604F21-C7DB-4774-A9EE-7403DFEB1C53}">
      <dgm:prSet/>
      <dgm:spPr/>
      <dgm:t>
        <a:bodyPr/>
        <a:lstStyle/>
        <a:p>
          <a:endParaRPr lang="cs-CZ"/>
        </a:p>
      </dgm:t>
    </dgm:pt>
    <dgm:pt modelId="{35407AE0-95EC-4C1D-A165-9642BB48356A}">
      <dgm:prSet phldrT="[Text]"/>
      <dgm:spPr/>
      <dgm:t>
        <a:bodyPr/>
        <a:lstStyle/>
        <a:p>
          <a:r>
            <a:rPr lang="cs-CZ" dirty="0" smtClean="0"/>
            <a:t>Není mu nasloucháno </a:t>
          </a:r>
          <a:endParaRPr lang="cs-CZ" dirty="0"/>
        </a:p>
      </dgm:t>
    </dgm:pt>
    <dgm:pt modelId="{B9B9C565-50EC-48F6-9250-425881B9B299}" type="parTrans" cxnId="{AF5A9573-B3C1-49A2-9304-9D86343B6ED3}">
      <dgm:prSet/>
      <dgm:spPr/>
      <dgm:t>
        <a:bodyPr/>
        <a:lstStyle/>
        <a:p>
          <a:endParaRPr lang="cs-CZ"/>
        </a:p>
      </dgm:t>
    </dgm:pt>
    <dgm:pt modelId="{C0C3C2DE-AD10-4244-9FA4-18E445826018}" type="sibTrans" cxnId="{AF5A9573-B3C1-49A2-9304-9D86343B6ED3}">
      <dgm:prSet/>
      <dgm:spPr/>
      <dgm:t>
        <a:bodyPr/>
        <a:lstStyle/>
        <a:p>
          <a:endParaRPr lang="cs-CZ"/>
        </a:p>
      </dgm:t>
    </dgm:pt>
    <dgm:pt modelId="{B03CBEE8-655C-456F-8ABA-815491EB7DEF}">
      <dgm:prSet phldrT="[Text]"/>
      <dgm:spPr/>
      <dgm:t>
        <a:bodyPr/>
        <a:lstStyle/>
        <a:p>
          <a:r>
            <a:rPr lang="cs-CZ" dirty="0" err="1" smtClean="0"/>
            <a:t>Sebevnímání</a:t>
          </a:r>
          <a:r>
            <a:rPr lang="cs-CZ" dirty="0" smtClean="0"/>
            <a:t> </a:t>
          </a:r>
          <a:endParaRPr lang="cs-CZ" dirty="0"/>
        </a:p>
      </dgm:t>
    </dgm:pt>
    <dgm:pt modelId="{8D658AB0-5086-42B2-8BED-201CF97E1A92}" type="parTrans" cxnId="{F60277C3-1D40-406C-A37A-4D067C51E08D}">
      <dgm:prSet/>
      <dgm:spPr/>
      <dgm:t>
        <a:bodyPr/>
        <a:lstStyle/>
        <a:p>
          <a:endParaRPr lang="cs-CZ"/>
        </a:p>
      </dgm:t>
    </dgm:pt>
    <dgm:pt modelId="{FB2E765E-16FC-4E54-8C81-6B18D23B123B}" type="sibTrans" cxnId="{F60277C3-1D40-406C-A37A-4D067C51E08D}">
      <dgm:prSet/>
      <dgm:spPr/>
      <dgm:t>
        <a:bodyPr/>
        <a:lstStyle/>
        <a:p>
          <a:endParaRPr lang="cs-CZ"/>
        </a:p>
      </dgm:t>
    </dgm:pt>
    <dgm:pt modelId="{0A990C1F-1557-422D-B6BA-48150B52714F}">
      <dgm:prSet phldrT="[Text]"/>
      <dgm:spPr/>
      <dgm:t>
        <a:bodyPr/>
        <a:lstStyle/>
        <a:p>
          <a:r>
            <a:rPr lang="cs-CZ" dirty="0" smtClean="0"/>
            <a:t>Nemá pocit, že je důležitý </a:t>
          </a:r>
          <a:endParaRPr lang="cs-CZ" dirty="0"/>
        </a:p>
      </dgm:t>
    </dgm:pt>
    <dgm:pt modelId="{59740725-91F4-4310-87B9-502248AA49F1}" type="parTrans" cxnId="{CE3F27ED-F208-4AF7-AB2A-24A9B8622085}">
      <dgm:prSet/>
      <dgm:spPr/>
      <dgm:t>
        <a:bodyPr/>
        <a:lstStyle/>
        <a:p>
          <a:endParaRPr lang="cs-CZ"/>
        </a:p>
      </dgm:t>
    </dgm:pt>
    <dgm:pt modelId="{A7E0D66F-5CCA-4F46-A3F9-EF60D8DFD1FD}" type="sibTrans" cxnId="{CE3F27ED-F208-4AF7-AB2A-24A9B8622085}">
      <dgm:prSet/>
      <dgm:spPr/>
      <dgm:t>
        <a:bodyPr/>
        <a:lstStyle/>
        <a:p>
          <a:endParaRPr lang="cs-CZ"/>
        </a:p>
      </dgm:t>
    </dgm:pt>
    <dgm:pt modelId="{25095AF1-1B90-4372-B453-0820EA735CD1}">
      <dgm:prSet phldrT="[Text]"/>
      <dgm:spPr/>
      <dgm:t>
        <a:bodyPr/>
        <a:lstStyle/>
        <a:p>
          <a:r>
            <a:rPr lang="cs-CZ" dirty="0" smtClean="0"/>
            <a:t>Lidé o něm nepřemýšlejí </a:t>
          </a:r>
          <a:endParaRPr lang="cs-CZ" dirty="0"/>
        </a:p>
      </dgm:t>
    </dgm:pt>
    <dgm:pt modelId="{A4BA34DC-6C51-4D64-BB27-82D7CD456EAE}" type="parTrans" cxnId="{38A12B07-B7D4-4F0D-9D45-BCC8FFBCC091}">
      <dgm:prSet/>
      <dgm:spPr/>
      <dgm:t>
        <a:bodyPr/>
        <a:lstStyle/>
        <a:p>
          <a:endParaRPr lang="cs-CZ"/>
        </a:p>
      </dgm:t>
    </dgm:pt>
    <dgm:pt modelId="{99561AF5-BC73-42BA-A008-2C5A79F02A44}" type="sibTrans" cxnId="{38A12B07-B7D4-4F0D-9D45-BCC8FFBCC091}">
      <dgm:prSet/>
      <dgm:spPr/>
      <dgm:t>
        <a:bodyPr/>
        <a:lstStyle/>
        <a:p>
          <a:endParaRPr lang="cs-CZ"/>
        </a:p>
      </dgm:t>
    </dgm:pt>
    <dgm:pt modelId="{1850F346-49C1-459C-9417-E2277800B271}">
      <dgm:prSet phldrT="[Text]"/>
      <dgm:spPr/>
      <dgm:t>
        <a:bodyPr/>
        <a:lstStyle/>
        <a:p>
          <a:r>
            <a:rPr lang="cs-CZ" dirty="0" smtClean="0"/>
            <a:t>Učení </a:t>
          </a:r>
          <a:endParaRPr lang="cs-CZ" dirty="0"/>
        </a:p>
      </dgm:t>
    </dgm:pt>
    <dgm:pt modelId="{9ED5C854-42B9-4139-8C72-A286491DF1BB}" type="parTrans" cxnId="{E3AB0830-510B-46A2-8748-DCAC79C1A27D}">
      <dgm:prSet/>
      <dgm:spPr/>
      <dgm:t>
        <a:bodyPr/>
        <a:lstStyle/>
        <a:p>
          <a:endParaRPr lang="cs-CZ"/>
        </a:p>
      </dgm:t>
    </dgm:pt>
    <dgm:pt modelId="{0B877281-B200-49C8-BADA-B024468DE0B1}" type="sibTrans" cxnId="{E3AB0830-510B-46A2-8748-DCAC79C1A27D}">
      <dgm:prSet/>
      <dgm:spPr/>
      <dgm:t>
        <a:bodyPr/>
        <a:lstStyle/>
        <a:p>
          <a:endParaRPr lang="cs-CZ"/>
        </a:p>
      </dgm:t>
    </dgm:pt>
    <dgm:pt modelId="{DB43A382-9860-4F1F-97CF-96550B0D7E39}">
      <dgm:prSet phldrT="[Text]"/>
      <dgm:spPr/>
      <dgm:t>
        <a:bodyPr/>
        <a:lstStyle/>
        <a:p>
          <a:r>
            <a:rPr lang="cs-CZ" dirty="0" smtClean="0"/>
            <a:t>Nerad se učí, není zvědavý </a:t>
          </a:r>
          <a:endParaRPr lang="cs-CZ" dirty="0"/>
        </a:p>
      </dgm:t>
    </dgm:pt>
    <dgm:pt modelId="{AF05E764-25F3-4555-A909-449CA9D54589}" type="parTrans" cxnId="{48B0AA5D-B7A3-47BD-AD36-E58E6C57E648}">
      <dgm:prSet/>
      <dgm:spPr/>
      <dgm:t>
        <a:bodyPr/>
        <a:lstStyle/>
        <a:p>
          <a:endParaRPr lang="cs-CZ"/>
        </a:p>
      </dgm:t>
    </dgm:pt>
    <dgm:pt modelId="{D60801C0-F4B6-46CF-A56F-E5119EB6BFF6}" type="sibTrans" cxnId="{48B0AA5D-B7A3-47BD-AD36-E58E6C57E648}">
      <dgm:prSet/>
      <dgm:spPr/>
      <dgm:t>
        <a:bodyPr/>
        <a:lstStyle/>
        <a:p>
          <a:endParaRPr lang="cs-CZ"/>
        </a:p>
      </dgm:t>
    </dgm:pt>
    <dgm:pt modelId="{C51ABD19-202E-4307-895A-51DAC7EE2E18}">
      <dgm:prSet phldrT="[Text]"/>
      <dgm:spPr/>
      <dgm:t>
        <a:bodyPr/>
        <a:lstStyle/>
        <a:p>
          <a:r>
            <a:rPr lang="cs-CZ" dirty="0" smtClean="0"/>
            <a:t>Učitelé se nezajímají o jeho názor </a:t>
          </a:r>
          <a:endParaRPr lang="cs-CZ" dirty="0"/>
        </a:p>
      </dgm:t>
    </dgm:pt>
    <dgm:pt modelId="{C1E58FD4-D7E3-455E-8D09-F5893142EA06}" type="parTrans" cxnId="{BFE2639D-F196-461C-935A-CA824AEAC3B3}">
      <dgm:prSet/>
      <dgm:spPr/>
      <dgm:t>
        <a:bodyPr/>
        <a:lstStyle/>
        <a:p>
          <a:endParaRPr lang="cs-CZ"/>
        </a:p>
      </dgm:t>
    </dgm:pt>
    <dgm:pt modelId="{235A1C1E-B484-4F53-B38F-A76FC571FFA2}" type="sibTrans" cxnId="{BFE2639D-F196-461C-935A-CA824AEAC3B3}">
      <dgm:prSet/>
      <dgm:spPr/>
      <dgm:t>
        <a:bodyPr/>
        <a:lstStyle/>
        <a:p>
          <a:endParaRPr lang="cs-CZ"/>
        </a:p>
      </dgm:t>
    </dgm:pt>
    <dgm:pt modelId="{7558AE29-E0D5-4AB9-BE73-A7C4819D3EAF}">
      <dgm:prSet phldrT="[Text]"/>
      <dgm:spPr/>
      <dgm:t>
        <a:bodyPr/>
        <a:lstStyle/>
        <a:p>
          <a:r>
            <a:rPr lang="cs-CZ" dirty="0" smtClean="0"/>
            <a:t>Učitelé jej nemají rádi </a:t>
          </a:r>
          <a:endParaRPr lang="cs-CZ" dirty="0"/>
        </a:p>
      </dgm:t>
    </dgm:pt>
    <dgm:pt modelId="{032D5A79-E01F-4DFC-AEE9-811056B2E831}" type="parTrans" cxnId="{370835C5-3141-441D-8EDB-7D32430349A3}">
      <dgm:prSet/>
      <dgm:spPr/>
      <dgm:t>
        <a:bodyPr/>
        <a:lstStyle/>
        <a:p>
          <a:endParaRPr lang="cs-CZ"/>
        </a:p>
      </dgm:t>
    </dgm:pt>
    <dgm:pt modelId="{3D86703A-C8B4-4E9C-B8A1-CBE4A2097452}" type="sibTrans" cxnId="{370835C5-3141-441D-8EDB-7D32430349A3}">
      <dgm:prSet/>
      <dgm:spPr/>
      <dgm:t>
        <a:bodyPr/>
        <a:lstStyle/>
        <a:p>
          <a:endParaRPr lang="cs-CZ"/>
        </a:p>
      </dgm:t>
    </dgm:pt>
    <dgm:pt modelId="{50AF7E03-4A10-40CA-88BA-5516C37C9DE2}">
      <dgm:prSet phldrT="[Text]"/>
      <dgm:spPr/>
      <dgm:t>
        <a:bodyPr/>
        <a:lstStyle/>
        <a:p>
          <a:r>
            <a:rPr lang="cs-CZ" dirty="0" smtClean="0"/>
            <a:t>Ostatní si jej neváží </a:t>
          </a:r>
          <a:endParaRPr lang="cs-CZ" dirty="0"/>
        </a:p>
      </dgm:t>
    </dgm:pt>
    <dgm:pt modelId="{1955359D-7903-4F94-9FAB-17E90C78ACE5}" type="parTrans" cxnId="{9C8E60F7-CCDB-4399-9F39-213A055E1BCA}">
      <dgm:prSet/>
      <dgm:spPr/>
      <dgm:t>
        <a:bodyPr/>
        <a:lstStyle/>
        <a:p>
          <a:endParaRPr lang="cs-CZ"/>
        </a:p>
      </dgm:t>
    </dgm:pt>
    <dgm:pt modelId="{29A13D78-FDEC-449E-A5A3-2130400DD6E1}" type="sibTrans" cxnId="{9C8E60F7-CCDB-4399-9F39-213A055E1BCA}">
      <dgm:prSet/>
      <dgm:spPr/>
      <dgm:t>
        <a:bodyPr/>
        <a:lstStyle/>
        <a:p>
          <a:endParaRPr lang="cs-CZ"/>
        </a:p>
      </dgm:t>
    </dgm:pt>
    <dgm:pt modelId="{0242C5F2-4E8C-42AE-8815-A04BD6B457C9}">
      <dgm:prSet phldrT="[Text]"/>
      <dgm:spPr/>
      <dgm:t>
        <a:bodyPr/>
        <a:lstStyle/>
        <a:p>
          <a:r>
            <a:rPr lang="cs-CZ" dirty="0" smtClean="0"/>
            <a:t>Jiní žáci jsou upřednostňováni </a:t>
          </a:r>
          <a:endParaRPr lang="cs-CZ" dirty="0"/>
        </a:p>
      </dgm:t>
    </dgm:pt>
    <dgm:pt modelId="{8B8D6D82-BCF5-4674-BDB2-DC5211637FC9}" type="parTrans" cxnId="{55B6B698-EF28-4AFF-A07B-CE0102DDCF73}">
      <dgm:prSet/>
      <dgm:spPr/>
      <dgm:t>
        <a:bodyPr/>
        <a:lstStyle/>
        <a:p>
          <a:endParaRPr lang="cs-CZ"/>
        </a:p>
      </dgm:t>
    </dgm:pt>
    <dgm:pt modelId="{9AC1727E-866A-4DDA-83AF-64FFC15FDE7B}" type="sibTrans" cxnId="{55B6B698-EF28-4AFF-A07B-CE0102DDCF73}">
      <dgm:prSet/>
      <dgm:spPr/>
      <dgm:t>
        <a:bodyPr/>
        <a:lstStyle/>
        <a:p>
          <a:endParaRPr lang="cs-CZ"/>
        </a:p>
      </dgm:t>
    </dgm:pt>
    <dgm:pt modelId="{CE34CB9A-FE3E-4309-8BA3-5EA703E462EC}">
      <dgm:prSet phldrT="[Text]"/>
      <dgm:spPr/>
      <dgm:t>
        <a:bodyPr/>
        <a:lstStyle/>
        <a:p>
          <a:r>
            <a:rPr lang="cs-CZ" dirty="0" smtClean="0"/>
            <a:t>Nechodí do školy rád </a:t>
          </a:r>
          <a:endParaRPr lang="cs-CZ" dirty="0"/>
        </a:p>
      </dgm:t>
    </dgm:pt>
    <dgm:pt modelId="{89266EF6-B02B-45BE-8BD6-CD8565FBD8D2}" type="parTrans" cxnId="{F1BA33E3-4BDE-448B-8798-A4D7C5C90C4A}">
      <dgm:prSet/>
      <dgm:spPr/>
      <dgm:t>
        <a:bodyPr/>
        <a:lstStyle/>
        <a:p>
          <a:endParaRPr lang="cs-CZ"/>
        </a:p>
      </dgm:t>
    </dgm:pt>
    <dgm:pt modelId="{FB553C69-2342-42F3-9253-F49D1B923BD8}" type="sibTrans" cxnId="{F1BA33E3-4BDE-448B-8798-A4D7C5C90C4A}">
      <dgm:prSet/>
      <dgm:spPr/>
      <dgm:t>
        <a:bodyPr/>
        <a:lstStyle/>
        <a:p>
          <a:endParaRPr lang="cs-CZ"/>
        </a:p>
      </dgm:t>
    </dgm:pt>
    <dgm:pt modelId="{B25835B9-DF1E-4D11-84E4-E11981F1AF26}" type="pres">
      <dgm:prSet presAssocID="{DB873DD9-52C3-4305-A49F-9BC66E83A9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E860A4-AF64-40A8-B7A8-B8E986D025EE}" type="pres">
      <dgm:prSet presAssocID="{A9663400-3A8C-4A74-8AB6-0D14FD15803C}" presName="composite" presStyleCnt="0"/>
      <dgm:spPr/>
    </dgm:pt>
    <dgm:pt modelId="{126954BB-0147-4348-BCA5-33FF26CBF101}" type="pres">
      <dgm:prSet presAssocID="{A9663400-3A8C-4A74-8AB6-0D14FD15803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F18521-7865-4D53-9E32-4C20F7334A1E}" type="pres">
      <dgm:prSet presAssocID="{A9663400-3A8C-4A74-8AB6-0D14FD15803C}" presName="descendantText" presStyleLbl="alignAcc1" presStyleIdx="0" presStyleCnt="3" custScaleX="465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1A97C2-C43C-43C2-BF85-572643501477}" type="pres">
      <dgm:prSet presAssocID="{66ED0AEA-7912-4ED7-830B-FBA86E84D5E3}" presName="sp" presStyleCnt="0"/>
      <dgm:spPr/>
    </dgm:pt>
    <dgm:pt modelId="{DDDBF246-F72B-46CA-812E-B0729BAF6101}" type="pres">
      <dgm:prSet presAssocID="{B03CBEE8-655C-456F-8ABA-815491EB7DEF}" presName="composite" presStyleCnt="0"/>
      <dgm:spPr/>
    </dgm:pt>
    <dgm:pt modelId="{52F74F89-EE4B-4085-B0AD-894BAFA4C51A}" type="pres">
      <dgm:prSet presAssocID="{B03CBEE8-655C-456F-8ABA-815491EB7DE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FAC34A-320C-48D0-A14B-F04D2388E118}" type="pres">
      <dgm:prSet presAssocID="{B03CBEE8-655C-456F-8ABA-815491EB7DEF}" presName="descendantText" presStyleLbl="alignAcc1" presStyleIdx="1" presStyleCnt="3" custScaleX="489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AA3CFC-126E-4408-ACCB-717AE295E93E}" type="pres">
      <dgm:prSet presAssocID="{FB2E765E-16FC-4E54-8C81-6B18D23B123B}" presName="sp" presStyleCnt="0"/>
      <dgm:spPr/>
    </dgm:pt>
    <dgm:pt modelId="{DEF31193-68DD-45C6-A990-BBD997CAE3D2}" type="pres">
      <dgm:prSet presAssocID="{1850F346-49C1-459C-9417-E2277800B271}" presName="composite" presStyleCnt="0"/>
      <dgm:spPr/>
    </dgm:pt>
    <dgm:pt modelId="{ABADC0C8-CBC2-48AC-A55C-73A6F1CE3807}" type="pres">
      <dgm:prSet presAssocID="{1850F346-49C1-459C-9417-E2277800B2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F940A-4868-49C6-8421-EE9A9EF68654}" type="pres">
      <dgm:prSet presAssocID="{1850F346-49C1-459C-9417-E2277800B271}" presName="descendantText" presStyleLbl="alignAcc1" presStyleIdx="2" presStyleCnt="3" custScaleX="492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9BA943-186C-4202-8E4F-EB3468D7CE3F}" type="presOf" srcId="{0A990C1F-1557-422D-B6BA-48150B52714F}" destId="{9AFAC34A-320C-48D0-A14B-F04D2388E118}" srcOrd="0" destOrd="0" presId="urn:microsoft.com/office/officeart/2005/8/layout/chevron2"/>
    <dgm:cxn modelId="{D73C6E50-5328-4D6A-AD80-F53DCCAF61C8}" type="presOf" srcId="{50AF7E03-4A10-40CA-88BA-5516C37C9DE2}" destId="{9AFAC34A-320C-48D0-A14B-F04D2388E118}" srcOrd="0" destOrd="1" presId="urn:microsoft.com/office/officeart/2005/8/layout/chevron2"/>
    <dgm:cxn modelId="{48B0AA5D-B7A3-47BD-AD36-E58E6C57E648}" srcId="{1850F346-49C1-459C-9417-E2277800B271}" destId="{DB43A382-9860-4F1F-97CF-96550B0D7E39}" srcOrd="0" destOrd="0" parTransId="{AF05E764-25F3-4555-A909-449CA9D54589}" sibTransId="{D60801C0-F4B6-46CF-A56F-E5119EB6BFF6}"/>
    <dgm:cxn modelId="{40B64C99-13DC-4FD5-ADE2-68819E333FDD}" type="presOf" srcId="{7558AE29-E0D5-4AB9-BE73-A7C4819D3EAF}" destId="{65F18521-7865-4D53-9E32-4C20F7334A1E}" srcOrd="0" destOrd="2" presId="urn:microsoft.com/office/officeart/2005/8/layout/chevron2"/>
    <dgm:cxn modelId="{55B6B698-EF28-4AFF-A07B-CE0102DDCF73}" srcId="{B03CBEE8-655C-456F-8ABA-815491EB7DEF}" destId="{0242C5F2-4E8C-42AE-8815-A04BD6B457C9}" srcOrd="3" destOrd="0" parTransId="{8B8D6D82-BCF5-4674-BDB2-DC5211637FC9}" sibTransId="{9AC1727E-866A-4DDA-83AF-64FFC15FDE7B}"/>
    <dgm:cxn modelId="{D864BA1A-6FEC-4D01-803E-A09D6F1E2584}" type="presOf" srcId="{EA71E4C4-0B90-4C70-8F7B-6EAB205EAE54}" destId="{65F18521-7865-4D53-9E32-4C20F7334A1E}" srcOrd="0" destOrd="0" presId="urn:microsoft.com/office/officeart/2005/8/layout/chevron2"/>
    <dgm:cxn modelId="{38A12B07-B7D4-4F0D-9D45-BCC8FFBCC091}" srcId="{B03CBEE8-655C-456F-8ABA-815491EB7DEF}" destId="{25095AF1-1B90-4372-B453-0820EA735CD1}" srcOrd="2" destOrd="0" parTransId="{A4BA34DC-6C51-4D64-BB27-82D7CD456EAE}" sibTransId="{99561AF5-BC73-42BA-A008-2C5A79F02A44}"/>
    <dgm:cxn modelId="{210E9B61-E005-4642-8F1D-846F7C7DDFF3}" type="presOf" srcId="{DB873DD9-52C3-4305-A49F-9BC66E83A993}" destId="{B25835B9-DF1E-4D11-84E4-E11981F1AF26}" srcOrd="0" destOrd="0" presId="urn:microsoft.com/office/officeart/2005/8/layout/chevron2"/>
    <dgm:cxn modelId="{423AD674-112C-47EB-A9C1-1288D635DAEC}" type="presOf" srcId="{CE34CB9A-FE3E-4309-8BA3-5EA703E462EC}" destId="{CE7F940A-4868-49C6-8421-EE9A9EF68654}" srcOrd="0" destOrd="1" presId="urn:microsoft.com/office/officeart/2005/8/layout/chevron2"/>
    <dgm:cxn modelId="{4DAFC46C-1A87-4DB8-9E22-18CACDA6481E}" type="presOf" srcId="{DB43A382-9860-4F1F-97CF-96550B0D7E39}" destId="{CE7F940A-4868-49C6-8421-EE9A9EF68654}" srcOrd="0" destOrd="0" presId="urn:microsoft.com/office/officeart/2005/8/layout/chevron2"/>
    <dgm:cxn modelId="{E0F2D2DF-DFB5-4138-974A-0DEA879511D9}" type="presOf" srcId="{B03CBEE8-655C-456F-8ABA-815491EB7DEF}" destId="{52F74F89-EE4B-4085-B0AD-894BAFA4C51A}" srcOrd="0" destOrd="0" presId="urn:microsoft.com/office/officeart/2005/8/layout/chevron2"/>
    <dgm:cxn modelId="{33BD3D41-5126-4219-861C-B65DDF849909}" type="presOf" srcId="{0242C5F2-4E8C-42AE-8815-A04BD6B457C9}" destId="{9AFAC34A-320C-48D0-A14B-F04D2388E118}" srcOrd="0" destOrd="3" presId="urn:microsoft.com/office/officeart/2005/8/layout/chevron2"/>
    <dgm:cxn modelId="{CE3F27ED-F208-4AF7-AB2A-24A9B8622085}" srcId="{B03CBEE8-655C-456F-8ABA-815491EB7DEF}" destId="{0A990C1F-1557-422D-B6BA-48150B52714F}" srcOrd="0" destOrd="0" parTransId="{59740725-91F4-4310-87B9-502248AA49F1}" sibTransId="{A7E0D66F-5CCA-4F46-A3F9-EF60D8DFD1FD}"/>
    <dgm:cxn modelId="{16DF7989-3A70-425A-8F20-EED1C009FCF4}" type="presOf" srcId="{35407AE0-95EC-4C1D-A165-9642BB48356A}" destId="{65F18521-7865-4D53-9E32-4C20F7334A1E}" srcOrd="0" destOrd="1" presId="urn:microsoft.com/office/officeart/2005/8/layout/chevron2"/>
    <dgm:cxn modelId="{49DADB9B-4821-4326-BF37-0C1FA24478D0}" type="presOf" srcId="{1850F346-49C1-459C-9417-E2277800B271}" destId="{ABADC0C8-CBC2-48AC-A55C-73A6F1CE3807}" srcOrd="0" destOrd="0" presId="urn:microsoft.com/office/officeart/2005/8/layout/chevron2"/>
    <dgm:cxn modelId="{452E52B7-50E4-4DDF-8E1F-E06941740F2D}" type="presOf" srcId="{A9663400-3A8C-4A74-8AB6-0D14FD15803C}" destId="{126954BB-0147-4348-BCA5-33FF26CBF101}" srcOrd="0" destOrd="0" presId="urn:microsoft.com/office/officeart/2005/8/layout/chevron2"/>
    <dgm:cxn modelId="{F7604F21-C7DB-4774-A9EE-7403DFEB1C53}" srcId="{A9663400-3A8C-4A74-8AB6-0D14FD15803C}" destId="{EA71E4C4-0B90-4C70-8F7B-6EAB205EAE54}" srcOrd="0" destOrd="0" parTransId="{0B8AACF3-2502-429D-9216-E2C6169E4C69}" sibTransId="{B47DBD20-B1C0-45D5-A4B0-B50E8900A253}"/>
    <dgm:cxn modelId="{F60277C3-1D40-406C-A37A-4D067C51E08D}" srcId="{DB873DD9-52C3-4305-A49F-9BC66E83A993}" destId="{B03CBEE8-655C-456F-8ABA-815491EB7DEF}" srcOrd="1" destOrd="0" parTransId="{8D658AB0-5086-42B2-8BED-201CF97E1A92}" sibTransId="{FB2E765E-16FC-4E54-8C81-6B18D23B123B}"/>
    <dgm:cxn modelId="{9C8E60F7-CCDB-4399-9F39-213A055E1BCA}" srcId="{B03CBEE8-655C-456F-8ABA-815491EB7DEF}" destId="{50AF7E03-4A10-40CA-88BA-5516C37C9DE2}" srcOrd="1" destOrd="0" parTransId="{1955359D-7903-4F94-9FAB-17E90C78ACE5}" sibTransId="{29A13D78-FDEC-449E-A5A3-2130400DD6E1}"/>
    <dgm:cxn modelId="{F1BA33E3-4BDE-448B-8798-A4D7C5C90C4A}" srcId="{1850F346-49C1-459C-9417-E2277800B271}" destId="{CE34CB9A-FE3E-4309-8BA3-5EA703E462EC}" srcOrd="1" destOrd="0" parTransId="{89266EF6-B02B-45BE-8BD6-CD8565FBD8D2}" sibTransId="{FB553C69-2342-42F3-9253-F49D1B923BD8}"/>
    <dgm:cxn modelId="{370835C5-3141-441D-8EDB-7D32430349A3}" srcId="{A9663400-3A8C-4A74-8AB6-0D14FD15803C}" destId="{7558AE29-E0D5-4AB9-BE73-A7C4819D3EAF}" srcOrd="2" destOrd="0" parTransId="{032D5A79-E01F-4DFC-AEE9-811056B2E831}" sibTransId="{3D86703A-C8B4-4E9C-B8A1-CBE4A2097452}"/>
    <dgm:cxn modelId="{82820077-68DB-4586-AF17-A7B66767D7FE}" type="presOf" srcId="{C51ABD19-202E-4307-895A-51DAC7EE2E18}" destId="{CE7F940A-4868-49C6-8421-EE9A9EF68654}" srcOrd="0" destOrd="2" presId="urn:microsoft.com/office/officeart/2005/8/layout/chevron2"/>
    <dgm:cxn modelId="{BFE2639D-F196-461C-935A-CA824AEAC3B3}" srcId="{1850F346-49C1-459C-9417-E2277800B271}" destId="{C51ABD19-202E-4307-895A-51DAC7EE2E18}" srcOrd="2" destOrd="0" parTransId="{C1E58FD4-D7E3-455E-8D09-F5893142EA06}" sibTransId="{235A1C1E-B484-4F53-B38F-A76FC571FFA2}"/>
    <dgm:cxn modelId="{E3AB0830-510B-46A2-8748-DCAC79C1A27D}" srcId="{DB873DD9-52C3-4305-A49F-9BC66E83A993}" destId="{1850F346-49C1-459C-9417-E2277800B271}" srcOrd="2" destOrd="0" parTransId="{9ED5C854-42B9-4139-8C72-A286491DF1BB}" sibTransId="{0B877281-B200-49C8-BADA-B024468DE0B1}"/>
    <dgm:cxn modelId="{CC5AD51E-9C9E-4BB0-B8B1-633DD3EB4287}" type="presOf" srcId="{25095AF1-1B90-4372-B453-0820EA735CD1}" destId="{9AFAC34A-320C-48D0-A14B-F04D2388E118}" srcOrd="0" destOrd="2" presId="urn:microsoft.com/office/officeart/2005/8/layout/chevron2"/>
    <dgm:cxn modelId="{AF5A9573-B3C1-49A2-9304-9D86343B6ED3}" srcId="{A9663400-3A8C-4A74-8AB6-0D14FD15803C}" destId="{35407AE0-95EC-4C1D-A165-9642BB48356A}" srcOrd="1" destOrd="0" parTransId="{B9B9C565-50EC-48F6-9250-425881B9B299}" sibTransId="{C0C3C2DE-AD10-4244-9FA4-18E445826018}"/>
    <dgm:cxn modelId="{D840EDEC-EC42-4F4F-929F-FC33DAA1F84C}" srcId="{DB873DD9-52C3-4305-A49F-9BC66E83A993}" destId="{A9663400-3A8C-4A74-8AB6-0D14FD15803C}" srcOrd="0" destOrd="0" parTransId="{D54CA60A-105E-4635-8AD4-C8C2872E782C}" sibTransId="{66ED0AEA-7912-4ED7-830B-FBA86E84D5E3}"/>
    <dgm:cxn modelId="{94675CBE-F396-45C8-8E5B-53F8357AD59B}" type="presParOf" srcId="{B25835B9-DF1E-4D11-84E4-E11981F1AF26}" destId="{ABE860A4-AF64-40A8-B7A8-B8E986D025EE}" srcOrd="0" destOrd="0" presId="urn:microsoft.com/office/officeart/2005/8/layout/chevron2"/>
    <dgm:cxn modelId="{77C1C336-90B3-46BA-BDFD-50CCA6636C9D}" type="presParOf" srcId="{ABE860A4-AF64-40A8-B7A8-B8E986D025EE}" destId="{126954BB-0147-4348-BCA5-33FF26CBF101}" srcOrd="0" destOrd="0" presId="urn:microsoft.com/office/officeart/2005/8/layout/chevron2"/>
    <dgm:cxn modelId="{BC6178C7-2A64-4459-B3C7-9FB4F728B962}" type="presParOf" srcId="{ABE860A4-AF64-40A8-B7A8-B8E986D025EE}" destId="{65F18521-7865-4D53-9E32-4C20F7334A1E}" srcOrd="1" destOrd="0" presId="urn:microsoft.com/office/officeart/2005/8/layout/chevron2"/>
    <dgm:cxn modelId="{84DA6CFA-497C-4119-B4FB-A2D306897E87}" type="presParOf" srcId="{B25835B9-DF1E-4D11-84E4-E11981F1AF26}" destId="{951A97C2-C43C-43C2-BF85-572643501477}" srcOrd="1" destOrd="0" presId="urn:microsoft.com/office/officeart/2005/8/layout/chevron2"/>
    <dgm:cxn modelId="{6A02AD11-4653-4AC9-9FF2-E5B464A94BE0}" type="presParOf" srcId="{B25835B9-DF1E-4D11-84E4-E11981F1AF26}" destId="{DDDBF246-F72B-46CA-812E-B0729BAF6101}" srcOrd="2" destOrd="0" presId="urn:microsoft.com/office/officeart/2005/8/layout/chevron2"/>
    <dgm:cxn modelId="{51813CB8-4432-4E3C-94D9-B25D30155372}" type="presParOf" srcId="{DDDBF246-F72B-46CA-812E-B0729BAF6101}" destId="{52F74F89-EE4B-4085-B0AD-894BAFA4C51A}" srcOrd="0" destOrd="0" presId="urn:microsoft.com/office/officeart/2005/8/layout/chevron2"/>
    <dgm:cxn modelId="{0551B6A9-DB6D-4982-B399-C760407A4A63}" type="presParOf" srcId="{DDDBF246-F72B-46CA-812E-B0729BAF6101}" destId="{9AFAC34A-320C-48D0-A14B-F04D2388E118}" srcOrd="1" destOrd="0" presId="urn:microsoft.com/office/officeart/2005/8/layout/chevron2"/>
    <dgm:cxn modelId="{2533B5B2-589C-4407-B61C-0B038351E934}" type="presParOf" srcId="{B25835B9-DF1E-4D11-84E4-E11981F1AF26}" destId="{6AAA3CFC-126E-4408-ACCB-717AE295E93E}" srcOrd="3" destOrd="0" presId="urn:microsoft.com/office/officeart/2005/8/layout/chevron2"/>
    <dgm:cxn modelId="{75F9B5D4-1EBB-42C7-B5E8-B8F06D212E6B}" type="presParOf" srcId="{B25835B9-DF1E-4D11-84E4-E11981F1AF26}" destId="{DEF31193-68DD-45C6-A990-BBD997CAE3D2}" srcOrd="4" destOrd="0" presId="urn:microsoft.com/office/officeart/2005/8/layout/chevron2"/>
    <dgm:cxn modelId="{A99552B6-CE32-452D-BB88-A96DF7860796}" type="presParOf" srcId="{DEF31193-68DD-45C6-A990-BBD997CAE3D2}" destId="{ABADC0C8-CBC2-48AC-A55C-73A6F1CE3807}" srcOrd="0" destOrd="0" presId="urn:microsoft.com/office/officeart/2005/8/layout/chevron2"/>
    <dgm:cxn modelId="{9D66BED6-6606-43A3-93EE-3578F31BC20D}" type="presParOf" srcId="{DEF31193-68DD-45C6-A990-BBD997CAE3D2}" destId="{CE7F940A-4868-49C6-8421-EE9A9EF686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6954BB-0147-4348-BCA5-33FF26CBF101}">
      <dsp:nvSpPr>
        <dsp:cNvPr id="0" name=""/>
        <dsp:cNvSpPr/>
      </dsp:nvSpPr>
      <dsp:spPr>
        <a:xfrm rot="5400000">
          <a:off x="1354278" y="26878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Vztah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učitel-žák</a:t>
          </a:r>
          <a:endParaRPr lang="cs-CZ" sz="1500" kern="1200" dirty="0"/>
        </a:p>
      </dsp:txBody>
      <dsp:txXfrm rot="5400000">
        <a:off x="1354278" y="268788"/>
        <a:ext cx="1771868" cy="1240308"/>
      </dsp:txXfrm>
    </dsp:sp>
    <dsp:sp modelId="{65F18521-7865-4D53-9E32-4C20F7334A1E}">
      <dsp:nvSpPr>
        <dsp:cNvPr id="0" name=""/>
        <dsp:cNvSpPr/>
      </dsp:nvSpPr>
      <dsp:spPr>
        <a:xfrm rot="5400000">
          <a:off x="4200113" y="-1048032"/>
          <a:ext cx="1151714" cy="32537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Nespravedlivé hodnocení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Není mu nasloucháno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Učitelé jej nemají rádi </a:t>
          </a:r>
          <a:endParaRPr lang="cs-CZ" sz="1600" kern="1200" dirty="0"/>
        </a:p>
      </dsp:txBody>
      <dsp:txXfrm rot="5400000">
        <a:off x="4200113" y="-1048032"/>
        <a:ext cx="1151714" cy="3253794"/>
      </dsp:txXfrm>
    </dsp:sp>
    <dsp:sp modelId="{52F74F89-EE4B-4085-B0AD-894BAFA4C51A}">
      <dsp:nvSpPr>
        <dsp:cNvPr id="0" name=""/>
        <dsp:cNvSpPr/>
      </dsp:nvSpPr>
      <dsp:spPr>
        <a:xfrm rot="5400000">
          <a:off x="1354278" y="184840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Sebevnímání</a:t>
          </a:r>
          <a:r>
            <a:rPr lang="cs-CZ" sz="1500" kern="1200" dirty="0" smtClean="0"/>
            <a:t> </a:t>
          </a:r>
          <a:endParaRPr lang="cs-CZ" sz="1500" kern="1200" dirty="0"/>
        </a:p>
      </dsp:txBody>
      <dsp:txXfrm rot="5400000">
        <a:off x="1354278" y="1848408"/>
        <a:ext cx="1771868" cy="1240308"/>
      </dsp:txXfrm>
    </dsp:sp>
    <dsp:sp modelId="{9AFAC34A-320C-48D0-A14B-F04D2388E118}">
      <dsp:nvSpPr>
        <dsp:cNvPr id="0" name=""/>
        <dsp:cNvSpPr/>
      </dsp:nvSpPr>
      <dsp:spPr>
        <a:xfrm rot="5400000">
          <a:off x="4300638" y="446213"/>
          <a:ext cx="1151714" cy="34245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Nemá pocit, že je důležitý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Ostatní si jej neváží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Lidé o něm nepřemýšlejí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Jiní žáci jsou upřednostňováni </a:t>
          </a:r>
          <a:endParaRPr lang="cs-CZ" sz="1600" kern="1200" dirty="0"/>
        </a:p>
      </dsp:txBody>
      <dsp:txXfrm rot="5400000">
        <a:off x="4300638" y="446213"/>
        <a:ext cx="1151714" cy="3424543"/>
      </dsp:txXfrm>
    </dsp:sp>
    <dsp:sp modelId="{ABADC0C8-CBC2-48AC-A55C-73A6F1CE3807}">
      <dsp:nvSpPr>
        <dsp:cNvPr id="0" name=""/>
        <dsp:cNvSpPr/>
      </dsp:nvSpPr>
      <dsp:spPr>
        <a:xfrm rot="5400000">
          <a:off x="1354278" y="342802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Učení </a:t>
          </a:r>
          <a:endParaRPr lang="cs-CZ" sz="1500" kern="1200" dirty="0"/>
        </a:p>
      </dsp:txBody>
      <dsp:txXfrm rot="5400000">
        <a:off x="1354278" y="3428028"/>
        <a:ext cx="1771868" cy="1240308"/>
      </dsp:txXfrm>
    </dsp:sp>
    <dsp:sp modelId="{CE7F940A-4868-49C6-8421-EE9A9EF68654}">
      <dsp:nvSpPr>
        <dsp:cNvPr id="0" name=""/>
        <dsp:cNvSpPr/>
      </dsp:nvSpPr>
      <dsp:spPr>
        <a:xfrm rot="5400000">
          <a:off x="4311871" y="2016293"/>
          <a:ext cx="1151714" cy="3443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Nerad se učí, není zvědavý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Nechodí do školy rád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Učitelé se nezajímají o jeho názor </a:t>
          </a:r>
          <a:endParaRPr lang="cs-CZ" sz="1600" kern="1200" dirty="0"/>
        </a:p>
      </dsp:txBody>
      <dsp:txXfrm rot="5400000">
        <a:off x="4311871" y="2016293"/>
        <a:ext cx="1151714" cy="3443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8BED3B-0E5D-45FA-A7EE-BB6639F990B9}" type="datetimeFigureOut">
              <a:rPr lang="cs-CZ" smtClean="0"/>
              <a:pPr/>
              <a:t>29. 4. 2013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5157192"/>
            <a:ext cx="6400800" cy="548680"/>
          </a:xfrm>
        </p:spPr>
        <p:txBody>
          <a:bodyPr>
            <a:normAutofit fontScale="70000" lnSpcReduction="20000"/>
          </a:bodyPr>
          <a:lstStyle/>
          <a:p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</a:rPr>
              <a:t>Mgr. Jarmila Matochová</a:t>
            </a:r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175853@mail.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muni.cz</a:t>
            </a:r>
            <a:endParaRPr lang="cs-CZ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9833520" cy="990600"/>
          </a:xfrm>
        </p:spPr>
        <p:txBody>
          <a:bodyPr>
            <a:normAutofit/>
          </a:bodyPr>
          <a:lstStyle/>
          <a:p>
            <a:pPr algn="l"/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Edukace žáků s PCHE v hlavním proudu vzdělávání</a:t>
            </a:r>
            <a:b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cs-CZ" sz="2600" b="1" dirty="0" err="1" smtClean="0">
                <a:solidFill>
                  <a:schemeClr val="accent2">
                    <a:lumMod val="50000"/>
                  </a:schemeClr>
                </a:solidFill>
              </a:rPr>
              <a:t>inkluzivní</a:t>
            </a: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 vzdělávání) </a:t>
            </a:r>
            <a:endParaRPr lang="cs-CZ" sz="2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Bezpečné prostředí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Posiluje </a:t>
            </a:r>
            <a:r>
              <a:rPr lang="pl-PL" b="1" dirty="0"/>
              <a:t>motivaci a zlepšuje </a:t>
            </a:r>
            <a:r>
              <a:rPr lang="pl-PL" b="1" dirty="0" smtClean="0"/>
              <a:t>neuropsychické </a:t>
            </a:r>
            <a:r>
              <a:rPr lang="cs-CZ" b="1" dirty="0" smtClean="0"/>
              <a:t>předpoklady </a:t>
            </a:r>
            <a:r>
              <a:rPr lang="cs-CZ" b="1" dirty="0"/>
              <a:t>žáků i učitelů k plnění úkolů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Navozuje </a:t>
            </a:r>
            <a:r>
              <a:rPr lang="cs-CZ" b="1" dirty="0"/>
              <a:t>pozitivní prožívání, snižuje </a:t>
            </a:r>
            <a:r>
              <a:rPr lang="cs-CZ" b="1" dirty="0" smtClean="0"/>
              <a:t>riziko stresu </a:t>
            </a:r>
            <a:r>
              <a:rPr lang="cs-CZ" b="1" dirty="0"/>
              <a:t>a úzkostných stavů, </a:t>
            </a:r>
            <a:r>
              <a:rPr lang="cs-CZ" b="1" dirty="0" smtClean="0"/>
              <a:t>posiluje sebehodnocení </a:t>
            </a:r>
            <a:r>
              <a:rPr lang="cs-CZ" b="1" dirty="0"/>
              <a:t>a sebevědomí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Působí na žáky </a:t>
            </a:r>
            <a:r>
              <a:rPr lang="cs-CZ" b="1" dirty="0"/>
              <a:t>formativně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Zvyšuje </a:t>
            </a:r>
            <a:r>
              <a:rPr lang="cs-CZ" b="1" dirty="0"/>
              <a:t>otevřenost a spolupráci žáků a rodičů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Pravidlo 4x3 principů bezpečného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556792"/>
          <a:ext cx="8229600" cy="462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88232"/>
                <a:gridCol w="2026568"/>
              </a:tblGrid>
              <a:tr h="1080120"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Orientace žáka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Dosažitelnost cílů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Sociální začlenění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Hodnocení</a:t>
                      </a:r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Stručnost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Přiměřenost cíle 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Akceptace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Informace</a:t>
                      </a:r>
                      <a:endParaRPr lang="cs-CZ" dirty="0"/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Srozumitelnost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Zainteresování žáka na cíl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Rovnováha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Individualizace</a:t>
                      </a:r>
                      <a:endParaRPr lang="cs-CZ" dirty="0"/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Zpětná vazba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Blízkost cíle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Otevřenost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Perspektiva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Spolupráce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4258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b="1" dirty="0"/>
              <a:t>Rodina je místem primární socializace, </a:t>
            </a:r>
            <a:r>
              <a:rPr lang="cs-CZ" b="1" dirty="0" smtClean="0"/>
              <a:t>škola </a:t>
            </a:r>
            <a:r>
              <a:rPr lang="pl-PL" dirty="0" smtClean="0"/>
              <a:t>je </a:t>
            </a:r>
            <a:r>
              <a:rPr lang="pl-PL" dirty="0"/>
              <a:t>spolu s rodinou významným </a:t>
            </a:r>
            <a:r>
              <a:rPr lang="pl-PL" b="1" dirty="0" smtClean="0"/>
              <a:t>sociálním prostředím</a:t>
            </a:r>
            <a:r>
              <a:rPr lang="pl-PL" b="1" dirty="0"/>
              <a:t>, je </a:t>
            </a:r>
            <a:r>
              <a:rPr lang="pl-PL" b="1" dirty="0" smtClean="0"/>
              <a:t>za socializaci spoluzodpovědná</a:t>
            </a:r>
          </a:p>
          <a:p>
            <a:pPr algn="just">
              <a:lnSpc>
                <a:spcPct val="150000"/>
              </a:lnSpc>
              <a:buNone/>
            </a:pPr>
            <a:endParaRPr lang="pl-PL" b="1" dirty="0"/>
          </a:p>
        </p:txBody>
      </p:sp>
      <p:sp>
        <p:nvSpPr>
          <p:cNvPr id="5" name="Obdélník 4"/>
          <p:cNvSpPr/>
          <p:nvPr/>
        </p:nvSpPr>
        <p:spPr>
          <a:xfrm>
            <a:off x="3419872" y="3717032"/>
            <a:ext cx="4752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sz="2400" b="1" dirty="0" smtClean="0"/>
              <a:t>spolupráce školy a rodiny je </a:t>
            </a:r>
            <a:r>
              <a:rPr lang="cs-CZ" sz="2400" dirty="0" smtClean="0"/>
              <a:t>nutná,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dirty="0" smtClean="0"/>
              <a:t>měla by zahrnovat </a:t>
            </a:r>
            <a:r>
              <a:rPr lang="pl-PL" sz="2400" b="1" dirty="0" smtClean="0"/>
              <a:t>stálý kontakt a dobrý vztah</a:t>
            </a:r>
            <a:endParaRPr lang="cs-CZ" sz="2400" dirty="0"/>
          </a:p>
        </p:txBody>
      </p:sp>
      <p:sp>
        <p:nvSpPr>
          <p:cNvPr id="6" name="Šipka doprava 5"/>
          <p:cNvSpPr/>
          <p:nvPr/>
        </p:nvSpPr>
        <p:spPr>
          <a:xfrm>
            <a:off x="971600" y="4293096"/>
            <a:ext cx="208823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99898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Překážky komunikace mezi školou a rodiči žáka s PCHE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Nezájem </a:t>
            </a:r>
            <a:r>
              <a:rPr lang="cs-CZ" dirty="0"/>
              <a:t>rodičů o život ve škole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Komunikace </a:t>
            </a:r>
            <a:r>
              <a:rPr lang="cs-CZ" dirty="0"/>
              <a:t>omezená na problémy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Vlastní </a:t>
            </a:r>
            <a:r>
              <a:rPr lang="cs-CZ" dirty="0"/>
              <a:t>zkušenost rodičů se školou a s </a:t>
            </a:r>
            <a:r>
              <a:rPr lang="cs-CZ" dirty="0" smtClean="0"/>
              <a:t>ní spojené </a:t>
            </a:r>
            <a:r>
              <a:rPr lang="cs-CZ" dirty="0"/>
              <a:t>negativní pocity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Obranná </a:t>
            </a:r>
            <a:r>
              <a:rPr lang="cs-CZ" dirty="0"/>
              <a:t>pozice rodičů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Požadavky na komunikaci pedagog -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endParaRPr lang="cs-CZ" dirty="0" smtClean="0"/>
          </a:p>
          <a:p>
            <a:pPr algn="just">
              <a:lnSpc>
                <a:spcPct val="150000"/>
              </a:lnSpc>
              <a:buNone/>
            </a:pPr>
            <a:r>
              <a:rPr lang="cs-CZ" dirty="0" smtClean="0"/>
              <a:t>Komunikace</a:t>
            </a:r>
            <a:r>
              <a:rPr lang="cs-CZ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Obousměrná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Srozumitelná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Smysluplná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Stabilní</a:t>
            </a:r>
            <a:endParaRPr lang="cs-CZ" dirty="0"/>
          </a:p>
        </p:txBody>
      </p:sp>
      <p:pic>
        <p:nvPicPr>
          <p:cNvPr id="1026" name="Picture 2" descr="http://www.dvorek.eu/dwn/1003/27097cs_CZI_communi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268760"/>
            <a:ext cx="4860429" cy="4860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P6: Dá se to řešit. Já jsem taky v sedmé třídě zrovna propad, nechápal jsem matiku ani fyziku, nic... Učitel se ke mně choval taky hnusně a </a:t>
            </a:r>
            <a:r>
              <a:rPr lang="cs-CZ" i="1" dirty="0" err="1" smtClean="0"/>
              <a:t>todlentoc</a:t>
            </a:r>
            <a:r>
              <a:rPr lang="cs-CZ" i="1" dirty="0" smtClean="0"/>
              <a:t>… Měl jsem jako čtyři čtyřky, potom jsem už jako začal dostávat dvojky trojky a začal jsem se učit, a učitelé se ke mně začali chovat úplně jinak. No a taky učitelé jsou tam od toho, aby vysvětlili látku a ne že to neumí, tak to prostě neumí. </a:t>
            </a:r>
          </a:p>
          <a:p>
            <a:r>
              <a:rPr lang="cs-CZ" i="1" dirty="0" smtClean="0"/>
              <a:t>V: Tys jim říkal, že té látce nerozumíš? </a:t>
            </a:r>
          </a:p>
          <a:p>
            <a:r>
              <a:rPr lang="cs-CZ" i="1" dirty="0" smtClean="0"/>
              <a:t>P6: Já jsem jim to řekl jednou, myslím, že té látce nerozumím. A ona mi řekla, já teďka nemám čas, mám něco </a:t>
            </a:r>
            <a:r>
              <a:rPr lang="cs-CZ" i="1" dirty="0" err="1" smtClean="0"/>
              <a:t>jinýho</a:t>
            </a:r>
            <a:r>
              <a:rPr lang="cs-CZ" i="1" dirty="0" smtClean="0"/>
              <a:t>. Vůbec mi nepomohla. </a:t>
            </a:r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P7</a:t>
            </a:r>
            <a:r>
              <a:rPr lang="cs-CZ" i="1" dirty="0" smtClean="0"/>
              <a:t>: Jako mně se zdá, že tam dobrá vůbec není (školní poradce). Protože já jsem nic neudělal, ona si mě vezme do kabinetu a </a:t>
            </a:r>
            <a:r>
              <a:rPr lang="cs-CZ" i="1" dirty="0" smtClean="0"/>
              <a:t>začne </a:t>
            </a:r>
            <a:r>
              <a:rPr lang="cs-CZ" i="1" dirty="0" smtClean="0"/>
              <a:t>řvát. Jako jestli vím, proč tady jsem a takový ty blbosti. A já nevím, protože jsem nic neudělal. Tak ona začne do mě valit, že </a:t>
            </a:r>
            <a:r>
              <a:rPr lang="cs-CZ" i="1" dirty="0" err="1" smtClean="0"/>
              <a:t>todle</a:t>
            </a:r>
            <a:r>
              <a:rPr lang="cs-CZ" i="1" dirty="0" smtClean="0"/>
              <a:t>, že jsme včera kradli v obchodě, aj když to nebyla vůbec pravda. </a:t>
            </a:r>
          </a:p>
          <a:p>
            <a:r>
              <a:rPr lang="cs-CZ" i="1" dirty="0" smtClean="0"/>
              <a:t>P7: </a:t>
            </a:r>
            <a:r>
              <a:rPr lang="cs-CZ" i="1" dirty="0" err="1" smtClean="0"/>
              <a:t>Tendle</a:t>
            </a:r>
            <a:r>
              <a:rPr lang="cs-CZ" i="1" dirty="0" smtClean="0"/>
              <a:t> pátek končím. Mám největší strach vrátit se právě zpátky do školy. Ne z toho kolektivu, ale ze školy, je nás tam třicet, tady jen osm, </a:t>
            </a:r>
            <a:r>
              <a:rPr lang="cs-CZ" i="1" dirty="0" err="1" smtClean="0"/>
              <a:t>nedávaj</a:t>
            </a:r>
            <a:r>
              <a:rPr lang="cs-CZ" i="1" dirty="0" smtClean="0"/>
              <a:t> nám tak těžké úkoly, a tam je nás třicet jedna a ony </a:t>
            </a:r>
            <a:r>
              <a:rPr lang="cs-CZ" i="1" dirty="0" err="1" smtClean="0"/>
              <a:t>todle</a:t>
            </a:r>
            <a:r>
              <a:rPr lang="cs-CZ" i="1" dirty="0" smtClean="0"/>
              <a:t>, se </a:t>
            </a:r>
            <a:r>
              <a:rPr lang="cs-CZ" i="1" dirty="0" err="1" smtClean="0"/>
              <a:t>věnujou</a:t>
            </a:r>
            <a:r>
              <a:rPr lang="cs-CZ" i="1" dirty="0" smtClean="0"/>
              <a:t> třeba jen dvěma řadám pořádně, ostatní </a:t>
            </a:r>
            <a:r>
              <a:rPr lang="cs-CZ" i="1" dirty="0" err="1" smtClean="0"/>
              <a:t>nechajou</a:t>
            </a:r>
            <a:r>
              <a:rPr lang="cs-CZ" i="1" dirty="0" smtClean="0"/>
              <a:t> úplně... Já mám celkově dost velkou dyslexii, jako že vynechávám písmena, když píšu. A prostě oni na to neberou vůbec ohled.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V: Jak se řešilo, že máte špatný kolektiv? </a:t>
            </a:r>
          </a:p>
          <a:p>
            <a:r>
              <a:rPr lang="cs-CZ" i="1" dirty="0" smtClean="0"/>
              <a:t>P3: Já jsem to říkala doma a mamka říkala, že ať to vydržím, že už jenom tři roky a vylezu. A já říkala, že ne, prostě ne. Já tam nebudu. A máma, že tak dobře, tak si dělej, co chceš, ale potom si to odpykáš ty. A já řekla, že ok, a udělala jsem to. </a:t>
            </a:r>
          </a:p>
          <a:p>
            <a:r>
              <a:rPr lang="cs-CZ" i="1" dirty="0" smtClean="0"/>
              <a:t>V: A dostala jsi pomoc zaměřenou na to, že máte hrozné vztahy ve třídě? </a:t>
            </a:r>
          </a:p>
          <a:p>
            <a:r>
              <a:rPr lang="cs-CZ" i="1" dirty="0" smtClean="0"/>
              <a:t>P3: Ve škole, tam ne, tam je taková psycholožka, ale ta je taková </a:t>
            </a:r>
            <a:r>
              <a:rPr lang="cs-CZ" i="1" dirty="0" err="1" smtClean="0"/>
              <a:t>pchchch</a:t>
            </a:r>
            <a:r>
              <a:rPr lang="cs-CZ" i="1" dirty="0" smtClean="0"/>
              <a:t>. A ona jako, tak se jim omluv, nebo s tím něco udělej a já že ne, že oni na mě takhle už od začátku…A tak jsem se radši ani neučila. A i když jsem té látce rozuměla a to, tak jsem radši dala jiné odpovědi, jen abych propadla a šla do jiné třídy. Protože tam byly hnusný </a:t>
            </a:r>
            <a:r>
              <a:rPr lang="cs-CZ" i="1" dirty="0" err="1" smtClean="0"/>
              <a:t>děcka</a:t>
            </a:r>
            <a:r>
              <a:rPr lang="cs-CZ" i="1" dirty="0" smtClean="0"/>
              <a:t> </a:t>
            </a:r>
            <a:r>
              <a:rPr lang="cs-CZ" i="1" dirty="0" err="1" smtClean="0"/>
              <a:t>bezpřátelský</a:t>
            </a:r>
            <a:r>
              <a:rPr lang="cs-CZ" i="1" dirty="0" smtClean="0"/>
              <a:t>. Tak jsem šla do té jiné a ty byly v pohodě.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V: A je problém dojít za učitelem, že něco nechápu? </a:t>
            </a:r>
          </a:p>
          <a:p>
            <a:r>
              <a:rPr lang="cs-CZ" i="1" dirty="0" smtClean="0"/>
              <a:t>P7: My máme učitele, co si odučí a jdou hned někam pryč. Na kafe… A když to někdo nechápe, tak se bojí zvednout ruku a říct, že to nechápe. A když je vás tam třicet jedna, tak to stejně nepochopíte, protože se tam všichni baví a tak… Jako ty </a:t>
            </a:r>
            <a:r>
              <a:rPr lang="cs-CZ" i="1" dirty="0" err="1" smtClean="0"/>
              <a:t>děcka</a:t>
            </a:r>
            <a:r>
              <a:rPr lang="cs-CZ" i="1" dirty="0" smtClean="0"/>
              <a:t> tam nemají vůbec žádnou svobodu, ony tam musí být jen ve třídě nebo na chodbě. A nemůžou tam nic dělat.</a:t>
            </a:r>
            <a:endParaRPr lang="cs-CZ" i="1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936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Postoje žáků s PCH ke škole a k učení (Vojtová, 2012)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1196752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Současné trendy ve vzdělávání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b="1" dirty="0"/>
              <a:t>Inkluze</a:t>
            </a:r>
          </a:p>
          <a:p>
            <a:r>
              <a:rPr lang="cs-CZ" dirty="0" smtClean="0"/>
              <a:t> </a:t>
            </a:r>
            <a:r>
              <a:rPr lang="cs-CZ" b="1" dirty="0"/>
              <a:t>Individualizace</a:t>
            </a:r>
          </a:p>
          <a:p>
            <a:r>
              <a:rPr lang="cs-CZ" dirty="0" smtClean="0"/>
              <a:t> </a:t>
            </a:r>
            <a:r>
              <a:rPr lang="cs-CZ" b="1" dirty="0"/>
              <a:t>Všestranný rozvoj jedince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/>
              <a:t>Vzdělávání se nevztahuje jen k rozvíjení rozumových</a:t>
            </a:r>
          </a:p>
          <a:p>
            <a:pPr>
              <a:buNone/>
            </a:pPr>
            <a:r>
              <a:rPr lang="cs-CZ" dirty="0"/>
              <a:t>schopností, ale také k:</a:t>
            </a:r>
          </a:p>
          <a:p>
            <a:r>
              <a:rPr lang="cs-CZ" dirty="0" smtClean="0"/>
              <a:t> </a:t>
            </a:r>
            <a:r>
              <a:rPr lang="cs-CZ" dirty="0"/>
              <a:t>osvojování </a:t>
            </a:r>
            <a:r>
              <a:rPr lang="cs-CZ" u="sng" dirty="0"/>
              <a:t>sociálních dovedností</a:t>
            </a:r>
            <a:r>
              <a:rPr lang="cs-CZ" dirty="0"/>
              <a:t>; duchovních, morálních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  a estetických </a:t>
            </a:r>
            <a:r>
              <a:rPr lang="cs-CZ" u="sng" dirty="0"/>
              <a:t>hodnot</a:t>
            </a:r>
            <a:r>
              <a:rPr lang="cs-CZ" dirty="0"/>
              <a:t> a žádoucích </a:t>
            </a:r>
            <a:r>
              <a:rPr lang="cs-CZ" u="sng" dirty="0"/>
              <a:t>vztahů</a:t>
            </a:r>
            <a:r>
              <a:rPr lang="cs-CZ" dirty="0"/>
              <a:t> k </a:t>
            </a:r>
            <a:r>
              <a:rPr lang="cs-CZ" dirty="0" smtClean="0"/>
              <a:t>okolí</a:t>
            </a:r>
          </a:p>
          <a:p>
            <a:r>
              <a:rPr lang="cs-CZ" dirty="0" smtClean="0"/>
              <a:t> </a:t>
            </a:r>
            <a:r>
              <a:rPr lang="pt-BR" dirty="0" smtClean="0"/>
              <a:t>k </a:t>
            </a:r>
            <a:r>
              <a:rPr lang="pt-BR" u="sng" dirty="0"/>
              <a:t>emocionálnímu a volnímu </a:t>
            </a:r>
            <a:r>
              <a:rPr lang="pt-BR" dirty="0" smtClean="0"/>
              <a:t>rozvoji</a:t>
            </a:r>
            <a:endParaRPr lang="pt-BR" dirty="0"/>
          </a:p>
          <a:p>
            <a:r>
              <a:rPr lang="cs-CZ" dirty="0" smtClean="0"/>
              <a:t>ke </a:t>
            </a:r>
            <a:r>
              <a:rPr lang="cs-CZ" dirty="0"/>
              <a:t>schopnosti </a:t>
            </a:r>
            <a:r>
              <a:rPr lang="cs-CZ" u="sng" dirty="0"/>
              <a:t>uplatnit se</a:t>
            </a:r>
            <a:r>
              <a:rPr lang="cs-CZ" dirty="0"/>
              <a:t> v měnících se podmínkách</a:t>
            </a:r>
          </a:p>
          <a:p>
            <a:pPr>
              <a:buNone/>
            </a:pPr>
            <a:r>
              <a:rPr lang="cs-CZ" dirty="0" smtClean="0"/>
              <a:t>    zaměstnanosti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Systémový rámec pro vzdělávání žáků v riziku/s PCHE </a:t>
            </a:r>
            <a:br>
              <a:rPr lang="cs-CZ" dirty="0" smtClean="0"/>
            </a:br>
            <a:r>
              <a:rPr lang="cs-CZ" dirty="0" smtClean="0"/>
              <a:t>hlavní vzdělávací proud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vzdělávání vytváří stát svou politikou </a:t>
            </a:r>
          </a:p>
          <a:p>
            <a:pPr lvl="1"/>
            <a:r>
              <a:rPr lang="cs-CZ" dirty="0" smtClean="0"/>
              <a:t>Bílá kniha: </a:t>
            </a:r>
          </a:p>
          <a:p>
            <a:pPr lvl="2"/>
            <a:r>
              <a:rPr lang="cs-CZ" dirty="0" smtClean="0"/>
              <a:t>Záměry vzdělávání: emocionální, kognitivní, sociální rozvoj </a:t>
            </a:r>
          </a:p>
          <a:p>
            <a:r>
              <a:rPr lang="cs-CZ" dirty="0" smtClean="0"/>
              <a:t>Legislativní dokumenty </a:t>
            </a:r>
          </a:p>
          <a:p>
            <a:pPr lvl="1"/>
            <a:r>
              <a:rPr lang="cs-CZ" dirty="0" smtClean="0"/>
              <a:t>Školský zákon</a:t>
            </a:r>
          </a:p>
          <a:p>
            <a:pPr lvl="1"/>
            <a:r>
              <a:rPr lang="cs-CZ" dirty="0" smtClean="0"/>
              <a:t>Vyhlášky </a:t>
            </a:r>
          </a:p>
          <a:p>
            <a:r>
              <a:rPr lang="cs-CZ" dirty="0" err="1" smtClean="0"/>
              <a:t>Kurikulární</a:t>
            </a:r>
            <a:r>
              <a:rPr lang="cs-CZ" dirty="0" smtClean="0"/>
              <a:t> dokumenty</a:t>
            </a:r>
          </a:p>
          <a:p>
            <a:pPr lvl="1"/>
            <a:r>
              <a:rPr lang="cs-CZ" dirty="0" smtClean="0"/>
              <a:t>RVP </a:t>
            </a:r>
          </a:p>
          <a:p>
            <a:pPr lvl="8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94320"/>
          </a:xfrm>
        </p:spPr>
        <p:txBody>
          <a:bodyPr>
            <a:normAutofit/>
          </a:bodyPr>
          <a:lstStyle/>
          <a:p>
            <a:r>
              <a:rPr lang="cs-CZ" b="1" dirty="0" smtClean="0"/>
              <a:t>Školský zákon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b="1" dirty="0" smtClean="0"/>
              <a:t>Povinnosti školy při individualizaci výuky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 smtClean="0"/>
              <a:t>1</a:t>
            </a:r>
            <a:r>
              <a:rPr lang="cs-CZ" dirty="0"/>
              <a:t>) podmínky vzdělávání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2) poradenská pomoc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3) podmínky při ukončování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4) hodnocení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5) organizace a forma vzdělávání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6) asistent pedagoga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Školský zákon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Školský zákon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Žáci s SVP: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postižení,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znevýhodnění,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znevýhodnění 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znevýhodnění: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rodiny s  nízkým </a:t>
            </a:r>
            <a:r>
              <a:rPr kumimoji="0" lang="cs-CZ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sociokulturním</a:t>
            </a: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postavením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ÚV a OV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Postavení azylanta a účastníka řízení o azyl 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postižení: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 (autismus)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Vývojová porucha chování (hyperkinetická porucha chování) </a:t>
            </a:r>
          </a:p>
          <a:p>
            <a:pPr marL="2194560" marR="0" lvl="8" indent="-18288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Wingdings 3"/>
              <a:buChar char=""/>
              <a:tabLst/>
              <a:defRPr/>
            </a:pP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None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– Rámcový vzdělávací program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219200"/>
            <a:ext cx="8229600" cy="49377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Obsah vzdělávání</a:t>
            </a:r>
          </a:p>
          <a:p>
            <a:pPr lvl="1"/>
            <a:r>
              <a:rPr lang="cs-CZ" dirty="0" smtClean="0"/>
              <a:t>Zapojení žáků s PCHE do vzdělávacích aktivit při zachování jejich odlišnosti </a:t>
            </a:r>
          </a:p>
          <a:p>
            <a:pPr lvl="1"/>
            <a:r>
              <a:rPr lang="cs-CZ" dirty="0" smtClean="0"/>
              <a:t>Příležitost naplnit vzdělávací potenciál </a:t>
            </a:r>
          </a:p>
          <a:p>
            <a:r>
              <a:rPr lang="cs-CZ" dirty="0" smtClean="0"/>
              <a:t>Kompetence např. </a:t>
            </a:r>
          </a:p>
          <a:p>
            <a:pPr lvl="1"/>
            <a:r>
              <a:rPr lang="cs-CZ" dirty="0" smtClean="0"/>
              <a:t>Kritického myšlení </a:t>
            </a:r>
          </a:p>
          <a:p>
            <a:pPr lvl="1"/>
            <a:r>
              <a:rPr lang="cs-CZ" dirty="0" smtClean="0"/>
              <a:t>Jednání bez podléhání manipulacím </a:t>
            </a:r>
          </a:p>
          <a:p>
            <a:pPr lvl="1"/>
            <a:r>
              <a:rPr lang="cs-CZ" dirty="0" smtClean="0"/>
              <a:t>Práceschopnosti</a:t>
            </a:r>
          </a:p>
          <a:p>
            <a:pPr lvl="1"/>
            <a:r>
              <a:rPr lang="cs-CZ" dirty="0" smtClean="0"/>
              <a:t>Tolerovat odlišný názor </a:t>
            </a:r>
          </a:p>
          <a:p>
            <a:pPr lvl="1"/>
            <a:r>
              <a:rPr lang="cs-CZ" dirty="0" smtClean="0"/>
              <a:t>Respektovat vymezená pravidla </a:t>
            </a:r>
          </a:p>
          <a:p>
            <a:r>
              <a:rPr lang="cs-CZ" dirty="0" smtClean="0"/>
              <a:t>Cíle vzdělávání </a:t>
            </a:r>
          </a:p>
          <a:p>
            <a:pPr lvl="1"/>
            <a:r>
              <a:rPr lang="cs-CZ" dirty="0" smtClean="0"/>
              <a:t>Základní cíle vzdělání: Vztah k celoživotními učení; Schopnost pracovat v týmu </a:t>
            </a:r>
          </a:p>
          <a:p>
            <a:pPr lvl="1"/>
            <a:r>
              <a:rPr lang="cs-CZ" dirty="0" smtClean="0"/>
              <a:t>Dovednosti: komunikace, řešit problémy, strategie učení </a:t>
            </a:r>
          </a:p>
          <a:p>
            <a:pPr lvl="1"/>
            <a:r>
              <a:rPr lang="cs-CZ" dirty="0" smtClean="0"/>
              <a:t>Vztah k sobě: poznávat sám sebe; zdraví </a:t>
            </a:r>
          </a:p>
          <a:p>
            <a:pPr lvl="1"/>
            <a:r>
              <a:rPr lang="cs-CZ" dirty="0" smtClean="0"/>
              <a:t>Vztah k druhým: respektování druhých 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Podmínky efektivní výuky žáků s PCHE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Individuální </a:t>
            </a:r>
            <a:r>
              <a:rPr lang="cs-CZ" dirty="0"/>
              <a:t>nebo skupinová </a:t>
            </a:r>
            <a:r>
              <a:rPr lang="cs-CZ" dirty="0" smtClean="0"/>
              <a:t>podpora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Přípravné </a:t>
            </a:r>
            <a:r>
              <a:rPr lang="cs-CZ" dirty="0"/>
              <a:t>a speciální třídy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Využívání speciálně-pedagogických </a:t>
            </a:r>
            <a:r>
              <a:rPr lang="cs-CZ" dirty="0"/>
              <a:t>metod a </a:t>
            </a:r>
            <a:r>
              <a:rPr lang="cs-CZ" dirty="0" smtClean="0"/>
              <a:t>forem práce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Nižší </a:t>
            </a:r>
            <a:r>
              <a:rPr lang="cs-CZ" dirty="0"/>
              <a:t>počet žáků ve třídách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Prostorové </a:t>
            </a:r>
            <a:r>
              <a:rPr lang="cs-CZ" dirty="0"/>
              <a:t>uspořádání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Obeznámenost </a:t>
            </a:r>
            <a:r>
              <a:rPr lang="cs-CZ" dirty="0"/>
              <a:t>pedagogů s problematikou PCH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Případná </a:t>
            </a:r>
            <a:r>
              <a:rPr lang="cs-CZ" dirty="0"/>
              <a:t>tvorba vlastních učebnic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Dva </a:t>
            </a:r>
            <a:r>
              <a:rPr lang="cs-CZ" dirty="0"/>
              <a:t>pedagogové ve výuce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Spolupráce </a:t>
            </a:r>
            <a:r>
              <a:rPr lang="cs-CZ" dirty="0"/>
              <a:t>s odborníky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208</TotalTime>
  <Words>829</Words>
  <Application>Microsoft Office PowerPoint</Application>
  <PresentationFormat>Předvádění na obrazovce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Původ</vt:lpstr>
      <vt:lpstr>Edukace žáků s PCHE v hlavním proudu vzdělávání (inkluzivní vzdělávání) </vt:lpstr>
      <vt:lpstr>Snímek 2</vt:lpstr>
      <vt:lpstr>Postoje žáků s PCH ke škole a k učení (Vojtová, 2012)</vt:lpstr>
      <vt:lpstr>Současné trendy ve vzdělávání </vt:lpstr>
      <vt:lpstr>Systémový rámec pro vzdělávání žáků v riziku/s PCHE  hlavní vzdělávací proud </vt:lpstr>
      <vt:lpstr>Školský zákon </vt:lpstr>
      <vt:lpstr>Školský zákon </vt:lpstr>
      <vt:lpstr>RVP – Rámcový vzdělávací program </vt:lpstr>
      <vt:lpstr>Podmínky efektivní výuky žáků s PCHE</vt:lpstr>
      <vt:lpstr>Bezpečné prostředí školy</vt:lpstr>
      <vt:lpstr>Pravidlo 4x3 principů bezpečného prostředí</vt:lpstr>
      <vt:lpstr>Spolupráce s rodinou</vt:lpstr>
      <vt:lpstr>Překážky komunikace mezi školou a rodiči žáka s PCHE  </vt:lpstr>
      <vt:lpstr>Požadavky na komunikaci pedagog - rodina</vt:lpstr>
      <vt:lpstr>Snímek 15</vt:lpstr>
      <vt:lpstr>Snímek 16</vt:lpstr>
      <vt:lpstr>Snímek 17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v hlavním proudu</dc:title>
  <dc:creator>Vjerka</dc:creator>
  <cp:lastModifiedBy>Jarče</cp:lastModifiedBy>
  <cp:revision>39</cp:revision>
  <dcterms:created xsi:type="dcterms:W3CDTF">2012-11-04T19:47:32Z</dcterms:created>
  <dcterms:modified xsi:type="dcterms:W3CDTF">2013-04-29T12:29:43Z</dcterms:modified>
</cp:coreProperties>
</file>