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84" r:id="rId9"/>
    <p:sldId id="281" r:id="rId10"/>
    <p:sldId id="282" r:id="rId11"/>
    <p:sldId id="283" r:id="rId12"/>
    <p:sldId id="286" r:id="rId13"/>
    <p:sldId id="287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00"/>
    <a:srgbClr val="99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100" d="100"/>
          <a:sy n="100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1D9F7A-1925-40EA-A38C-107E1428D1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4697-A3A1-4A3C-989D-269E79D87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CA8-67FB-455F-AB44-E9CC43C8C9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91EA-4925-445B-81AF-13CB8F05D2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C9DF28-E9F4-4187-92CA-71DB839862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2A4-0242-4220-98F3-78BBAE90CB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15-B5B6-4749-955E-546CA7C434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CB2-156A-40B0-9501-04D5EA1593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BB52-15D6-466F-988D-D9806E63C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671D-0688-40D2-8137-506724EF88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766B16-0C0C-4723-B2E1-38C88B4BDC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0F54DB-331B-4896-AC28-D6081DAA93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/>
              <a:t>Psychodynamická perspektiva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3546"/>
            <a:ext cx="5472607" cy="66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652120" y="332656"/>
            <a:ext cx="2880320" cy="1656184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SUPEREGO</a:t>
            </a:r>
          </a:p>
          <a:p>
            <a:pPr algn="ctr"/>
            <a:endParaRPr lang="cs-CZ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Slušní lidé tohle nedělají !</a:t>
            </a:r>
          </a:p>
          <a:p>
            <a:pPr algn="ctr"/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323528" y="0"/>
            <a:ext cx="2912129" cy="3173048"/>
          </a:xfrm>
          <a:custGeom>
            <a:avLst/>
            <a:gdLst>
              <a:gd name="connsiteX0" fmla="*/ 1043709 w 2740890"/>
              <a:gd name="connsiteY0" fmla="*/ 205510 h 2336801"/>
              <a:gd name="connsiteX1" fmla="*/ 2636981 w 2740890"/>
              <a:gd name="connsiteY1" fmla="*/ 330200 h 2336801"/>
              <a:gd name="connsiteX2" fmla="*/ 420254 w 2740890"/>
              <a:gd name="connsiteY2" fmla="*/ 2186710 h 2336801"/>
              <a:gd name="connsiteX3" fmla="*/ 1085272 w 2740890"/>
              <a:gd name="connsiteY3" fmla="*/ 1230746 h 2336801"/>
              <a:gd name="connsiteX4" fmla="*/ 32327 w 2740890"/>
              <a:gd name="connsiteY4" fmla="*/ 842819 h 2336801"/>
              <a:gd name="connsiteX5" fmla="*/ 891309 w 2740890"/>
              <a:gd name="connsiteY5" fmla="*/ 565728 h 2336801"/>
              <a:gd name="connsiteX6" fmla="*/ 1043709 w 2740890"/>
              <a:gd name="connsiteY6" fmla="*/ 205510 h 2336801"/>
              <a:gd name="connsiteX0" fmla="*/ 1060626 w 2757807"/>
              <a:gd name="connsiteY0" fmla="*/ 205510 h 2344113"/>
              <a:gd name="connsiteX1" fmla="*/ 2653898 w 2757807"/>
              <a:gd name="connsiteY1" fmla="*/ 330200 h 2344113"/>
              <a:gd name="connsiteX2" fmla="*/ 437171 w 2757807"/>
              <a:gd name="connsiteY2" fmla="*/ 2186710 h 2344113"/>
              <a:gd name="connsiteX3" fmla="*/ 612763 w 2757807"/>
              <a:gd name="connsiteY3" fmla="*/ 1274619 h 2344113"/>
              <a:gd name="connsiteX4" fmla="*/ 49244 w 2757807"/>
              <a:gd name="connsiteY4" fmla="*/ 842819 h 2344113"/>
              <a:gd name="connsiteX5" fmla="*/ 908226 w 2757807"/>
              <a:gd name="connsiteY5" fmla="*/ 565728 h 2344113"/>
              <a:gd name="connsiteX6" fmla="*/ 1060626 w 2757807"/>
              <a:gd name="connsiteY6" fmla="*/ 205510 h 2344113"/>
              <a:gd name="connsiteX0" fmla="*/ 1060626 w 2385039"/>
              <a:gd name="connsiteY0" fmla="*/ 144703 h 2152458"/>
              <a:gd name="connsiteX1" fmla="*/ 2281130 w 2385039"/>
              <a:gd name="connsiteY1" fmla="*/ 1373139 h 2152458"/>
              <a:gd name="connsiteX2" fmla="*/ 437171 w 2385039"/>
              <a:gd name="connsiteY2" fmla="*/ 2125903 h 2152458"/>
              <a:gd name="connsiteX3" fmla="*/ 612763 w 2385039"/>
              <a:gd name="connsiteY3" fmla="*/ 1213812 h 2152458"/>
              <a:gd name="connsiteX4" fmla="*/ 49244 w 2385039"/>
              <a:gd name="connsiteY4" fmla="*/ 782012 h 2152458"/>
              <a:gd name="connsiteX5" fmla="*/ 908226 w 2385039"/>
              <a:gd name="connsiteY5" fmla="*/ 504921 h 2152458"/>
              <a:gd name="connsiteX6" fmla="*/ 1060626 w 2385039"/>
              <a:gd name="connsiteY6" fmla="*/ 144703 h 2152458"/>
              <a:gd name="connsiteX0" fmla="*/ 1110280 w 2434693"/>
              <a:gd name="connsiteY0" fmla="*/ 144703 h 2134754"/>
              <a:gd name="connsiteX1" fmla="*/ 2330784 w 2434693"/>
              <a:gd name="connsiteY1" fmla="*/ 1373139 h 2134754"/>
              <a:gd name="connsiteX2" fmla="*/ 486825 w 2434693"/>
              <a:gd name="connsiteY2" fmla="*/ 2125903 h 2134754"/>
              <a:gd name="connsiteX3" fmla="*/ 364494 w 2434693"/>
              <a:gd name="connsiteY3" fmla="*/ 1320030 h 2134754"/>
              <a:gd name="connsiteX4" fmla="*/ 98898 w 2434693"/>
              <a:gd name="connsiteY4" fmla="*/ 782012 h 2134754"/>
              <a:gd name="connsiteX5" fmla="*/ 957880 w 2434693"/>
              <a:gd name="connsiteY5" fmla="*/ 504921 h 2134754"/>
              <a:gd name="connsiteX6" fmla="*/ 1110280 w 2434693"/>
              <a:gd name="connsiteY6" fmla="*/ 144703 h 2134754"/>
              <a:gd name="connsiteX0" fmla="*/ 960340 w 2409703"/>
              <a:gd name="connsiteY0" fmla="*/ 144703 h 2340264"/>
              <a:gd name="connsiteX1" fmla="*/ 2330784 w 2409703"/>
              <a:gd name="connsiteY1" fmla="*/ 1578649 h 2340264"/>
              <a:gd name="connsiteX2" fmla="*/ 486825 w 2409703"/>
              <a:gd name="connsiteY2" fmla="*/ 2331413 h 2340264"/>
              <a:gd name="connsiteX3" fmla="*/ 364494 w 2409703"/>
              <a:gd name="connsiteY3" fmla="*/ 1525540 h 2340264"/>
              <a:gd name="connsiteX4" fmla="*/ 98898 w 2409703"/>
              <a:gd name="connsiteY4" fmla="*/ 987522 h 2340264"/>
              <a:gd name="connsiteX5" fmla="*/ 957880 w 2409703"/>
              <a:gd name="connsiteY5" fmla="*/ 710431 h 2340264"/>
              <a:gd name="connsiteX6" fmla="*/ 960340 w 2409703"/>
              <a:gd name="connsiteY6" fmla="*/ 144703 h 23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703" h="2340264">
                <a:moveTo>
                  <a:pt x="960340" y="144703"/>
                </a:moveTo>
                <a:cubicBezTo>
                  <a:pt x="1189157" y="289406"/>
                  <a:pt x="2409703" y="1214197"/>
                  <a:pt x="2330784" y="1578649"/>
                </a:cubicBezTo>
                <a:cubicBezTo>
                  <a:pt x="2251865" y="1943101"/>
                  <a:pt x="814540" y="2340264"/>
                  <a:pt x="486825" y="2331413"/>
                </a:cubicBezTo>
                <a:cubicBezTo>
                  <a:pt x="159110" y="2322562"/>
                  <a:pt x="429148" y="1749522"/>
                  <a:pt x="364494" y="1525540"/>
                </a:cubicBezTo>
                <a:cubicBezTo>
                  <a:pt x="299840" y="1301558"/>
                  <a:pt x="0" y="1123373"/>
                  <a:pt x="98898" y="987522"/>
                </a:cubicBezTo>
                <a:cubicBezTo>
                  <a:pt x="197796" y="851671"/>
                  <a:pt x="814306" y="850901"/>
                  <a:pt x="957880" y="710431"/>
                </a:cubicBezTo>
                <a:cubicBezTo>
                  <a:pt x="1101454" y="569961"/>
                  <a:pt x="731523" y="0"/>
                  <a:pt x="960340" y="144703"/>
                </a:cubicBezTo>
                <a:close/>
              </a:path>
            </a:pathLst>
          </a:cu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ID</a:t>
            </a:r>
          </a:p>
          <a:p>
            <a:pPr algn="ctr"/>
            <a:endParaRPr lang="cs-CZ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Chci to teď hned !</a:t>
            </a:r>
            <a:endParaRPr lang="cs-CZ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987824" y="3933056"/>
            <a:ext cx="2952328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EGO</a:t>
            </a:r>
          </a:p>
          <a:p>
            <a:pPr algn="ctr"/>
            <a:endParaRPr lang="cs-CZ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Možná bych mohl najít nějaký kompromis...</a:t>
            </a:r>
            <a:endParaRPr lang="cs-CZ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3060000">
            <a:off x="2334898" y="2862315"/>
            <a:ext cx="1140433" cy="910321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7500000">
            <a:off x="5184461" y="2641538"/>
            <a:ext cx="1525932" cy="88321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39450" cy="534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Implikace pro edukační situace</a:t>
            </a:r>
            <a:br>
              <a:rPr lang="cs-CZ" sz="3200" b="1"/>
            </a:br>
            <a:r>
              <a:rPr lang="cs-CZ" sz="2000"/>
              <a:t>- obrany ega -</a:t>
            </a:r>
            <a:r>
              <a:rPr lang="cs-CZ" sz="24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000" dirty="0"/>
              <a:t>Freud, Freudová, Kleinová</a:t>
            </a:r>
          </a:p>
          <a:p>
            <a:pPr>
              <a:buFontTx/>
              <a:buNone/>
            </a:pPr>
            <a:endParaRPr lang="cs-CZ" sz="2000" dirty="0"/>
          </a:p>
          <a:p>
            <a:pPr>
              <a:buFontTx/>
              <a:buNone/>
            </a:pPr>
            <a:r>
              <a:rPr lang="cs-CZ" sz="2000" b="1" dirty="0">
                <a:solidFill>
                  <a:srgbClr val="990000"/>
                </a:solidFill>
              </a:rPr>
              <a:t>EGO</a:t>
            </a:r>
          </a:p>
          <a:p>
            <a:pPr>
              <a:buFontTx/>
              <a:buNone/>
            </a:pPr>
            <a:endParaRPr lang="cs-CZ" sz="2000" b="1" dirty="0">
              <a:solidFill>
                <a:srgbClr val="990000"/>
              </a:solidFill>
            </a:endParaRPr>
          </a:p>
          <a:p>
            <a:r>
              <a:rPr lang="cs-CZ" sz="2000" dirty="0"/>
              <a:t>část psychiky – diferencuje, racionalizuje, ovládá primitivnější, pudové části, které jsou zakoušeny nevědomě a které mohou ego ovládnout</a:t>
            </a:r>
          </a:p>
          <a:p>
            <a:endParaRPr lang="cs-CZ" sz="2000" dirty="0"/>
          </a:p>
          <a:p>
            <a:r>
              <a:rPr lang="cs-CZ" sz="2000" dirty="0"/>
              <a:t>ego – udržování pocitu identity, hodnoty; ohrožení pocitu hodnoty, který je „pojivem“ identity je prožíváno jako ohrožení existence jedince a vyvolává úzkost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Implikace pro edukační situace</a:t>
            </a:r>
            <a:br>
              <a:rPr lang="cs-CZ" sz="3200" b="1" dirty="0"/>
            </a:br>
            <a:r>
              <a:rPr lang="cs-CZ" sz="2000" dirty="0"/>
              <a:t>- obrany ega -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1800" b="1" dirty="0">
                <a:solidFill>
                  <a:srgbClr val="990000"/>
                </a:solidFill>
              </a:rPr>
              <a:t>Obrany ega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b="1" dirty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obrany užívá ego k udržení své vlastní integrity a schopnosti </a:t>
            </a:r>
            <a:r>
              <a:rPr lang="cs-CZ" sz="1800" dirty="0" smtClean="0"/>
              <a:t>diferencovat</a:t>
            </a:r>
            <a:r>
              <a:rPr lang="cs-CZ" sz="1800" dirty="0"/>
              <a:t>, racionalizovat a kontrolovat primitivnější, pudové části psychiky – brání se nesnesitelnosti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obranné mechanismy pracují na nevědomé úrovni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obrana není nutně maladaptivní – tak ji lze vnímat tehdy, když prosákne do chování, které způsobí problém v adaptaci na realitu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obranné a zvládací mechanismy se u lidí různí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pokud jsou tyto strategie využity úspěšně – vedou k reakci napětí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to posiluje jejich používání a mohou se stát vzorcem a stávají se součástí „osobnosti“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Implikace pro edukační situace</a:t>
            </a:r>
            <a:br>
              <a:rPr lang="cs-CZ" sz="3200" b="1" dirty="0"/>
            </a:br>
            <a:r>
              <a:rPr lang="cs-CZ" sz="2000" dirty="0"/>
              <a:t>- obrany ega -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800" b="1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endParaRPr lang="cs-CZ" sz="1800" b="1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 b="1" dirty="0" smtClean="0">
                <a:solidFill>
                  <a:srgbClr val="993300"/>
                </a:solidFill>
              </a:rPr>
              <a:t>regrese</a:t>
            </a:r>
            <a:r>
              <a:rPr lang="cs-CZ" sz="1800" dirty="0" smtClean="0"/>
              <a:t> </a:t>
            </a:r>
            <a:r>
              <a:rPr lang="cs-CZ" sz="1800" dirty="0"/>
              <a:t>– návrat k nižšímu vývojovému stádiu – využití nezralých modelů chování (neodpovídajících věku) za účelem vyhnutí se práci</a:t>
            </a:r>
          </a:p>
          <a:p>
            <a:pPr>
              <a:lnSpc>
                <a:spcPct val="80000"/>
              </a:lnSpc>
            </a:pPr>
            <a:endParaRPr lang="cs-CZ" sz="1800" b="1" dirty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 b="1" dirty="0">
                <a:solidFill>
                  <a:srgbClr val="993300"/>
                </a:solidFill>
              </a:rPr>
              <a:t>potlačení</a:t>
            </a:r>
            <a:r>
              <a:rPr lang="cs-CZ" sz="1800" dirty="0"/>
              <a:t> – problém neřeší, ale utíká před ním (</a:t>
            </a:r>
            <a:r>
              <a:rPr lang="cs-CZ" sz="1800" i="1" dirty="0"/>
              <a:t>„to dělat nebudu, to je práce pro malý děti“</a:t>
            </a:r>
            <a:r>
              <a:rPr lang="cs-CZ" sz="1800" dirty="0"/>
              <a:t>), nežádoucí představy a fantazie zatlačuje do podvědomí</a:t>
            </a:r>
          </a:p>
          <a:p>
            <a:pPr>
              <a:lnSpc>
                <a:spcPct val="80000"/>
              </a:lnSpc>
            </a:pPr>
            <a:endParaRPr lang="cs-CZ" sz="1800" b="1" dirty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 b="1" dirty="0">
                <a:solidFill>
                  <a:srgbClr val="993300"/>
                </a:solidFill>
              </a:rPr>
              <a:t>projekce </a:t>
            </a:r>
            <a:r>
              <a:rPr lang="cs-CZ" sz="1800" dirty="0"/>
              <a:t>– chyby mají na svědomí druzí a ne žák</a:t>
            </a:r>
          </a:p>
          <a:p>
            <a:pPr>
              <a:lnSpc>
                <a:spcPct val="80000"/>
              </a:lnSpc>
            </a:pPr>
            <a:endParaRPr lang="cs-CZ" sz="1800" b="1" dirty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 b="1" dirty="0">
                <a:solidFill>
                  <a:srgbClr val="993300"/>
                </a:solidFill>
              </a:rPr>
              <a:t>racionalizace </a:t>
            </a:r>
            <a:r>
              <a:rPr lang="cs-CZ" sz="1800" dirty="0"/>
              <a:t>– žák vysvětluje nějaké chování, přičemž nevědomě zakrývá skutečnou motivaci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dirty="0"/>
              <a:t>a spousta dalších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Implikace pro edukační situace</a:t>
            </a:r>
            <a:br>
              <a:rPr lang="cs-CZ" sz="3200" b="1"/>
            </a:br>
            <a:r>
              <a:rPr lang="cs-CZ" sz="2000"/>
              <a:t>- potenciální spouštěče obran ega -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dirty="0" smtClean="0"/>
              <a:t>Ve </a:t>
            </a:r>
            <a:r>
              <a:rPr lang="cs-CZ" sz="1800" b="1" dirty="0"/>
              <a:t>výuce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1800" b="1" dirty="0"/>
          </a:p>
          <a:p>
            <a:pPr>
              <a:lnSpc>
                <a:spcPct val="90000"/>
              </a:lnSpc>
            </a:pPr>
            <a:r>
              <a:rPr lang="cs-CZ" sz="1800" dirty="0"/>
              <a:t>úkol, při němž se žák cítí nejistě a kdy může být vystaven chybování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setrvávání u obtížných úkolů, které zahrnují možnou frustraci a postrádají bezprostřední uspokojení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pocit bezmoci nebo nejistota z neznalosti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úkoly, během nichž může žák nevědomě čelit aspektů vnitřního nebo vnějšího života, které s sebou nesou úzkost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Implikace pro edukační situace</a:t>
            </a:r>
            <a:br>
              <a:rPr lang="cs-CZ" sz="3200" b="1"/>
            </a:br>
            <a:r>
              <a:rPr lang="cs-CZ" sz="2800"/>
              <a:t>- </a:t>
            </a:r>
            <a:r>
              <a:rPr lang="cs-CZ" sz="2000"/>
              <a:t>potenciální spouštěče obran ega -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dirty="0" smtClean="0"/>
              <a:t>Ve </a:t>
            </a:r>
            <a:r>
              <a:rPr lang="cs-CZ" sz="1800" b="1" dirty="0"/>
              <a:t>vztahu s učitelem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1800" b="1" dirty="0"/>
          </a:p>
          <a:p>
            <a:pPr>
              <a:lnSpc>
                <a:spcPct val="90000"/>
              </a:lnSpc>
            </a:pPr>
            <a:r>
              <a:rPr lang="cs-CZ" sz="1800" dirty="0"/>
              <a:t>nový nebo dočasný učitel, u něhož nejsou dost jasná pravidla a očekávání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zažívá stránky učitelovy role, které připomínají stránky žákových významných druhých (přenosový vztah)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nejistota, zda si učitel žáka váží jako člověka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prožívá učitele jako relativně mocnějšího nebo schopnějšího a závidí schopnosti, znalosti, které má (nevědomé fantazie)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Implikace pro edukační situace</a:t>
            </a:r>
            <a:br>
              <a:rPr lang="cs-CZ" sz="3200" b="1" dirty="0"/>
            </a:br>
            <a:r>
              <a:rPr lang="cs-CZ" sz="2000" dirty="0"/>
              <a:t>- potenciální spouštěče obran ega -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z="2400" b="1" dirty="0" smtClean="0"/>
          </a:p>
          <a:p>
            <a:pPr>
              <a:buFontTx/>
              <a:buNone/>
            </a:pPr>
            <a:endParaRPr lang="cs-CZ" sz="2400" b="1" dirty="0" smtClean="0"/>
          </a:p>
          <a:p>
            <a:pPr>
              <a:buFontTx/>
              <a:buNone/>
            </a:pPr>
            <a:r>
              <a:rPr lang="cs-CZ" sz="1800" b="1" dirty="0" smtClean="0"/>
              <a:t>Ve </a:t>
            </a:r>
            <a:r>
              <a:rPr lang="cs-CZ" sz="1800" b="1" dirty="0"/>
              <a:t>vztahu s vrstevníky</a:t>
            </a:r>
          </a:p>
          <a:p>
            <a:pPr>
              <a:buFontTx/>
              <a:buChar char="-"/>
            </a:pPr>
            <a:endParaRPr lang="cs-CZ" sz="1800" b="1" dirty="0"/>
          </a:p>
          <a:p>
            <a:r>
              <a:rPr lang="cs-CZ" sz="1800" dirty="0"/>
              <a:t>není schopen zvládnout nový pojem tak jako ostatní</a:t>
            </a:r>
          </a:p>
          <a:p>
            <a:endParaRPr lang="cs-CZ" sz="1800" dirty="0"/>
          </a:p>
          <a:p>
            <a:r>
              <a:rPr lang="cs-CZ" sz="1800" dirty="0"/>
              <a:t>naopak – je schopen zvládnout úkol daleko lépe než druzí a tím podporuje jejich závist</a:t>
            </a:r>
          </a:p>
          <a:p>
            <a:endParaRPr lang="cs-CZ" sz="1800" dirty="0"/>
          </a:p>
          <a:p>
            <a:r>
              <a:rPr lang="cs-CZ" sz="1800" dirty="0"/>
              <a:t>zažívá pocity rivality o učitelovou pozornost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sz="3200" b="1" dirty="0"/>
              <a:t>Přenos jako obrana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/>
              <a:t>	</a:t>
            </a:r>
            <a:endParaRPr lang="cs-CZ" dirty="0" smtClean="0"/>
          </a:p>
          <a:p>
            <a:pPr>
              <a:buFontTx/>
              <a:buNone/>
            </a:pPr>
            <a:r>
              <a:rPr lang="cs-CZ" sz="1800" dirty="0" smtClean="0"/>
              <a:t>	V </a:t>
            </a:r>
            <a:r>
              <a:rPr lang="cs-CZ" sz="1800" dirty="0"/>
              <a:t>rámci psychoanalýzy klient nevědomě obdařuje analytika charakteristikami, které náleží významným druhým z jeho minulosti</a:t>
            </a:r>
          </a:p>
          <a:p>
            <a:pPr>
              <a:buFontTx/>
              <a:buNone/>
            </a:pPr>
            <a:endParaRPr lang="cs-CZ" sz="1800" dirty="0"/>
          </a:p>
          <a:p>
            <a:pPr>
              <a:buFontTx/>
              <a:buNone/>
            </a:pPr>
            <a:r>
              <a:rPr lang="cs-CZ" sz="1800" dirty="0"/>
              <a:t>	Přenos se objeví tehdy, pokud se vztah stane důležitým v jedincově životě – např. s učitelem</a:t>
            </a:r>
          </a:p>
          <a:p>
            <a:pPr>
              <a:buFontTx/>
              <a:buNone/>
            </a:pPr>
            <a:endParaRPr lang="cs-CZ" sz="1800" dirty="0"/>
          </a:p>
          <a:p>
            <a:pPr>
              <a:buFontTx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993300"/>
                </a:solidFill>
              </a:rPr>
              <a:t>Přenos </a:t>
            </a:r>
          </a:p>
          <a:p>
            <a:pPr lvl="2"/>
            <a:r>
              <a:rPr lang="cs-CZ" sz="1800" i="1" dirty="0">
                <a:solidFill>
                  <a:srgbClr val="993300"/>
                </a:solidFill>
              </a:rPr>
              <a:t>pozitivní</a:t>
            </a:r>
            <a:r>
              <a:rPr lang="cs-CZ" sz="1800" dirty="0">
                <a:solidFill>
                  <a:srgbClr val="993300"/>
                </a:solidFill>
              </a:rPr>
              <a:t> (přisouzení pozitivních rysů)</a:t>
            </a:r>
          </a:p>
          <a:p>
            <a:pPr lvl="2"/>
            <a:r>
              <a:rPr lang="cs-CZ" sz="1800" i="1" dirty="0">
                <a:solidFill>
                  <a:srgbClr val="993300"/>
                </a:solidFill>
              </a:rPr>
              <a:t>negativní</a:t>
            </a:r>
            <a:r>
              <a:rPr lang="cs-CZ" sz="1800" dirty="0">
                <a:solidFill>
                  <a:srgbClr val="993300"/>
                </a:solidFill>
              </a:rPr>
              <a:t> (přisouzení negativních rysů)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953744" cy="457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Sigmund </a:t>
            </a:r>
            <a:r>
              <a:rPr lang="cs-CZ" sz="2000" dirty="0" err="1" smtClean="0"/>
              <a:t>Freud</a:t>
            </a:r>
            <a:endParaRPr lang="cs-CZ" sz="2000" dirty="0" smtClean="0"/>
          </a:p>
          <a:p>
            <a:r>
              <a:rPr lang="cs-CZ" sz="2000" dirty="0" smtClean="0"/>
              <a:t>Vídeň na přelomu 19. a 20. století</a:t>
            </a:r>
          </a:p>
          <a:p>
            <a:endParaRPr lang="cs-CZ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/>
          <a:lstStyle/>
          <a:p>
            <a:r>
              <a:rPr lang="cs-CZ" sz="3200" b="1" dirty="0"/>
              <a:t>Přenos jako obrana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cs-CZ" sz="1800" b="1" dirty="0" smtClean="0"/>
          </a:p>
          <a:p>
            <a:pPr>
              <a:buFontTx/>
              <a:buNone/>
            </a:pPr>
            <a:endParaRPr lang="cs-CZ" sz="1800" b="1" dirty="0" smtClean="0"/>
          </a:p>
          <a:p>
            <a:pPr>
              <a:buFontTx/>
              <a:buNone/>
            </a:pPr>
            <a:r>
              <a:rPr lang="cs-CZ" sz="1800" b="1" dirty="0" smtClean="0"/>
              <a:t>„</a:t>
            </a:r>
            <a:r>
              <a:rPr lang="cs-CZ" sz="1800" b="1" dirty="0"/>
              <a:t>Testování“</a:t>
            </a:r>
          </a:p>
          <a:p>
            <a:pPr>
              <a:buFontTx/>
              <a:buChar char="-"/>
            </a:pPr>
            <a:endParaRPr lang="cs-CZ" sz="1800" b="1" dirty="0"/>
          </a:p>
          <a:p>
            <a:r>
              <a:rPr lang="cs-CZ" sz="1800" dirty="0"/>
              <a:t>žák, který je zvyklý na odmítání dospělými nemusí náležitě (pozitivně) reagovat na učitelovy pokusy o pozitivní vztah</a:t>
            </a:r>
          </a:p>
          <a:p>
            <a:endParaRPr lang="cs-CZ" sz="1800" dirty="0"/>
          </a:p>
          <a:p>
            <a:r>
              <a:rPr lang="cs-CZ" sz="1800" dirty="0"/>
              <a:t>naopak testuje, zda je učitel takový jako „všichni ostatní dospělí“, který ho odmítají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sz="3200" b="1" dirty="0"/>
              <a:t>Efekt emoční deprivace a ztráty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1800" b="1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b="1" i="1" dirty="0" smtClean="0"/>
              <a:t>Teorie </a:t>
            </a:r>
            <a:r>
              <a:rPr lang="cs-CZ" sz="1800" b="1" i="1" dirty="0"/>
              <a:t>bazálního vztahu</a:t>
            </a:r>
          </a:p>
          <a:p>
            <a:pPr>
              <a:lnSpc>
                <a:spcPct val="80000"/>
              </a:lnSpc>
            </a:pPr>
            <a:endParaRPr lang="cs-CZ" sz="1800" b="1" i="1" dirty="0"/>
          </a:p>
          <a:p>
            <a:pPr>
              <a:lnSpc>
                <a:spcPct val="80000"/>
              </a:lnSpc>
            </a:pPr>
            <a:r>
              <a:rPr lang="cs-CZ" sz="1800" dirty="0"/>
              <a:t>kritické období vytváření vztahu dítěte a primárního pečovatele (rodič, náhradník)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pokud je dítě odloučeno od postavy/figury pečovatele dostavuje se </a:t>
            </a:r>
            <a:r>
              <a:rPr lang="cs-CZ" sz="1800" i="1" dirty="0">
                <a:solidFill>
                  <a:srgbClr val="993300"/>
                </a:solidFill>
              </a:rPr>
              <a:t>separační úzkost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pokud má bezpečný vztah získává „</a:t>
            </a:r>
            <a:r>
              <a:rPr lang="cs-CZ" sz="1800" i="1" dirty="0">
                <a:solidFill>
                  <a:srgbClr val="993300"/>
                </a:solidFill>
              </a:rPr>
              <a:t>bazální bezpečí/jistotu</a:t>
            </a:r>
            <a:r>
              <a:rPr lang="cs-CZ" sz="1800" dirty="0"/>
              <a:t>“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ta mu umožňuje pustit se do prozkoumávání okolí – důležité pro </a:t>
            </a:r>
            <a:r>
              <a:rPr lang="cs-CZ" sz="1800" i="1" dirty="0">
                <a:solidFill>
                  <a:srgbClr val="993300"/>
                </a:solidFill>
              </a:rPr>
              <a:t>vzdělávací potenciál</a:t>
            </a:r>
          </a:p>
          <a:p>
            <a:pPr>
              <a:lnSpc>
                <a:spcPct val="80000"/>
              </a:lnSpc>
            </a:pPr>
            <a:endParaRPr lang="cs-CZ" sz="1800" i="1" dirty="0"/>
          </a:p>
          <a:p>
            <a:pPr>
              <a:lnSpc>
                <a:spcPct val="80000"/>
              </a:lnSpc>
            </a:pPr>
            <a:r>
              <a:rPr lang="cs-CZ" sz="1800" i="1" dirty="0"/>
              <a:t>Erikson – basic trust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800" b="1" dirty="0"/>
              <a:t>Efekt emoční deprivace a ztráty</a:t>
            </a:r>
            <a:endParaRPr lang="cs-CZ" sz="32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1075"/>
            <a:ext cx="8229600" cy="5145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endParaRPr lang="cs-CZ" sz="1800" b="1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b="1" i="1" dirty="0" smtClean="0"/>
              <a:t>Nejistý </a:t>
            </a:r>
            <a:r>
              <a:rPr lang="cs-CZ" sz="1800" b="1" i="1" dirty="0"/>
              <a:t>vztah nebo ztráta figury pečovatele</a:t>
            </a:r>
            <a:endParaRPr lang="cs-CZ" sz="1800" i="1" dirty="0"/>
          </a:p>
          <a:p>
            <a:pPr>
              <a:lnSpc>
                <a:spcPct val="80000"/>
              </a:lnSpc>
            </a:pPr>
            <a:endParaRPr lang="cs-CZ" sz="1800" i="1" dirty="0"/>
          </a:p>
          <a:p>
            <a:pPr>
              <a:lnSpc>
                <a:spcPct val="80000"/>
              </a:lnSpc>
            </a:pPr>
            <a:r>
              <a:rPr lang="cs-CZ" sz="1800" dirty="0"/>
              <a:t>pokud není navázán bezpečný vztah, dochází u dítěte k rozvoji pochyb o sobě a odmítání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problematická zkušenost pro budování konzistentních a smysluplných vztahů (nedovolí si  projevit vůči pečovateli negativní pocity)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tyto pocity mohou být přenášeny na druhé (učitel)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problematická je i </a:t>
            </a:r>
            <a:r>
              <a:rPr lang="cs-CZ" sz="1800" i="1" dirty="0">
                <a:solidFill>
                  <a:srgbClr val="993300"/>
                </a:solidFill>
              </a:rPr>
              <a:t>hyper-</a:t>
            </a:r>
            <a:r>
              <a:rPr lang="cs-CZ" sz="1800" i="1" dirty="0" err="1">
                <a:solidFill>
                  <a:srgbClr val="993300"/>
                </a:solidFill>
              </a:rPr>
              <a:t>protektivita</a:t>
            </a:r>
            <a:r>
              <a:rPr lang="cs-CZ" sz="1800" dirty="0"/>
              <a:t>, která dítěti brání získávat zkušenosti, učit se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chybí-li bazální jistota, dítě pravděpodobně nerozvine naplno svůj potenciál</a:t>
            </a:r>
          </a:p>
          <a:p>
            <a:pPr>
              <a:lnSpc>
                <a:spcPct val="80000"/>
              </a:lnSpc>
            </a:pP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/>
          <a:lstStyle/>
          <a:p>
            <a:r>
              <a:rPr lang="cs-CZ" sz="2800" b="1" dirty="0"/>
              <a:t>Efekt emoční deprivace a ztráty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800" b="1" i="1" dirty="0"/>
              <a:t>Teorie bazálního vztahu a vzdělávání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800" b="1" i="1" dirty="0"/>
          </a:p>
          <a:p>
            <a:pPr>
              <a:lnSpc>
                <a:spcPct val="80000"/>
              </a:lnSpc>
            </a:pPr>
            <a:r>
              <a:rPr lang="cs-CZ" sz="1800" dirty="0" smtClean="0"/>
              <a:t>Děti</a:t>
            </a:r>
            <a:r>
              <a:rPr lang="cs-CZ" sz="1800" dirty="0"/>
              <a:t>, které zažily bezpečný vztah jsou schopnější riskovat poznávání nového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 smtClean="0"/>
              <a:t>Děti </a:t>
            </a:r>
            <a:r>
              <a:rPr lang="cs-CZ" sz="1800" dirty="0"/>
              <a:t>s pozitivními vztahy spíše </a:t>
            </a:r>
            <a:r>
              <a:rPr lang="cs-CZ" sz="1800" dirty="0" smtClean="0"/>
              <a:t>dokážou navazovat </a:t>
            </a:r>
            <a:r>
              <a:rPr lang="cs-CZ" sz="1800" dirty="0"/>
              <a:t>nové vztahy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 smtClean="0"/>
              <a:t>Mají </a:t>
            </a:r>
            <a:r>
              <a:rPr lang="cs-CZ" sz="1800" dirty="0"/>
              <a:t>pozitivní očekávání vztahů s dospělými a potvrzují si tím svou vlastní hodnotu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 smtClean="0"/>
              <a:t>Dokážou hledat </a:t>
            </a:r>
            <a:r>
              <a:rPr lang="cs-CZ" sz="1800" dirty="0"/>
              <a:t>pomoc v nesnázích, větší toleranční kapacita a proto i větší možnosti při učení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 smtClean="0"/>
              <a:t>Případná </a:t>
            </a:r>
            <a:r>
              <a:rPr lang="cs-CZ" sz="1800" dirty="0"/>
              <a:t>intervence je pak založena na modifikaci vnitřního modelu, přístupu – podpora sebe-vědomí, jasné hranice, souvislé vztahy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800" b="1" dirty="0"/>
              <a:t>Efekt emoční deprivace a ztráty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1075"/>
            <a:ext cx="8229600" cy="51450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cs-CZ" sz="2000" b="1" i="1" dirty="0"/>
          </a:p>
          <a:p>
            <a:pPr>
              <a:buFontTx/>
              <a:buNone/>
            </a:pPr>
            <a:endParaRPr lang="cs-CZ" sz="2000" b="1" i="1" dirty="0"/>
          </a:p>
          <a:p>
            <a:pPr>
              <a:buFontTx/>
              <a:buNone/>
            </a:pPr>
            <a:r>
              <a:rPr lang="cs-CZ" sz="1800" b="1" i="1" dirty="0"/>
              <a:t>Příklady ne-bezpečných vztahů ve vzdělávání</a:t>
            </a:r>
          </a:p>
          <a:p>
            <a:pPr>
              <a:buFontTx/>
              <a:buNone/>
            </a:pPr>
            <a:endParaRPr lang="cs-CZ" sz="1800" b="1" i="1" dirty="0"/>
          </a:p>
          <a:p>
            <a:pPr>
              <a:buFontTx/>
              <a:buNone/>
            </a:pPr>
            <a:endParaRPr lang="cs-CZ" sz="1800" b="1" i="1" dirty="0"/>
          </a:p>
          <a:p>
            <a:pPr>
              <a:buFontTx/>
              <a:buNone/>
            </a:pPr>
            <a:endParaRPr lang="cs-CZ" sz="1800" b="1" i="1" dirty="0"/>
          </a:p>
          <a:p>
            <a:pPr>
              <a:buFontTx/>
              <a:buNone/>
            </a:pPr>
            <a:r>
              <a:rPr lang="cs-CZ" sz="1800" b="1" i="1" dirty="0">
                <a:solidFill>
                  <a:srgbClr val="993300"/>
                </a:solidFill>
              </a:rPr>
              <a:t>	Školní fobie</a:t>
            </a:r>
            <a:r>
              <a:rPr lang="cs-CZ" sz="1800" b="1" i="1" dirty="0"/>
              <a:t> – </a:t>
            </a:r>
            <a:r>
              <a:rPr lang="cs-CZ" sz="1800" dirty="0"/>
              <a:t>nedostatečně bezpečná emoční základna – úzkost, neschopnost navazovat nové vztahy</a:t>
            </a:r>
          </a:p>
          <a:p>
            <a:pPr>
              <a:buFontTx/>
              <a:buNone/>
            </a:pPr>
            <a:endParaRPr lang="cs-CZ" sz="1800" dirty="0"/>
          </a:p>
          <a:p>
            <a:pPr>
              <a:buFontTx/>
              <a:buNone/>
            </a:pPr>
            <a:endParaRPr lang="cs-CZ" sz="1800" dirty="0"/>
          </a:p>
          <a:p>
            <a:pPr>
              <a:buFontTx/>
              <a:buNone/>
            </a:pPr>
            <a:r>
              <a:rPr lang="cs-CZ" sz="1800" b="1" i="1" dirty="0">
                <a:solidFill>
                  <a:srgbClr val="993300"/>
                </a:solidFill>
              </a:rPr>
              <a:t>	Začátky a ukončení</a:t>
            </a:r>
            <a:r>
              <a:rPr lang="cs-CZ" sz="1800" b="1" i="1" dirty="0"/>
              <a:t> </a:t>
            </a:r>
            <a:r>
              <a:rPr lang="cs-CZ" sz="1800" dirty="0"/>
              <a:t>– začátek i konec školního roku je provázen úzkostí</a:t>
            </a:r>
          </a:p>
          <a:p>
            <a:pPr>
              <a:buFontTx/>
              <a:buNone/>
            </a:pPr>
            <a:endParaRPr lang="cs-CZ" sz="1800" dirty="0"/>
          </a:p>
          <a:p>
            <a:pPr>
              <a:buFontTx/>
              <a:buNone/>
            </a:pPr>
            <a:r>
              <a:rPr lang="cs-CZ" sz="1800" i="1" dirty="0"/>
              <a:t>- vykořeněnost, </a:t>
            </a:r>
            <a:r>
              <a:rPr lang="cs-CZ" sz="1800" i="1" dirty="0" err="1"/>
              <a:t>neukotvenost</a:t>
            </a:r>
            <a:endParaRPr lang="cs-CZ" sz="1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3200" b="1"/>
              <a:t>Co lze ve škole dělat?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cs-CZ" sz="18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18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1800" b="1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i="1" dirty="0" smtClean="0"/>
              <a:t>Celoškolní </a:t>
            </a:r>
            <a:r>
              <a:rPr lang="cs-CZ" sz="1800" b="1" i="1" dirty="0"/>
              <a:t>úroveň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1800" b="1" i="1" dirty="0"/>
          </a:p>
          <a:p>
            <a:pPr>
              <a:lnSpc>
                <a:spcPct val="90000"/>
              </a:lnSpc>
            </a:pPr>
            <a:r>
              <a:rPr lang="cs-CZ" sz="1800" dirty="0"/>
              <a:t>žáci s PCHE potřebují prostředí, které se aktivně snaží redukovat výskyt možné nebo skutečné úzkosti a souvisejících vzdělávacích obtíží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školní prostředí – </a:t>
            </a:r>
            <a:r>
              <a:rPr lang="cs-CZ" sz="1800" i="1" dirty="0">
                <a:solidFill>
                  <a:srgbClr val="993300"/>
                </a:solidFill>
              </a:rPr>
              <a:t>nabídka bezpečí, důslednosti, jasných hranic (úkoly a zodpovědnost), respektu vůči individuálním odlišnostem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trénink učitelů pro práci s dětmi s PCHE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dobré vztahy s rodiči</a:t>
            </a:r>
            <a:endParaRPr lang="cs-CZ" sz="18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3200" b="1"/>
              <a:t>Co lze ve škole dělat?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cs-CZ" sz="1800" b="1" i="1" dirty="0" smtClean="0"/>
          </a:p>
          <a:p>
            <a:pPr>
              <a:buFontTx/>
              <a:buNone/>
            </a:pPr>
            <a:endParaRPr lang="cs-CZ" sz="1800" b="1" i="1" dirty="0" smtClean="0"/>
          </a:p>
          <a:p>
            <a:pPr>
              <a:buFontTx/>
              <a:buNone/>
            </a:pPr>
            <a:r>
              <a:rPr lang="cs-CZ" sz="1800" b="1" i="1" dirty="0" smtClean="0"/>
              <a:t>Metafora </a:t>
            </a:r>
            <a:r>
              <a:rPr lang="cs-CZ" sz="1800" b="1" i="1" dirty="0"/>
              <a:t>ve výuce</a:t>
            </a:r>
          </a:p>
          <a:p>
            <a:pPr>
              <a:buFontTx/>
              <a:buChar char="-"/>
            </a:pPr>
            <a:endParaRPr lang="cs-CZ" sz="1800" dirty="0"/>
          </a:p>
          <a:p>
            <a:pPr lvl="1">
              <a:buFontTx/>
              <a:buChar char="•"/>
            </a:pPr>
            <a:r>
              <a:rPr lang="cs-CZ" sz="1800" dirty="0"/>
              <a:t>vhodné příběhy nebo téma v rámci učebního plánu</a:t>
            </a:r>
          </a:p>
          <a:p>
            <a:pPr lvl="1">
              <a:buFontTx/>
              <a:buChar char="•"/>
            </a:pPr>
            <a:endParaRPr lang="cs-CZ" sz="1800" dirty="0"/>
          </a:p>
          <a:p>
            <a:pPr lvl="1">
              <a:buFontTx/>
              <a:buChar char="•"/>
            </a:pPr>
            <a:r>
              <a:rPr lang="cs-CZ" sz="1800" dirty="0"/>
              <a:t>identifikace s postavami, skutečnými nebo smyšlenými – </a:t>
            </a:r>
            <a:r>
              <a:rPr lang="cs-CZ" sz="1800" i="1" dirty="0">
                <a:solidFill>
                  <a:srgbClr val="993300"/>
                </a:solidFill>
              </a:rPr>
              <a:t>možnost zakusit podobné konflikty nebo potíže, v nichž se mohou nalézt</a:t>
            </a:r>
          </a:p>
          <a:p>
            <a:pPr lvl="1">
              <a:buFontTx/>
              <a:buChar char="•"/>
            </a:pPr>
            <a:endParaRPr lang="cs-CZ" sz="1800" i="1" dirty="0">
              <a:solidFill>
                <a:srgbClr val="993300"/>
              </a:solidFill>
            </a:endParaRPr>
          </a:p>
          <a:p>
            <a:pPr lvl="1">
              <a:buFontTx/>
              <a:buChar char="•"/>
            </a:pPr>
            <a:r>
              <a:rPr lang="cs-CZ" sz="1800" dirty="0"/>
              <a:t>diskuse, kreativní psaní, dramatické aktivity</a:t>
            </a:r>
          </a:p>
          <a:p>
            <a:pPr lvl="1">
              <a:buFontTx/>
              <a:buChar char="•"/>
            </a:pP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76250"/>
            <a:ext cx="8229600" cy="56499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0" y="-90488"/>
            <a:ext cx="10477500" cy="70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9325"/>
            <a:ext cx="9144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000" dirty="0"/>
              <a:t>	</a:t>
            </a:r>
            <a:endParaRPr lang="cs-CZ" sz="2000" dirty="0" smtClean="0"/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endParaRPr lang="cs-CZ" sz="2000" dirty="0"/>
          </a:p>
          <a:p>
            <a:r>
              <a:rPr lang="cs-CZ" sz="2000" dirty="0" smtClean="0"/>
              <a:t>Problémové </a:t>
            </a:r>
            <a:r>
              <a:rPr lang="cs-CZ" sz="2000" dirty="0"/>
              <a:t>chování </a:t>
            </a:r>
            <a:r>
              <a:rPr lang="cs-CZ" sz="2000" dirty="0" smtClean="0"/>
              <a:t>- </a:t>
            </a:r>
            <a:r>
              <a:rPr lang="cs-CZ" sz="2000" dirty="0"/>
              <a:t>projev nevědomých procesů psychiky</a:t>
            </a:r>
          </a:p>
          <a:p>
            <a:endParaRPr lang="cs-CZ" sz="2000" dirty="0"/>
          </a:p>
          <a:p>
            <a:r>
              <a:rPr lang="cs-CZ" sz="2000" dirty="0" smtClean="0"/>
              <a:t>Vybrané </a:t>
            </a:r>
            <a:r>
              <a:rPr lang="cs-CZ" sz="2000" dirty="0"/>
              <a:t>aspekty, které jsou relevantní pro edukační situace</a:t>
            </a:r>
          </a:p>
          <a:p>
            <a:endParaRPr lang="cs-CZ" sz="2000" dirty="0"/>
          </a:p>
          <a:p>
            <a:r>
              <a:rPr lang="cs-CZ" sz="2000" dirty="0" smtClean="0"/>
              <a:t>Odlišné </a:t>
            </a:r>
            <a:r>
              <a:rPr lang="cs-CZ" sz="2000" dirty="0"/>
              <a:t>pojetí perspektivy na rozdíl o jiných prezentovaných – </a:t>
            </a:r>
            <a:r>
              <a:rPr lang="cs-CZ" sz="2000" i="1" dirty="0">
                <a:solidFill>
                  <a:srgbClr val="990000"/>
                </a:solidFill>
              </a:rPr>
              <a:t>intervence v plném smyslu by měl být v rukou vyškolených specialistů</a:t>
            </a:r>
          </a:p>
          <a:p>
            <a:pPr>
              <a:buFontTx/>
              <a:buNone/>
            </a:pPr>
            <a:endParaRPr lang="cs-CZ" sz="2000" i="1" dirty="0">
              <a:solidFill>
                <a:srgbClr val="990000"/>
              </a:solidFill>
            </a:endParaRPr>
          </a:p>
          <a:p>
            <a:pPr>
              <a:buFontTx/>
              <a:buNone/>
            </a:pPr>
            <a:r>
              <a:rPr lang="cs-CZ" sz="2000" i="1" dirty="0">
                <a:solidFill>
                  <a:srgbClr val="990000"/>
                </a:solidFill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3600" b="1"/>
              <a:t>Co lze ve škole dělat?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cs-CZ" sz="1800" b="1" i="1" dirty="0" smtClean="0"/>
          </a:p>
          <a:p>
            <a:pPr>
              <a:buFontTx/>
              <a:buNone/>
            </a:pPr>
            <a:r>
              <a:rPr lang="cs-CZ" sz="1800" b="1" i="1" dirty="0" smtClean="0"/>
              <a:t>Udržování </a:t>
            </a:r>
            <a:r>
              <a:rPr lang="cs-CZ" sz="1800" b="1" i="1" dirty="0"/>
              <a:t>hranic</a:t>
            </a:r>
          </a:p>
          <a:p>
            <a:pPr>
              <a:buFontTx/>
              <a:buNone/>
            </a:pPr>
            <a:endParaRPr lang="cs-CZ" sz="1800" dirty="0"/>
          </a:p>
          <a:p>
            <a:r>
              <a:rPr lang="cs-CZ" sz="1800" dirty="0" smtClean="0"/>
              <a:t>žáci </a:t>
            </a:r>
            <a:r>
              <a:rPr lang="cs-CZ" sz="1800" dirty="0"/>
              <a:t>potřebují cítit, že učitel je vůči nim upřímný a zajímá se o jejich blaho</a:t>
            </a:r>
          </a:p>
          <a:p>
            <a:endParaRPr lang="cs-CZ" sz="1800" dirty="0"/>
          </a:p>
          <a:p>
            <a:r>
              <a:rPr lang="cs-CZ" sz="1800" dirty="0" smtClean="0"/>
              <a:t>učitel </a:t>
            </a:r>
            <a:r>
              <a:rPr lang="cs-CZ" sz="1800" dirty="0"/>
              <a:t>by se však do žákových problémů neměl </a:t>
            </a:r>
            <a:r>
              <a:rPr lang="cs-CZ" sz="1800" dirty="0" smtClean="0"/>
              <a:t>zaplést (empatie x </a:t>
            </a:r>
            <a:r>
              <a:rPr lang="cs-CZ" sz="1800" dirty="0" err="1" smtClean="0"/>
              <a:t>protipřenos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 smtClean="0"/>
              <a:t>nesoudit </a:t>
            </a:r>
            <a:r>
              <a:rPr lang="cs-CZ" sz="1800" dirty="0"/>
              <a:t>– aby se žák necítil bezcenný jako člověk</a:t>
            </a:r>
          </a:p>
          <a:p>
            <a:endParaRPr lang="cs-CZ" sz="1800" dirty="0"/>
          </a:p>
          <a:p>
            <a:r>
              <a:rPr lang="cs-CZ" sz="1800" dirty="0" smtClean="0"/>
              <a:t>pozor </a:t>
            </a:r>
            <a:r>
              <a:rPr lang="cs-CZ" sz="1800" dirty="0"/>
              <a:t>na to, aby se učitel příliš neidentifikoval s problémy žáka a nebo do něho nevkládal své vlastní</a:t>
            </a:r>
          </a:p>
          <a:p>
            <a:endParaRPr lang="cs-CZ" sz="1800" dirty="0"/>
          </a:p>
          <a:p>
            <a:r>
              <a:rPr lang="cs-CZ" sz="1800" dirty="0" smtClean="0"/>
              <a:t>hranice </a:t>
            </a:r>
            <a:r>
              <a:rPr lang="cs-CZ" sz="1800" dirty="0"/>
              <a:t>jsou důležité pro odolnost stresu, možnosti supervize</a:t>
            </a:r>
          </a:p>
          <a:p>
            <a:pPr>
              <a:buFontTx/>
              <a:buNone/>
            </a:pP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cs-CZ" b="1" dirty="0" smtClean="0"/>
              <a:t>Klíčové zdroje</a:t>
            </a:r>
            <a:endParaRPr lang="cs-CZ" b="1" dirty="0"/>
          </a:p>
          <a:p>
            <a:pPr>
              <a:buFontTx/>
              <a:buNone/>
            </a:pPr>
            <a:endParaRPr lang="cs-CZ" b="1" dirty="0"/>
          </a:p>
          <a:p>
            <a:pPr>
              <a:buFontTx/>
              <a:buNone/>
            </a:pPr>
            <a:r>
              <a:rPr lang="cs-CZ" dirty="0"/>
              <a:t>	</a:t>
            </a:r>
            <a:r>
              <a:rPr lang="en-US" sz="1800" dirty="0"/>
              <a:t>Ayers, H.; Clarke, D.; Murray, A. 2000. </a:t>
            </a:r>
            <a:r>
              <a:rPr lang="en-US" sz="1800" i="1" dirty="0" err="1"/>
              <a:t>Pe</a:t>
            </a:r>
            <a:r>
              <a:rPr lang="cs-CZ" sz="1800" i="1" dirty="0"/>
              <a:t>r</a:t>
            </a:r>
            <a:r>
              <a:rPr lang="en-US" sz="1800" i="1" dirty="0" err="1"/>
              <a:t>spectives</a:t>
            </a:r>
            <a:r>
              <a:rPr lang="en-US" sz="1800" i="1" dirty="0"/>
              <a:t> on </a:t>
            </a:r>
            <a:r>
              <a:rPr lang="en-US" sz="1800" i="1" dirty="0" err="1"/>
              <a:t>Behaviour</a:t>
            </a:r>
            <a:r>
              <a:rPr lang="en-US" sz="1800" i="1" dirty="0"/>
              <a:t>.</a:t>
            </a:r>
            <a:r>
              <a:rPr lang="cs-CZ" sz="1800" i="1" dirty="0"/>
              <a:t> </a:t>
            </a:r>
            <a:r>
              <a:rPr lang="en-US" sz="1800" dirty="0"/>
              <a:t>London: David F</a:t>
            </a:r>
            <a:r>
              <a:rPr lang="cs-CZ" sz="1800" dirty="0"/>
              <a:t>u</a:t>
            </a:r>
            <a:r>
              <a:rPr lang="en-US" sz="1800" dirty="0" err="1"/>
              <a:t>lton</a:t>
            </a:r>
            <a:r>
              <a:rPr lang="en-US" sz="1800" dirty="0"/>
              <a:t> </a:t>
            </a:r>
            <a:r>
              <a:rPr lang="en-US" sz="1800" dirty="0" smtClean="0"/>
              <a:t>Publishers</a:t>
            </a:r>
            <a:endParaRPr lang="cs-CZ" sz="1800" dirty="0" smtClean="0"/>
          </a:p>
          <a:p>
            <a:pPr>
              <a:buFontTx/>
              <a:buNone/>
            </a:pPr>
            <a:endParaRPr lang="cs-CZ" sz="1800" dirty="0" smtClean="0"/>
          </a:p>
          <a:p>
            <a:pPr>
              <a:buFontTx/>
              <a:buNone/>
            </a:pPr>
            <a:r>
              <a:rPr lang="cs-CZ" sz="1800" dirty="0" smtClean="0"/>
              <a:t>	</a:t>
            </a:r>
            <a:r>
              <a:rPr lang="en-US" sz="1800" dirty="0" smtClean="0"/>
              <a:t>http://refrigenerator.blogspot.com/2010/04/id-ego-and-superego.html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68759"/>
            <a:ext cx="8229600" cy="4857403"/>
          </a:xfrm>
        </p:spPr>
        <p:txBody>
          <a:bodyPr/>
          <a:lstStyle/>
          <a:p>
            <a:pPr>
              <a:buFontTx/>
              <a:buNone/>
            </a:pPr>
            <a:endParaRPr lang="cs-CZ" sz="2400" b="1" dirty="0"/>
          </a:p>
          <a:p>
            <a:pPr>
              <a:buFontTx/>
              <a:buNone/>
            </a:pPr>
            <a:r>
              <a:rPr lang="cs-CZ" sz="2400" b="1" dirty="0"/>
              <a:t>Problémové chování má původ v</a:t>
            </a:r>
          </a:p>
          <a:p>
            <a:pPr>
              <a:buFontTx/>
              <a:buNone/>
            </a:pPr>
            <a:endParaRPr lang="cs-CZ" sz="2400" b="1" dirty="0"/>
          </a:p>
          <a:p>
            <a:r>
              <a:rPr lang="cs-CZ" sz="2000" dirty="0"/>
              <a:t>	nepřizpůsobivé reakci na řešení nevědomých </a:t>
            </a:r>
            <a:r>
              <a:rPr lang="cs-CZ" sz="2000" dirty="0" smtClean="0"/>
              <a:t>konfliktů 	(</a:t>
            </a:r>
            <a:r>
              <a:rPr lang="cs-CZ" sz="2000" dirty="0" smtClean="0">
                <a:solidFill>
                  <a:srgbClr val="990000"/>
                </a:solidFill>
              </a:rPr>
              <a:t>psychodynamická </a:t>
            </a:r>
            <a:r>
              <a:rPr lang="cs-CZ" sz="2000" dirty="0">
                <a:solidFill>
                  <a:srgbClr val="990000"/>
                </a:solidFill>
              </a:rPr>
              <a:t>p.)</a:t>
            </a:r>
          </a:p>
          <a:p>
            <a:pPr algn="ctr"/>
            <a:endParaRPr lang="cs-CZ" sz="2000" dirty="0"/>
          </a:p>
          <a:p>
            <a:r>
              <a:rPr lang="cs-CZ" sz="2000" dirty="0"/>
              <a:t>	nepřizpůsobivém učení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990000"/>
                </a:solidFill>
              </a:rPr>
              <a:t>behaviorální p</a:t>
            </a:r>
            <a:r>
              <a:rPr lang="cs-CZ" sz="2000" dirty="0">
                <a:solidFill>
                  <a:srgbClr val="990000"/>
                </a:solidFill>
              </a:rPr>
              <a:t>.)</a:t>
            </a:r>
          </a:p>
          <a:p>
            <a:pPr algn="ctr"/>
            <a:endParaRPr lang="cs-CZ" sz="2000" dirty="0"/>
          </a:p>
          <a:p>
            <a:r>
              <a:rPr lang="cs-CZ" sz="2000" dirty="0"/>
              <a:t>	nepřizpůsobivém myšlení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990000"/>
                </a:solidFill>
              </a:rPr>
              <a:t>kognitivní </a:t>
            </a:r>
            <a:r>
              <a:rPr lang="cs-CZ" sz="2000" dirty="0">
                <a:solidFill>
                  <a:srgbClr val="990000"/>
                </a:solidFill>
              </a:rPr>
              <a:t>p.)</a:t>
            </a:r>
          </a:p>
          <a:p>
            <a:pPr algn="ctr"/>
            <a:endParaRPr lang="cs-CZ" sz="2000" dirty="0"/>
          </a:p>
          <a:p>
            <a:r>
              <a:rPr lang="cs-CZ" sz="2000" dirty="0"/>
              <a:t>	negativních interakcích (</a:t>
            </a:r>
            <a:r>
              <a:rPr lang="cs-CZ" sz="2000" dirty="0">
                <a:solidFill>
                  <a:srgbClr val="990000"/>
                </a:solidFill>
              </a:rPr>
              <a:t>ekosystémová p.)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r>
              <a:rPr lang="cs-CZ" sz="2800" dirty="0" smtClean="0"/>
              <a:t>Problémové chování v optice různých perspektiv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Psychodynamická perspektiva </a:t>
            </a:r>
            <a:br>
              <a:rPr lang="cs-CZ" sz="3200" dirty="0"/>
            </a:br>
            <a:r>
              <a:rPr lang="cs-CZ" sz="2400" dirty="0"/>
              <a:t>- východiska -</a:t>
            </a:r>
            <a:r>
              <a:rPr lang="cs-CZ" sz="32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pro současné reakce </a:t>
            </a:r>
            <a:r>
              <a:rPr lang="cs-CZ" sz="1800" dirty="0"/>
              <a:t>je důležitá raná historie </a:t>
            </a:r>
            <a:r>
              <a:rPr lang="cs-CZ" sz="1800" dirty="0" smtClean="0"/>
              <a:t>dítěte, rané období je klíčové</a:t>
            </a:r>
            <a:endParaRPr lang="cs-CZ" sz="1800" dirty="0"/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získané zkušenosti, nevědomé procesy (obrany, nevědomé fantazie) rozvinuté v dětství a které formovaly vnímání vnějšího světa, jsou nyní filtrovány vnitřním světem emocí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do jisté míry v nezměněné formě – </a:t>
            </a:r>
            <a:r>
              <a:rPr lang="cs-CZ" sz="1800" dirty="0" smtClean="0"/>
              <a:t>děti jsou pak neschopny </a:t>
            </a:r>
            <a:r>
              <a:rPr lang="cs-CZ" sz="1800" dirty="0"/>
              <a:t>se adaptovat na skutečnou změnu vnějšího světa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co fungovalo v dětství již nefunguje v dospívání nebo v dospělosti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pozorovatelné chování není proto přímou reakcí na to, co se děje objektivně, ale je vztaženo nevědomě k rané zkušenosti jedince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sz="3200" b="1" dirty="0"/>
              <a:t>Nač se zde zaměříme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ne-expertní </a:t>
            </a:r>
            <a:r>
              <a:rPr lang="cs-CZ" sz="1800" dirty="0"/>
              <a:t>přehled částí psychodynamické teorie, které by mohly být užitečné v edukačních situacích</a:t>
            </a:r>
          </a:p>
          <a:p>
            <a:endParaRPr lang="cs-CZ" sz="1800" dirty="0"/>
          </a:p>
          <a:p>
            <a:endParaRPr lang="cs-CZ" sz="1800" dirty="0"/>
          </a:p>
          <a:p>
            <a:pPr>
              <a:buFontTx/>
              <a:buNone/>
            </a:pPr>
            <a:r>
              <a:rPr lang="cs-CZ" sz="1800" b="1" dirty="0"/>
              <a:t>Chování, které se jeví jako</a:t>
            </a:r>
            <a:r>
              <a:rPr lang="cs-CZ" sz="1800" b="1" dirty="0" smtClean="0"/>
              <a:t>:</a:t>
            </a:r>
          </a:p>
          <a:p>
            <a:pPr>
              <a:buFontTx/>
              <a:buNone/>
            </a:pPr>
            <a:endParaRPr lang="cs-CZ" sz="1800" b="1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„nepochopitelné“ – „bezvýznamné“ – „nejasné a matoucí“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neodpovídající prokázaným kognitivním schopnostem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nezralé v porovnání s vrstevníky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fobické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úzkostné, samotářské, depresivní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nepřátelské, odmítavé, hostilní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cs-CZ" sz="1800" dirty="0"/>
              <a:t>nepředvídatelné – v pojmech akce a reakce, bez jasných vzorců</a:t>
            </a:r>
          </a:p>
          <a:p>
            <a:pPr lvl="1">
              <a:buFontTx/>
              <a:buChar char="•"/>
            </a:pP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žáci s problémy v chování a emocí mají často i specifické vzdělávací problémy</a:t>
            </a:r>
          </a:p>
          <a:p>
            <a:endParaRPr lang="cs-CZ" sz="2000" dirty="0"/>
          </a:p>
          <a:p>
            <a:r>
              <a:rPr lang="cs-CZ" sz="2000" dirty="0"/>
              <a:t>u některých však specializovaná podpora nefunguje</a:t>
            </a:r>
          </a:p>
          <a:p>
            <a:endParaRPr lang="cs-CZ" sz="2000" dirty="0"/>
          </a:p>
          <a:p>
            <a:r>
              <a:rPr lang="cs-CZ" sz="2000" dirty="0"/>
              <a:t>občas nelze neschopnost rozvíjet se spojovat se vzdělávacími či kognitivními obtížemi</a:t>
            </a:r>
          </a:p>
          <a:p>
            <a:endParaRPr lang="cs-CZ" sz="2000" dirty="0"/>
          </a:p>
          <a:p>
            <a:r>
              <a:rPr lang="cs-CZ" sz="2000" dirty="0"/>
              <a:t>někdy žák není schopen své možnosti využít, neboť je přehlcen emočními problémy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627784" y="1447800"/>
            <a:ext cx="6059016" cy="4572000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sz="2400" b="1" dirty="0" smtClean="0"/>
              <a:t>Id</a:t>
            </a:r>
          </a:p>
          <a:p>
            <a:pPr>
              <a:buFont typeface="Wingdings" pitchFamily="2" charset="2"/>
              <a:buChar char="§"/>
            </a:pPr>
            <a:endParaRPr lang="cs-CZ" sz="2400" b="1" dirty="0" smtClean="0"/>
          </a:p>
          <a:p>
            <a:pPr>
              <a:buFont typeface="Wingdings" pitchFamily="2" charset="2"/>
              <a:buChar char="§"/>
            </a:pPr>
            <a:endParaRPr lang="cs-CZ" sz="2400" b="1" dirty="0" smtClean="0"/>
          </a:p>
          <a:p>
            <a:pPr lvl="2">
              <a:buFont typeface="Wingdings" pitchFamily="2" charset="2"/>
              <a:buChar char="§"/>
            </a:pPr>
            <a:r>
              <a:rPr lang="cs-CZ" sz="2400" b="1" dirty="0" smtClean="0"/>
              <a:t>Ego</a:t>
            </a:r>
          </a:p>
          <a:p>
            <a:pPr>
              <a:buFont typeface="Wingdings" pitchFamily="2" charset="2"/>
              <a:buChar char="§"/>
            </a:pPr>
            <a:endParaRPr lang="cs-CZ" sz="2400" b="1" dirty="0" smtClean="0"/>
          </a:p>
          <a:p>
            <a:pPr>
              <a:buFont typeface="Wingdings" pitchFamily="2" charset="2"/>
              <a:buChar char="§"/>
            </a:pPr>
            <a:endParaRPr lang="cs-CZ" sz="2400" b="1" dirty="0" smtClean="0"/>
          </a:p>
          <a:p>
            <a:pPr lvl="6">
              <a:buFont typeface="Wingdings" pitchFamily="2" charset="2"/>
              <a:buChar char="§"/>
            </a:pPr>
            <a:r>
              <a:rPr lang="cs-CZ" sz="2400" b="1" dirty="0" smtClean="0"/>
              <a:t>Superego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Model osobnosti dle Freuda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0880"/>
            <a:ext cx="7272808" cy="659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</TotalTime>
  <Words>1096</Words>
  <Application>Microsoft Office PowerPoint</Application>
  <PresentationFormat>Předvádění na obrazovce (4:3)</PresentationFormat>
  <Paragraphs>254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Jmění</vt:lpstr>
      <vt:lpstr>Psychodynamická perspektiva</vt:lpstr>
      <vt:lpstr>Úvod</vt:lpstr>
      <vt:lpstr>Prezentace aplikace PowerPoint</vt:lpstr>
      <vt:lpstr>Problémové chování v optice různých perspektiv</vt:lpstr>
      <vt:lpstr>Psychodynamická perspektiva  - východiska - </vt:lpstr>
      <vt:lpstr>Nač se zde zaměříme</vt:lpstr>
      <vt:lpstr>Prezentace aplikace PowerPoint</vt:lpstr>
      <vt:lpstr>Model osobnosti dle Freuda</vt:lpstr>
      <vt:lpstr>Prezentace aplikace PowerPoint</vt:lpstr>
      <vt:lpstr>Prezentace aplikace PowerPoint</vt:lpstr>
      <vt:lpstr>Prezentace aplikace PowerPoint</vt:lpstr>
      <vt:lpstr>Prezentace aplikace PowerPoint</vt:lpstr>
      <vt:lpstr>Implikace pro edukační situace - obrany ega - </vt:lpstr>
      <vt:lpstr>Implikace pro edukační situace - obrany ega -</vt:lpstr>
      <vt:lpstr>Implikace pro edukační situace - obrany ega -</vt:lpstr>
      <vt:lpstr>Implikace pro edukační situace - potenciální spouštěče obran ega -</vt:lpstr>
      <vt:lpstr>Implikace pro edukační situace - potenciální spouštěče obran ega -</vt:lpstr>
      <vt:lpstr>Implikace pro edukační situace - potenciální spouštěče obran ega -</vt:lpstr>
      <vt:lpstr>Přenos jako obrana </vt:lpstr>
      <vt:lpstr>Přenos jako obrana</vt:lpstr>
      <vt:lpstr>Efekt emoční deprivace a ztráty</vt:lpstr>
      <vt:lpstr>Efekt emoční deprivace a ztráty</vt:lpstr>
      <vt:lpstr>Efekt emoční deprivace a ztráty</vt:lpstr>
      <vt:lpstr>Efekt emoční deprivace a ztráty</vt:lpstr>
      <vt:lpstr>Co lze ve škole dělat?</vt:lpstr>
      <vt:lpstr>Co lze ve škole dělat?</vt:lpstr>
      <vt:lpstr>Prezentace aplikace PowerPoint</vt:lpstr>
      <vt:lpstr>Prezentace aplikace PowerPoint</vt:lpstr>
      <vt:lpstr>Prezentace aplikace PowerPoint</vt:lpstr>
      <vt:lpstr>Co lze ve škole dělat?</vt:lpstr>
      <vt:lpstr>Prezentace aplikace PowerPoint</vt:lpstr>
    </vt:vector>
  </TitlesOfParts>
  <Company>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Psychodynamická perspektiva</dc:title>
  <dc:creator>G</dc:creator>
  <cp:lastModifiedBy>Cervenka</cp:lastModifiedBy>
  <cp:revision>75</cp:revision>
  <dcterms:created xsi:type="dcterms:W3CDTF">2010-03-31T08:44:56Z</dcterms:created>
  <dcterms:modified xsi:type="dcterms:W3CDTF">2011-04-21T10:07:21Z</dcterms:modified>
</cp:coreProperties>
</file>