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3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0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3/16/2011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3/16/2011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3/16/2011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3/16/2011</a:t>
            </a:fld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3/16/2011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3/16/2011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Biologická </a:t>
            </a:r>
            <a:r>
              <a:rPr lang="cs-CZ" b="1" i="1" dirty="0" smtClean="0"/>
              <a:t>perspektiva</a:t>
            </a:r>
            <a:br>
              <a:rPr lang="cs-CZ" b="1" i="1" dirty="0" smtClean="0"/>
            </a:br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sz="1800" b="0" i="1" dirty="0" smtClean="0"/>
              <a:t>(biopsychický koncept)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1" dirty="0"/>
              <a:t>Léčba – příklad ADHD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92918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Hyperaktivita</a:t>
            </a:r>
            <a:r>
              <a:rPr lang="cs-CZ" sz="2000" dirty="0"/>
              <a:t>, impulzivita, nepozornost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Zkušenost se sociálním a vzdělávacím  neúspěchem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Pečlivé zhodnocení situace – informace ze školy, z domácího prostředí, pediatr, psychologické testy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Ritalin – </a:t>
            </a:r>
            <a:r>
              <a:rPr lang="cs-CZ" sz="2000" dirty="0" smtClean="0"/>
              <a:t>psychostimulancium  </a:t>
            </a:r>
            <a:r>
              <a:rPr lang="cs-CZ" sz="2000" dirty="0"/>
              <a:t>- 60 – 90% reaguje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Někdy ztráta chuti k jídlu, poruchy spánku, při vysazení účinek pomine</a:t>
            </a:r>
          </a:p>
          <a:p>
            <a:pPr lvl="1"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Nebiologická intervence – behaviorální a kognitivní metody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1" dirty="0"/>
              <a:t>Léčba – příklad autismu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000" dirty="0"/>
          </a:p>
          <a:p>
            <a:r>
              <a:rPr lang="cs-CZ" sz="2000" dirty="0"/>
              <a:t>Autismus je vnímán jako neurobiologická porucha, u </a:t>
            </a:r>
            <a:r>
              <a:rPr lang="cs-CZ" sz="2000" dirty="0" smtClean="0"/>
              <a:t>níž má </a:t>
            </a:r>
            <a:r>
              <a:rPr lang="cs-CZ" sz="2000" dirty="0"/>
              <a:t>farmakoterapie zpravila malý efekt na hlavní symptomy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Užitečné jsou zde naopak ne-biologické způsoby intervence </a:t>
            </a:r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i="1" dirty="0" smtClean="0"/>
              <a:t>strukturované </a:t>
            </a:r>
            <a:r>
              <a:rPr lang="cs-CZ" sz="2000" i="1" dirty="0"/>
              <a:t>učení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i="1" dirty="0" smtClean="0"/>
              <a:t>behaviorální techniky</a:t>
            </a:r>
            <a:endParaRPr lang="cs-CZ" sz="2000" i="1" dirty="0"/>
          </a:p>
          <a:p>
            <a:pPr>
              <a:buFontTx/>
              <a:buNone/>
            </a:pPr>
            <a:endParaRPr lang="cs-CZ" sz="2400" dirty="0"/>
          </a:p>
          <a:p>
            <a:pPr>
              <a:buFontTx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i="1" dirty="0"/>
              <a:t>Čemu věnovat pozornost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/>
              <a:t>Tendence k </a:t>
            </a:r>
            <a:r>
              <a:rPr lang="cs-CZ" sz="2000" dirty="0">
                <a:solidFill>
                  <a:srgbClr val="990000"/>
                </a:solidFill>
              </a:rPr>
              <a:t>redukcionistickému hledisku</a:t>
            </a:r>
            <a:r>
              <a:rPr lang="cs-CZ" sz="2000" dirty="0"/>
              <a:t> a zjednodušenému pohledu na duševní choroby jako důsledek abnormálních biologických procesů</a:t>
            </a:r>
          </a:p>
          <a:p>
            <a:endParaRPr lang="cs-CZ" sz="2000" dirty="0" smtClean="0"/>
          </a:p>
          <a:p>
            <a:r>
              <a:rPr lang="cs-CZ" sz="2000" dirty="0" smtClean="0"/>
              <a:t>Důraz na důležitost genetických příčin problémů spíše než prostředí</a:t>
            </a:r>
          </a:p>
          <a:p>
            <a:endParaRPr lang="cs-CZ" sz="2000" dirty="0" smtClean="0"/>
          </a:p>
          <a:p>
            <a:r>
              <a:rPr lang="cs-CZ" sz="2000" dirty="0" smtClean="0"/>
              <a:t>Přirozenost x výchova</a:t>
            </a:r>
          </a:p>
          <a:p>
            <a:endParaRPr lang="cs-CZ" sz="2000" dirty="0" smtClean="0"/>
          </a:p>
          <a:p>
            <a:r>
              <a:rPr lang="cs-CZ" sz="2000" dirty="0" smtClean="0"/>
              <a:t>Někdy jsou odstraněny symptomy, ale příčina zůstává</a:t>
            </a:r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i="1"/>
              <a:t>Čemu věnovat pozornost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endParaRPr lang="cs-CZ" sz="2400" dirty="0"/>
          </a:p>
          <a:p>
            <a:endParaRPr lang="cs-CZ" sz="2400" dirty="0"/>
          </a:p>
          <a:p>
            <a:r>
              <a:rPr lang="cs-CZ" sz="2000" dirty="0"/>
              <a:t>Časté </a:t>
            </a:r>
            <a:r>
              <a:rPr lang="cs-CZ" sz="2000" dirty="0">
                <a:solidFill>
                  <a:srgbClr val="C00000"/>
                </a:solidFill>
              </a:rPr>
              <a:t>vedlejší účinky</a:t>
            </a:r>
            <a:r>
              <a:rPr lang="cs-CZ" sz="2000" dirty="0"/>
              <a:t>, které mohou negativně  ovlivnit důsledky chování.</a:t>
            </a:r>
          </a:p>
          <a:p>
            <a:endParaRPr lang="cs-CZ" sz="2000" dirty="0"/>
          </a:p>
          <a:p>
            <a:r>
              <a:rPr lang="cs-CZ" sz="2000" dirty="0"/>
              <a:t>V mnoha případech jsou </a:t>
            </a:r>
            <a:r>
              <a:rPr lang="cs-CZ" sz="2000" dirty="0">
                <a:solidFill>
                  <a:srgbClr val="C00000"/>
                </a:solidFill>
              </a:rPr>
              <a:t>účinky příznivé </a:t>
            </a:r>
            <a:r>
              <a:rPr lang="cs-CZ" sz="2000" dirty="0"/>
              <a:t>– odstranění halucinací a bludů u schizofrenie</a:t>
            </a:r>
          </a:p>
          <a:p>
            <a:endParaRPr lang="cs-CZ" sz="2000" dirty="0"/>
          </a:p>
          <a:p>
            <a:r>
              <a:rPr lang="cs-CZ" sz="2000" dirty="0"/>
              <a:t>ADHD – ritalin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i="1"/>
              <a:t>Čemu věnovat pozornost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Biologické </a:t>
            </a:r>
            <a:r>
              <a:rPr lang="cs-CZ" sz="2000" dirty="0"/>
              <a:t>či genetické dispozice nezbytně nevylučují vliv ne-biologických faktorů (konflikt v rodině…)</a:t>
            </a:r>
          </a:p>
          <a:p>
            <a:endParaRPr lang="cs-CZ" sz="2000" dirty="0"/>
          </a:p>
          <a:p>
            <a:r>
              <a:rPr lang="cs-CZ" sz="2000" dirty="0" smtClean="0">
                <a:solidFill>
                  <a:srgbClr val="C00000"/>
                </a:solidFill>
              </a:rPr>
              <a:t>Pedagog</a:t>
            </a:r>
            <a:r>
              <a:rPr lang="cs-CZ" sz="2000" dirty="0" smtClean="0"/>
              <a:t> – </a:t>
            </a:r>
            <a:r>
              <a:rPr lang="cs-CZ" sz="2000" dirty="0">
                <a:solidFill>
                  <a:srgbClr val="990000"/>
                </a:solidFill>
              </a:rPr>
              <a:t>neměl by se spokojit</a:t>
            </a:r>
            <a:r>
              <a:rPr lang="cs-CZ" sz="2000" dirty="0"/>
              <a:t> s tím, že všechno chování je biologicky předurčeno a je proto nevyhnutelně fixované a nezměnitelné</a:t>
            </a:r>
          </a:p>
          <a:p>
            <a:endParaRPr lang="cs-CZ" sz="2000" dirty="0"/>
          </a:p>
          <a:p>
            <a:r>
              <a:rPr lang="cs-CZ" sz="2000" dirty="0"/>
              <a:t>I přes předpoklad biologického vlivu, bychom se neměli vzdávat pedagogické či psychologické intervence – viz ADHD (ritalin + </a:t>
            </a:r>
            <a:r>
              <a:rPr lang="cs-CZ" sz="2000" dirty="0" smtClean="0"/>
              <a:t>behaviorální techniky</a:t>
            </a:r>
            <a:r>
              <a:rPr lang="cs-CZ" sz="2000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i="1"/>
              <a:t>Čemu věnovat pozornost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Pro pedagoga a intervenci často nevýhodné, neboť</a:t>
            </a:r>
          </a:p>
          <a:p>
            <a:pPr>
              <a:buNone/>
            </a:pPr>
            <a:endParaRPr lang="cs-CZ" dirty="0" smtClean="0"/>
          </a:p>
          <a:p>
            <a:r>
              <a:rPr lang="cs-CZ" sz="2000" dirty="0" smtClean="0"/>
              <a:t>perspektiva vymezuje hranice mezi zdravím a nemocí = dítě je tak zahrnuto do jedné z daných kategorií</a:t>
            </a:r>
          </a:p>
          <a:p>
            <a:endParaRPr lang="cs-CZ" sz="2000" dirty="0" smtClean="0"/>
          </a:p>
          <a:p>
            <a:r>
              <a:rPr lang="cs-CZ" sz="2000" dirty="0" smtClean="0"/>
              <a:t>taková kategorizace (i redukce) vytváří omezující edukační rámec = je-li dítě v kategorii „postižený“, může to znamenat i bariéru v dosažení odpovídajícího vzdělání</a:t>
            </a:r>
          </a:p>
          <a:p>
            <a:endParaRPr lang="cs-CZ" sz="2000" dirty="0" smtClean="0"/>
          </a:p>
          <a:p>
            <a:r>
              <a:rPr lang="cs-CZ" sz="2000" dirty="0" smtClean="0"/>
              <a:t>pozornost je věnována spíše tomu, co nefunguje, namísto tomu, na čem lze stavět – nejde o perspektivní přístup, nevymezuje příležitosti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 jako ovlivňování skrze </a:t>
            </a:r>
            <a:r>
              <a:rPr lang="cs-CZ" i="1" dirty="0" smtClean="0"/>
              <a:t>fyzično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kinezioterapie</a:t>
            </a:r>
          </a:p>
          <a:p>
            <a:endParaRPr lang="cs-CZ" dirty="0" smtClean="0"/>
          </a:p>
          <a:p>
            <a:r>
              <a:rPr lang="cs-CZ" dirty="0" smtClean="0"/>
              <a:t>relaxace (autogenní trénink, progresivní relaxace)</a:t>
            </a:r>
          </a:p>
          <a:p>
            <a:endParaRPr lang="cs-CZ" dirty="0" smtClean="0"/>
          </a:p>
          <a:p>
            <a:r>
              <a:rPr lang="cs-CZ" dirty="0" smtClean="0"/>
              <a:t>psychomotorika</a:t>
            </a:r>
          </a:p>
          <a:p>
            <a:endParaRPr lang="cs-CZ" dirty="0" smtClean="0"/>
          </a:p>
          <a:p>
            <a:r>
              <a:rPr lang="cs-CZ" dirty="0" smtClean="0"/>
              <a:t>psycho-gymnastika</a:t>
            </a:r>
          </a:p>
          <a:p>
            <a:endParaRPr lang="cs-CZ" dirty="0" smtClean="0"/>
          </a:p>
          <a:p>
            <a:r>
              <a:rPr lang="cs-CZ" dirty="0" smtClean="0"/>
              <a:t>jóga</a:t>
            </a:r>
          </a:p>
          <a:p>
            <a:endParaRPr lang="cs-CZ" dirty="0" smtClean="0"/>
          </a:p>
          <a:p>
            <a:r>
              <a:rPr lang="cs-CZ" dirty="0" smtClean="0"/>
              <a:t>atd.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sz="1600" dirty="0" smtClean="0"/>
              <a:t>AYERS</a:t>
            </a:r>
            <a:r>
              <a:rPr lang="en-GB" sz="1600" dirty="0" smtClean="0"/>
              <a:t>, H., C</a:t>
            </a:r>
            <a:r>
              <a:rPr lang="cs-CZ" sz="1600" dirty="0" smtClean="0"/>
              <a:t>LARKE</a:t>
            </a:r>
            <a:r>
              <a:rPr lang="en-GB" sz="1600" dirty="0" smtClean="0"/>
              <a:t>, D., </a:t>
            </a:r>
            <a:r>
              <a:rPr lang="cs-CZ" sz="1600" dirty="0" smtClean="0"/>
              <a:t>MURRAY</a:t>
            </a:r>
            <a:r>
              <a:rPr lang="en-GB" sz="1600" dirty="0" smtClean="0"/>
              <a:t> A. Perspectives on Behaviour. A Practical Guide to Effective Interventions for Teachers. </a:t>
            </a:r>
            <a:r>
              <a:rPr lang="cs-CZ" sz="1600" dirty="0" err="1" smtClean="0"/>
              <a:t>Oxon</a:t>
            </a:r>
            <a:r>
              <a:rPr lang="cs-CZ" sz="1600" dirty="0" smtClean="0"/>
              <a:t>: </a:t>
            </a:r>
            <a:r>
              <a:rPr lang="en-GB" sz="1600" dirty="0" smtClean="0"/>
              <a:t>David Fulton Publishers</a:t>
            </a:r>
            <a:r>
              <a:rPr lang="cs-CZ" sz="1600" dirty="0" smtClean="0"/>
              <a:t>. 2000.</a:t>
            </a:r>
            <a:endParaRPr lang="en-GB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	VOJTOVÁ, Věra. </a:t>
            </a:r>
            <a:r>
              <a:rPr lang="cs-CZ" sz="1600" dirty="0" err="1" smtClean="0"/>
              <a:t>Inkluzivní</a:t>
            </a:r>
            <a:r>
              <a:rPr lang="cs-CZ" sz="1600" dirty="0" smtClean="0"/>
              <a:t> vzdělávání žáků v riziku a s poruchami chování jako perspektiva kvality života v dospělosti. Brno: </a:t>
            </a:r>
            <a:r>
              <a:rPr lang="cs-CZ" sz="1600" dirty="0" err="1" smtClean="0"/>
              <a:t>MuniPress</a:t>
            </a:r>
            <a:r>
              <a:rPr lang="cs-CZ" sz="1600" dirty="0" smtClean="0"/>
              <a:t>, 2010, 332 s., ISBN 978-80-210-5159-1.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i="1"/>
              <a:t>Čtyři přístupy uvnitř perspektivy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cs-CZ" sz="2400" dirty="0"/>
              <a:t>Behaviorální genetika</a:t>
            </a:r>
          </a:p>
          <a:p>
            <a:endParaRPr lang="cs-CZ" sz="2400" dirty="0"/>
          </a:p>
          <a:p>
            <a:r>
              <a:rPr lang="cs-CZ" sz="2400" dirty="0"/>
              <a:t>Biochemie mozku</a:t>
            </a:r>
          </a:p>
          <a:p>
            <a:endParaRPr lang="cs-CZ" sz="2400" dirty="0"/>
          </a:p>
          <a:p>
            <a:r>
              <a:rPr lang="cs-CZ" sz="2400" dirty="0"/>
              <a:t>Mozková anatomie</a:t>
            </a:r>
          </a:p>
          <a:p>
            <a:endParaRPr lang="cs-CZ" sz="2400" dirty="0"/>
          </a:p>
          <a:p>
            <a:r>
              <a:rPr lang="cs-CZ" sz="2400" dirty="0"/>
              <a:t>Endokrinologie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1"/>
              <a:t>Behaviorální genetika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3417888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2400"/>
          </a:p>
          <a:p>
            <a:pPr>
              <a:lnSpc>
                <a:spcPct val="80000"/>
              </a:lnSpc>
            </a:pPr>
            <a:endParaRPr lang="cs-CZ" sz="2400"/>
          </a:p>
          <a:p>
            <a:pPr>
              <a:lnSpc>
                <a:spcPct val="80000"/>
              </a:lnSpc>
            </a:pPr>
            <a:r>
              <a:rPr lang="cs-CZ" sz="2400"/>
              <a:t>Duševní choroba nebo problémy v chování jsou významně ovlivněny jedincovou dědičností</a:t>
            </a:r>
          </a:p>
          <a:p>
            <a:pPr>
              <a:lnSpc>
                <a:spcPct val="80000"/>
              </a:lnSpc>
            </a:pPr>
            <a:endParaRPr lang="cs-CZ" sz="2400"/>
          </a:p>
          <a:p>
            <a:pPr>
              <a:lnSpc>
                <a:spcPct val="80000"/>
              </a:lnSpc>
            </a:pPr>
            <a:r>
              <a:rPr lang="cs-CZ" sz="2400"/>
              <a:t>Snaha určit do jaké míry je chování ovlivněno geny či naopak prostředím</a:t>
            </a:r>
          </a:p>
          <a:p>
            <a:pPr>
              <a:lnSpc>
                <a:spcPct val="80000"/>
              </a:lnSpc>
            </a:pPr>
            <a:endParaRPr lang="cs-CZ" sz="2400"/>
          </a:p>
          <a:p>
            <a:pPr>
              <a:lnSpc>
                <a:spcPct val="80000"/>
              </a:lnSpc>
            </a:pPr>
            <a:r>
              <a:rPr lang="cs-CZ" sz="2400"/>
              <a:t>Kompromis – vrozené dispozice a vliv prostředí</a:t>
            </a:r>
          </a:p>
          <a:p>
            <a:pPr>
              <a:lnSpc>
                <a:spcPct val="80000"/>
              </a:lnSpc>
            </a:pPr>
            <a:endParaRPr lang="cs-CZ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1" dirty="0"/>
              <a:t>Biochemie mozku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cs-CZ" sz="2400" dirty="0"/>
              <a:t>Problémy v chování či duševní nemoc jako důsledek abnormálních biochemických reakcí v nervovém systému</a:t>
            </a:r>
          </a:p>
          <a:p>
            <a:endParaRPr lang="cs-CZ" sz="2400" dirty="0"/>
          </a:p>
          <a:p>
            <a:r>
              <a:rPr lang="cs-CZ" sz="2400" dirty="0" err="1"/>
              <a:t>Neurotransmitery</a:t>
            </a:r>
            <a:r>
              <a:rPr lang="cs-CZ" sz="2400" dirty="0"/>
              <a:t> (</a:t>
            </a:r>
            <a:r>
              <a:rPr lang="cs-CZ" sz="2400" dirty="0" smtClean="0"/>
              <a:t>dopamin - touha, serotonin – úzkost, deprese, podrážděnost-málo světla)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Farmakoterapie úzkosti, deprese, psychóz</a:t>
            </a:r>
          </a:p>
          <a:p>
            <a:endParaRPr lang="cs-CZ" sz="2400" dirty="0"/>
          </a:p>
          <a:p>
            <a:r>
              <a:rPr lang="cs-CZ" sz="2400" dirty="0"/>
              <a:t>Vedlejší efekty – nemají vliv na každého, léčí symptom a nikoli příčinu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1" dirty="0"/>
              <a:t>Anatomie mozku</a:t>
            </a:r>
            <a:endParaRPr 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400" dirty="0"/>
          </a:p>
          <a:p>
            <a:r>
              <a:rPr lang="cs-CZ" sz="2400" dirty="0"/>
              <a:t>Problémy jsou ovlivněny abnormalitami v anatomii nebo struktuře mozku</a:t>
            </a:r>
          </a:p>
          <a:p>
            <a:endParaRPr lang="cs-CZ" sz="2400" dirty="0"/>
          </a:p>
          <a:p>
            <a:r>
              <a:rPr lang="cs-CZ" sz="2400" dirty="0"/>
              <a:t>Dříve - </a:t>
            </a:r>
            <a:r>
              <a:rPr lang="cs-CZ" sz="2400" i="1" dirty="0"/>
              <a:t>lobotomie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1" dirty="0"/>
              <a:t>Endokrinologie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sz="2400" dirty="0"/>
              <a:t>Duševní problémy či problémy v chování jsou ovlivněny hormonální nerovnováhou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b="1" i="1" dirty="0" smtClean="0"/>
              <a:t>Dvě „biopsychické“ hypotézy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472608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i="1" dirty="0" smtClean="0">
                <a:solidFill>
                  <a:srgbClr val="C00000"/>
                </a:solidFill>
              </a:rPr>
              <a:t>teorie defektu: </a:t>
            </a:r>
            <a:r>
              <a:rPr lang="cs-CZ" dirty="0" smtClean="0"/>
              <a:t>porucha chování je následkem organického poškození</a:t>
            </a:r>
          </a:p>
          <a:p>
            <a:endParaRPr lang="cs-CZ" dirty="0" smtClean="0"/>
          </a:p>
          <a:p>
            <a:r>
              <a:rPr lang="cs-CZ" i="1" dirty="0" smtClean="0">
                <a:solidFill>
                  <a:srgbClr val="C00000"/>
                </a:solidFill>
              </a:rPr>
              <a:t>teorie retardace: </a:t>
            </a:r>
            <a:r>
              <a:rPr lang="cs-CZ" dirty="0" smtClean="0"/>
              <a:t>PCH je projevem nevyzrálosti v kognitivní, sociální a emocionální oblasti v důsledku opožděného vývoje CNS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Za poruchami chování se hledá organické poškození, choroba (poškození CNS, psychická porucha)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Materialistické přístupy ke zkoumání chování člověka prostřednictvím objektivní (změřitelných) faktů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Předpoklady intervence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rozpoznání biologických problémů </a:t>
            </a:r>
          </a:p>
          <a:p>
            <a:endParaRPr lang="cs-CZ" dirty="0" smtClean="0"/>
          </a:p>
          <a:p>
            <a:r>
              <a:rPr lang="cs-CZ" dirty="0" smtClean="0"/>
              <a:t>rozpoznání a porozumění fyziologickým příčinám poškození</a:t>
            </a:r>
          </a:p>
          <a:p>
            <a:endParaRPr lang="cs-CZ" dirty="0" smtClean="0"/>
          </a:p>
          <a:p>
            <a:r>
              <a:rPr lang="cs-CZ" dirty="0" smtClean="0"/>
              <a:t>pedagogická intervence jako </a:t>
            </a:r>
            <a:r>
              <a:rPr lang="cs-CZ" i="1" dirty="0" smtClean="0">
                <a:solidFill>
                  <a:srgbClr val="C00000"/>
                </a:solidFill>
              </a:rPr>
              <a:t>doplněk </a:t>
            </a:r>
            <a:r>
              <a:rPr lang="cs-CZ" dirty="0" smtClean="0"/>
              <a:t>léčebných opatření</a:t>
            </a:r>
            <a:endParaRPr lang="cs-CZ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1" dirty="0"/>
              <a:t>Léčba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Anxiolytika (úzkost, fobie - sedativa, zklidňující)</a:t>
            </a:r>
          </a:p>
          <a:p>
            <a:endParaRPr lang="cs-CZ" sz="2400" dirty="0"/>
          </a:p>
          <a:p>
            <a:r>
              <a:rPr lang="cs-CZ" sz="2400" dirty="0" err="1"/>
              <a:t>Anti</a:t>
            </a:r>
            <a:r>
              <a:rPr lang="cs-CZ" sz="2400" dirty="0"/>
              <a:t>-</a:t>
            </a:r>
            <a:r>
              <a:rPr lang="cs-CZ" sz="2400" dirty="0" err="1"/>
              <a:t>depresiva</a:t>
            </a:r>
            <a:r>
              <a:rPr lang="cs-CZ" sz="2400" dirty="0"/>
              <a:t> (deprese, poruchy příjmu potravy)</a:t>
            </a:r>
          </a:p>
          <a:p>
            <a:endParaRPr lang="cs-CZ" sz="2400" dirty="0"/>
          </a:p>
          <a:p>
            <a:r>
              <a:rPr lang="cs-CZ" sz="2400" dirty="0" err="1"/>
              <a:t>Anti</a:t>
            </a:r>
            <a:r>
              <a:rPr lang="cs-CZ" sz="2400" dirty="0"/>
              <a:t>-psychotika (schizofrenie)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515</Words>
  <Application>Microsoft Office PowerPoint</Application>
  <PresentationFormat>Předvádění na obrazovce (4:3)</PresentationFormat>
  <Paragraphs>135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Oriel</vt:lpstr>
      <vt:lpstr>Biologická perspektiva  (biopsychický koncept) </vt:lpstr>
      <vt:lpstr>Čtyři přístupy uvnitř perspektivy</vt:lpstr>
      <vt:lpstr>Behaviorální genetika</vt:lpstr>
      <vt:lpstr>Biochemie mozku</vt:lpstr>
      <vt:lpstr>Anatomie mozku</vt:lpstr>
      <vt:lpstr>Endokrinologie</vt:lpstr>
      <vt:lpstr>Dvě „biopsychické“ hypotézy</vt:lpstr>
      <vt:lpstr>Předpoklady intervence</vt:lpstr>
      <vt:lpstr>Léčba </vt:lpstr>
      <vt:lpstr>Léčba – příklad ADHD</vt:lpstr>
      <vt:lpstr>Léčba – příklad autismu</vt:lpstr>
      <vt:lpstr>Čemu věnovat pozornost</vt:lpstr>
      <vt:lpstr>Čemu věnovat pozornost</vt:lpstr>
      <vt:lpstr>Čemu věnovat pozornost</vt:lpstr>
      <vt:lpstr>Čemu věnovat pozornost</vt:lpstr>
      <vt:lpstr>Pohyb jako ovlivňování skrze fyzično</vt:lpstr>
      <vt:lpstr>Klíčové zdroje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Cervenka</dc:creator>
  <cp:lastModifiedBy>Cervenka</cp:lastModifiedBy>
  <cp:revision>39</cp:revision>
  <dcterms:created xsi:type="dcterms:W3CDTF">2011-03-16T09:50:13Z</dcterms:created>
  <dcterms:modified xsi:type="dcterms:W3CDTF">2011-03-16T21:12:18Z</dcterms:modified>
</cp:coreProperties>
</file>