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705" autoAdjust="0"/>
  </p:normalViewPr>
  <p:slideViewPr>
    <p:cSldViewPr>
      <p:cViewPr varScale="1">
        <p:scale>
          <a:sx n="70" d="100"/>
          <a:sy n="70" d="100"/>
        </p:scale>
        <p:origin x="-11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57A10-B26D-47FF-9D14-BFDF3703F2E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ABD0E-E0D6-4E75-8E2D-201D8F7D1B1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2B7BE-B9B3-41D5-A579-835A7FF624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59203-D6C8-42ED-AD77-73D088CF1C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95298-0B87-4552-8EF7-E6F15467C0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DD26B-A6E1-439D-83F4-90EFF6BB59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2CD1B-F2EC-4281-902D-D91E9745163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51E8-9AB0-43A1-B2E9-045CD7E0C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471A3-50CC-48EB-9FE1-4BA2E7F93FE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08E9B-57FE-45FC-BB70-26EB1EA5E75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2FD147D1-D997-4EB0-8DCA-79A9C871E8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4C415FB-B663-4658-A866-C844801A02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Kognitivně behaviorální perspektiva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00808"/>
            <a:ext cx="8229600" cy="496828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cs-CZ" sz="2000" dirty="0" err="1"/>
              <a:t>Atribuční</a:t>
            </a:r>
            <a:r>
              <a:rPr lang="cs-CZ" sz="2000" dirty="0"/>
              <a:t> styl – tři dimenze</a:t>
            </a:r>
          </a:p>
          <a:p>
            <a:pPr lvl="1">
              <a:buFontTx/>
              <a:buChar char="•"/>
            </a:pPr>
            <a:r>
              <a:rPr lang="cs-CZ" sz="2000" dirty="0"/>
              <a:t>interně-externí</a:t>
            </a:r>
          </a:p>
          <a:p>
            <a:pPr lvl="1">
              <a:buFontTx/>
              <a:buChar char="•"/>
            </a:pPr>
            <a:r>
              <a:rPr lang="cs-CZ" sz="2000" dirty="0"/>
              <a:t>Globálně-specifická</a:t>
            </a:r>
          </a:p>
          <a:p>
            <a:pPr lvl="1">
              <a:buFontTx/>
              <a:buChar char="•"/>
            </a:pPr>
            <a:r>
              <a:rPr lang="cs-CZ" sz="2000" dirty="0"/>
              <a:t>Stabilně-nestabilní</a:t>
            </a:r>
          </a:p>
          <a:p>
            <a:pPr lvl="1">
              <a:buFontTx/>
              <a:buChar char="•"/>
            </a:pPr>
            <a:endParaRPr lang="cs-CZ" sz="2000" dirty="0"/>
          </a:p>
          <a:p>
            <a:pPr>
              <a:buFontTx/>
              <a:buNone/>
            </a:pPr>
            <a:r>
              <a:rPr lang="cs-CZ" sz="2000" dirty="0"/>
              <a:t>Žák – interně/globálně/stabilní =</a:t>
            </a:r>
          </a:p>
          <a:p>
            <a:pPr lvl="1">
              <a:buFontTx/>
              <a:buNone/>
            </a:pPr>
            <a:r>
              <a:rPr lang="cs-CZ" sz="2000" dirty="0"/>
              <a:t>	tendence k </a:t>
            </a:r>
            <a:r>
              <a:rPr lang="cs-CZ" sz="2000" dirty="0">
                <a:solidFill>
                  <a:srgbClr val="C00000"/>
                </a:solidFill>
              </a:rPr>
              <a:t>sebeobviňování</a:t>
            </a:r>
            <a:r>
              <a:rPr lang="cs-CZ" sz="2000" dirty="0"/>
              <a:t>, problémy vnímá jako </a:t>
            </a:r>
            <a:r>
              <a:rPr lang="cs-CZ" sz="2000" dirty="0">
                <a:solidFill>
                  <a:srgbClr val="C00000"/>
                </a:solidFill>
              </a:rPr>
              <a:t>součást všech kontextů</a:t>
            </a:r>
            <a:r>
              <a:rPr lang="cs-CZ" sz="2000" dirty="0"/>
              <a:t> a jako </a:t>
            </a:r>
            <a:r>
              <a:rPr lang="cs-CZ" sz="2000" dirty="0" smtClean="0">
                <a:solidFill>
                  <a:srgbClr val="C00000"/>
                </a:solidFill>
              </a:rPr>
              <a:t>permanentní</a:t>
            </a:r>
            <a:r>
              <a:rPr lang="cs-CZ" sz="2000" dirty="0"/>
              <a:t> </a:t>
            </a:r>
            <a:r>
              <a:rPr lang="cs-CZ" sz="2000" dirty="0" smtClean="0"/>
              <a:t>= </a:t>
            </a:r>
            <a:r>
              <a:rPr lang="cs-CZ" sz="2000" dirty="0"/>
              <a:t>Tendence k nemotivovanosti.</a:t>
            </a:r>
          </a:p>
          <a:p>
            <a:pPr>
              <a:buFontTx/>
              <a:buNone/>
            </a:pPr>
            <a:endParaRPr lang="cs-CZ" sz="2000" dirty="0"/>
          </a:p>
          <a:p>
            <a:pPr>
              <a:buFontTx/>
              <a:buNone/>
            </a:pPr>
            <a:r>
              <a:rPr lang="cs-CZ" sz="2000" dirty="0"/>
              <a:t>Interní či externí lokalizace </a:t>
            </a:r>
            <a:r>
              <a:rPr lang="cs-CZ" sz="2000" dirty="0" smtClean="0"/>
              <a:t>regulace (srov. s naučená bezmocnost)</a:t>
            </a:r>
            <a:endParaRPr lang="cs-CZ" sz="2000" dirty="0"/>
          </a:p>
          <a:p>
            <a:pPr lvl="1">
              <a:buFontTx/>
              <a:buChar char="•"/>
            </a:pPr>
            <a:endParaRPr lang="cs-CZ" sz="2000" dirty="0"/>
          </a:p>
          <a:p>
            <a:pPr lvl="1">
              <a:buFontTx/>
              <a:buChar char="•"/>
            </a:pPr>
            <a:r>
              <a:rPr lang="cs-CZ" sz="2000" dirty="0"/>
              <a:t>Interní – vidí příčiny svého chování jako ovlivnitelné (větší šance na zlepšení chování)</a:t>
            </a:r>
          </a:p>
          <a:p>
            <a:pPr lvl="1">
              <a:buFontTx/>
              <a:buChar char="•"/>
            </a:pPr>
            <a:r>
              <a:rPr lang="cs-CZ" sz="2000" dirty="0"/>
              <a:t>Externí – příčiny jsou mimo jejich kontrolu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Rozhovory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/>
              <a:t>	</a:t>
            </a:r>
          </a:p>
          <a:p>
            <a:pPr>
              <a:buFontTx/>
              <a:buNone/>
            </a:pPr>
            <a:r>
              <a:rPr lang="cs-CZ" sz="2400" dirty="0"/>
              <a:t>	Žáci popisují své myšlenky, které spojují s svým chováním.</a:t>
            </a:r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r>
              <a:rPr lang="cs-CZ" sz="2400" dirty="0"/>
              <a:t>	Rodiče popisují co si myslí o problémovém chování svého dítěte s ohledem na minulost.</a:t>
            </a:r>
          </a:p>
          <a:p>
            <a:pPr>
              <a:buFontTx/>
              <a:buNone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Rozhovory se žákem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608810"/>
          </a:xfrm>
        </p:spPr>
        <p:txBody>
          <a:bodyPr/>
          <a:lstStyle/>
          <a:p>
            <a:r>
              <a:rPr lang="cs-CZ" sz="2400" dirty="0"/>
              <a:t>Nakolik si uvědomuje své problémové chování?</a:t>
            </a:r>
          </a:p>
          <a:p>
            <a:endParaRPr lang="cs-CZ" sz="2400" dirty="0"/>
          </a:p>
          <a:p>
            <a:r>
              <a:rPr lang="cs-CZ" sz="2400" dirty="0"/>
              <a:t>Jak uvažuje o problémech, které zažívá? Jaký je jeho </a:t>
            </a:r>
            <a:r>
              <a:rPr lang="cs-CZ" sz="2400" dirty="0" err="1"/>
              <a:t>atribuční</a:t>
            </a:r>
            <a:r>
              <a:rPr lang="cs-CZ" sz="2400" dirty="0"/>
              <a:t> styl? (Př.: Obviňuje sebe nebo druhé?)</a:t>
            </a:r>
          </a:p>
          <a:p>
            <a:endParaRPr lang="cs-CZ" sz="2400" dirty="0"/>
          </a:p>
          <a:p>
            <a:r>
              <a:rPr lang="cs-CZ" sz="2400" dirty="0"/>
              <a:t>Jaká je míra jeho schopností řešit problémy?</a:t>
            </a:r>
          </a:p>
          <a:p>
            <a:endParaRPr lang="cs-CZ" sz="2400" dirty="0"/>
          </a:p>
          <a:p>
            <a:r>
              <a:rPr lang="cs-CZ" sz="2400" dirty="0"/>
              <a:t>Jaká je míra jeho motivace a jaké jsou jeho postoje vůči odměnám a trestům?</a:t>
            </a:r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r>
              <a:rPr lang="cs-CZ" sz="2400" dirty="0"/>
              <a:t>Viz „žákovský dotazník kognitivního zhodnocení“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5" name="Picture 9" descr="cognitive assessment pupil questionnai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046538" cy="6858000"/>
          </a:xfrm>
          <a:prstGeom prst="rect">
            <a:avLst/>
          </a:prstGeom>
          <a:noFill/>
        </p:spPr>
      </p:pic>
      <p:pic>
        <p:nvPicPr>
          <p:cNvPr id="14346" name="Picture 10" descr="cognitive assessment pupil questionnai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70488" y="0"/>
            <a:ext cx="3973512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Rozhovory s učiteli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sz="2400"/>
          </a:p>
          <a:p>
            <a:r>
              <a:rPr lang="cs-CZ" sz="2400"/>
              <a:t>Co si učitel myslí o tom, jaký má žák problém? Pokud vůbec.</a:t>
            </a:r>
          </a:p>
          <a:p>
            <a:endParaRPr lang="cs-CZ" sz="2400"/>
          </a:p>
          <a:p>
            <a:r>
              <a:rPr lang="cs-CZ" sz="2400"/>
              <a:t>Jaké má učitel od žáka očekávání?</a:t>
            </a:r>
          </a:p>
          <a:p>
            <a:endParaRPr lang="cs-CZ" sz="2400"/>
          </a:p>
          <a:p>
            <a:r>
              <a:rPr lang="cs-CZ" sz="2400"/>
              <a:t>Domnívá se učitel, že má žák málo schopností pro řešení problémů?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Klasifikační škály chování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 sz="2400"/>
              <a:t>Učitel je může využít ke klasifikaci žákova chování</a:t>
            </a:r>
          </a:p>
          <a:p>
            <a:endParaRPr lang="cs-CZ" sz="2400"/>
          </a:p>
          <a:p>
            <a:endParaRPr lang="cs-CZ" sz="2400"/>
          </a:p>
          <a:p>
            <a:r>
              <a:rPr lang="cs-CZ" sz="2400"/>
              <a:t>Vhodné ke srovnání záznamů několika učitelů</a:t>
            </a:r>
          </a:p>
          <a:p>
            <a:endParaRPr 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assessment profile - rating sca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0"/>
            <a:ext cx="5181600" cy="66817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primary-secondary assessment profile score - rating scal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0"/>
            <a:ext cx="425767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Přímé pozorování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400"/>
              <a:t>	Vhodné zejména při odvozování žákových myšlenek, postojů a očekávání, která vyjadřuje svým chováním</a:t>
            </a:r>
          </a:p>
          <a:p>
            <a:endParaRPr lang="cs-CZ" sz="2400"/>
          </a:p>
          <a:p>
            <a:pPr>
              <a:buFontTx/>
              <a:buNone/>
            </a:pPr>
            <a:r>
              <a:rPr lang="cs-CZ" sz="2400"/>
              <a:t>	</a:t>
            </a:r>
          </a:p>
          <a:p>
            <a:pPr>
              <a:buFontTx/>
              <a:buNone/>
            </a:pPr>
            <a:r>
              <a:rPr lang="cs-CZ" sz="2400"/>
              <a:t>	Lze ho strukturovat za pomoci</a:t>
            </a:r>
          </a:p>
          <a:p>
            <a:endParaRPr lang="cs-CZ" sz="2400"/>
          </a:p>
          <a:p>
            <a:pPr lvl="2"/>
            <a:r>
              <a:rPr lang="cs-CZ"/>
              <a:t>záznamu pevných intervalů</a:t>
            </a:r>
          </a:p>
          <a:p>
            <a:pPr lvl="2"/>
            <a:r>
              <a:rPr lang="cs-CZ"/>
              <a:t>záznamu frekvence chování</a:t>
            </a:r>
          </a:p>
          <a:p>
            <a:pPr lvl="2"/>
            <a:r>
              <a:rPr lang="cs-CZ"/>
              <a:t>kognitivního monitorování nebo</a:t>
            </a:r>
          </a:p>
          <a:p>
            <a:pPr lvl="2"/>
            <a:r>
              <a:rPr lang="cs-CZ"/>
              <a:t>ABC záznamů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9" name="Picture 5" descr="cognitive monito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19050"/>
            <a:ext cx="7019925" cy="6838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Je odpovědí na limity čistě behaviorálního modelu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 smtClean="0"/>
              <a:t>Vychází z faktu, </a:t>
            </a:r>
            <a:r>
              <a:rPr lang="cs-CZ" sz="2400" dirty="0"/>
              <a:t>že</a:t>
            </a:r>
          </a:p>
          <a:p>
            <a:pPr lvl="1">
              <a:buFontTx/>
              <a:buNone/>
            </a:pPr>
            <a:r>
              <a:rPr lang="cs-CZ" sz="2400" dirty="0">
                <a:solidFill>
                  <a:srgbClr val="990000"/>
                </a:solidFill>
              </a:rPr>
              <a:t>	stejný stimul vyvolává u různých lidí různé reakce</a:t>
            </a:r>
          </a:p>
          <a:p>
            <a:pPr lvl="1">
              <a:buFontTx/>
              <a:buNone/>
            </a:pPr>
            <a:endParaRPr lang="cs-CZ" sz="2400" dirty="0">
              <a:solidFill>
                <a:srgbClr val="990000"/>
              </a:solidFill>
            </a:endParaRPr>
          </a:p>
          <a:p>
            <a:endParaRPr lang="cs-CZ" sz="2400" dirty="0"/>
          </a:p>
          <a:p>
            <a:r>
              <a:rPr lang="cs-CZ" sz="2400" dirty="0"/>
              <a:t>Vliv kognitivních procesů je ve středu pozornosti</a:t>
            </a:r>
          </a:p>
          <a:p>
            <a:pPr lvl="1"/>
            <a:r>
              <a:rPr lang="cs-CZ" sz="2400" dirty="0">
                <a:solidFill>
                  <a:srgbClr val="990000"/>
                </a:solidFill>
              </a:rPr>
              <a:t>tj. myšlení a uvažování</a:t>
            </a:r>
          </a:p>
          <a:p>
            <a:endParaRPr lang="cs-CZ" sz="2400" dirty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9552" y="332656"/>
            <a:ext cx="8077200" cy="720080"/>
          </a:xfrm>
          <a:prstGeom prst="rect">
            <a:avLst/>
          </a:prstGeom>
        </p:spPr>
        <p:txBody>
          <a:bodyPr vert="horz" lIns="91440" rIns="45720" rtlCol="0" anchor="ctr">
            <a:normAutofit fontScale="85000" lnSpcReduction="1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5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Kognitivně behaviorální perspektiva</a:t>
            </a:r>
            <a:endParaRPr kumimoji="0" lang="cs-CZ" sz="45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Sociometrie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823"/>
            <a:ext cx="8229600" cy="4679801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z="2400" dirty="0" smtClean="0"/>
              <a:t>Poskytuje </a:t>
            </a:r>
            <a:r>
              <a:rPr lang="cs-CZ" sz="2400" dirty="0"/>
              <a:t>informace o názorech a postojích vůči ostatním žákům</a:t>
            </a:r>
          </a:p>
          <a:p>
            <a:pPr>
              <a:buFont typeface="Wingdings" pitchFamily="2" charset="2"/>
              <a:buChar char="§"/>
            </a:pPr>
            <a:endParaRPr lang="cs-CZ" sz="2400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O míře přijetí druhými studenty, zda je či není odmítán nebo izolován</a:t>
            </a:r>
          </a:p>
          <a:p>
            <a:pPr>
              <a:buFont typeface="Wingdings" pitchFamily="2" charset="2"/>
              <a:buChar char="§"/>
            </a:pPr>
            <a:endParaRPr lang="cs-CZ" sz="2400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Sociogram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vizuální reprezentace vztahů uvnitř skupiny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nominace spolužáků – dle specifických otázek (vyber 3, se kterými se nejčastěji povídáš)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záznam pozitivních či negativních nominací</a:t>
            </a:r>
          </a:p>
          <a:p>
            <a:pPr lvl="2">
              <a:buFont typeface="Wingdings" pitchFamily="2" charset="2"/>
              <a:buChar char="§"/>
            </a:pPr>
            <a:r>
              <a:rPr lang="cs-CZ" sz="2000" dirty="0"/>
              <a:t>nakonec lze diskutovat o chování druhých, o jejich vlastnostech</a:t>
            </a:r>
          </a:p>
          <a:p>
            <a:pPr>
              <a:buFontTx/>
              <a:buChar char="-"/>
            </a:pPr>
            <a:endParaRPr lang="cs-CZ" sz="24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6250"/>
            <a:ext cx="9144000" cy="318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4429125"/>
            <a:ext cx="345598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457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Jak zhodnotit problém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229600" cy="489627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dirty="0"/>
              <a:t>Vybereme některou z metod</a:t>
            </a:r>
          </a:p>
          <a:p>
            <a:pPr>
              <a:lnSpc>
                <a:spcPct val="80000"/>
              </a:lnSpc>
            </a:pP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1800" dirty="0"/>
              <a:t>Identifikujeme žákovy problémy v chování a související procesy myšlení a uvažování – spolupráce s ostatním personálem, rodiči, žáky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Identifikujeme žákův </a:t>
            </a:r>
            <a:r>
              <a:rPr lang="cs-CZ" sz="1800" dirty="0" err="1"/>
              <a:t>atribuční</a:t>
            </a:r>
            <a:r>
              <a:rPr lang="cs-CZ" sz="1800" dirty="0"/>
              <a:t> styl, úroveň jeho vnímání vlastních schopností (</a:t>
            </a:r>
            <a:r>
              <a:rPr lang="cs-CZ" sz="1800" dirty="0" smtClean="0"/>
              <a:t>self-</a:t>
            </a:r>
            <a:r>
              <a:rPr lang="cs-CZ" sz="1800" dirty="0" err="1" smtClean="0"/>
              <a:t>efficacy</a:t>
            </a:r>
            <a:r>
              <a:rPr lang="cs-CZ" sz="1800" dirty="0" smtClean="0"/>
              <a:t>), </a:t>
            </a:r>
            <a:r>
              <a:rPr lang="cs-CZ" sz="1800" dirty="0"/>
              <a:t>zda je jeho regulace spíše vnitřní nebo vnější 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Odhalit kontexty, frekvenci, trvání, intenzitu problémů v chování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Identifikovat jeho silné a slabé stránky s ohledem na schopnosti řešit problémy a komunikovat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Prostřednictvím rozhovoru odhadnout, zda je motivován pro změnu či nikoli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Naznačit formulaci problému založenou na tomto zhodnocení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formulace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3497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/>
              <a:t>	</a:t>
            </a:r>
            <a:r>
              <a:rPr lang="cs-CZ" sz="2400"/>
              <a:t>Založena na hypotézách propojujících žákovo myšlení a uvažování s jeho problémy v chování</a:t>
            </a:r>
          </a:p>
          <a:p>
            <a:endParaRPr lang="cs-CZ" sz="2400"/>
          </a:p>
          <a:p>
            <a:pPr lvl="1">
              <a:buFontTx/>
              <a:buChar char="•"/>
            </a:pPr>
            <a:r>
              <a:rPr lang="cs-CZ" sz="2000"/>
              <a:t>Krátký a konkrétní popis žákových problémů v chování a souvisejících způsobů uvažování a myšlení</a:t>
            </a:r>
          </a:p>
          <a:p>
            <a:pPr lvl="1">
              <a:buFontTx/>
              <a:buChar char="•"/>
            </a:pPr>
            <a:endParaRPr lang="cs-CZ" sz="2000"/>
          </a:p>
          <a:p>
            <a:pPr lvl="1">
              <a:buFontTx/>
              <a:buChar char="•"/>
            </a:pPr>
            <a:r>
              <a:rPr lang="cs-CZ" sz="2000"/>
              <a:t>Atribuční styl, povaha regulace, vnímání vlastních schopností (self-efficacy), úroveň motivace – a vliv toho všeho na problémy v chování</a:t>
            </a:r>
          </a:p>
          <a:p>
            <a:pPr lvl="1">
              <a:buFontTx/>
              <a:buChar char="•"/>
            </a:pPr>
            <a:endParaRPr lang="cs-CZ" sz="2000"/>
          </a:p>
          <a:p>
            <a:pPr lvl="1">
              <a:buFontTx/>
              <a:buChar char="•"/>
            </a:pPr>
            <a:r>
              <a:rPr lang="cs-CZ" sz="2000"/>
              <a:t>Kognitivní faktory, které udržují studentovy problémy v chování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sz="3200" b="1"/>
              <a:t>Příklad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5"/>
            <a:ext cx="8229600" cy="435334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000" b="1" i="1" dirty="0"/>
              <a:t>Popis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i="1" dirty="0"/>
              <a:t>	Chlapec odmítá odpovídat na otázky z pracovního listu v dějepise. Pokud na něho učitel tlačí, naštve se. Dříve potíže se čtením, nízké sebevědomí.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b="1" i="1" dirty="0"/>
              <a:t>Důvody – vnitřní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i="1" dirty="0"/>
              <a:t>	Chlapec spojuje problémy se čtením s nedostatkem svých schopností a vnímá tento nedostatek jako nezměnitelný. Vnitřně </a:t>
            </a:r>
            <a:r>
              <a:rPr lang="cs-CZ" sz="2000" i="1" dirty="0" err="1"/>
              <a:t>atribuční</a:t>
            </a:r>
            <a:r>
              <a:rPr lang="cs-CZ" sz="2000" i="1" dirty="0"/>
              <a:t> styl – poraženecký, což mu brání pokusit se o rozvoj svých dovedností.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 b="1" i="1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b="1" i="1" dirty="0"/>
              <a:t>Důvody vnější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i="1" dirty="0"/>
              <a:t>	Rodiče ho kritizují za malý posun ve čtení a srovnávají ho se sestrou, která čte velmi dobře. Příliš zdůrazňují souvislost jeho neúspěchu s nedostatkem schopností.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 i="1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sz="3200" b="1"/>
              <a:t>Příklad - pokračování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29600" cy="5184304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600" b="1" i="1" dirty="0"/>
              <a:t>Udržovací faktory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b="1" i="1" dirty="0"/>
              <a:t>	</a:t>
            </a:r>
            <a:endParaRPr lang="cs-CZ" sz="1600" b="1" i="1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b="1" i="1" dirty="0" smtClean="0"/>
              <a:t>	</a:t>
            </a:r>
            <a:r>
              <a:rPr lang="cs-CZ" sz="1600" i="1" dirty="0" smtClean="0"/>
              <a:t>Potíže </a:t>
            </a:r>
            <a:r>
              <a:rPr lang="cs-CZ" sz="1600" i="1" dirty="0"/>
              <a:t>se čtením a související negativní myšlenky vedou vyhýbání se neúspěchu. Předpokládá a očekává neúspěch, selhání. Vyhýbá se trapné situaci a studu tím, že odmítá část a odmítá odpovídat na otázky. To zhoršuje problém  rozvíjením nízkého sebevědomí. Rodičovská kritika a srovnávání se sestrou činí problém intenzivnějším.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i="1" dirty="0"/>
              <a:t>	Učitel potvrzuje chlapovy pocity selhání. Spolužáci se mu smějí za problémy se čtením a to vede k tomu, že se chce vyhnout škole jako takové. Cítí se před nimi trapně i díky tomu, že se s  nimi srovnává.  To vše naznačuje jeho vnitřně atributivní styl, není schopen snažit se o změnu a všichni kolem jeho selhání přisuzují nedostatku schopností.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600" i="1" dirty="0"/>
              <a:t>	Konkrétní intervence:</a:t>
            </a:r>
          </a:p>
          <a:p>
            <a:pPr>
              <a:lnSpc>
                <a:spcPct val="80000"/>
              </a:lnSpc>
            </a:pPr>
            <a:endParaRPr lang="cs-CZ" sz="1600" i="1" dirty="0"/>
          </a:p>
          <a:p>
            <a:pPr>
              <a:lnSpc>
                <a:spcPct val="80000"/>
              </a:lnSpc>
            </a:pPr>
            <a:r>
              <a:rPr lang="cs-CZ" sz="1600" i="1" dirty="0"/>
              <a:t>změnit </a:t>
            </a:r>
            <a:r>
              <a:rPr lang="cs-CZ" sz="1600" i="1" dirty="0" err="1"/>
              <a:t>atribuční</a:t>
            </a:r>
            <a:r>
              <a:rPr lang="cs-CZ" sz="1600" i="1" dirty="0"/>
              <a:t> styl nejen u žáka, ale i u učitele a rodičů prostřednictvím psychologického zhodnocení, které může ukázat, že jeho problémy se čtením jsou změnitelné například pomocí párového čtení doma apod. Použité metody poslouží ke dvěma cílům – rozvinou jeho čtecí dovednosti a pomohou změnit postoje rodičů (příp. spolužáků). </a:t>
            </a:r>
          </a:p>
          <a:p>
            <a:pPr>
              <a:lnSpc>
                <a:spcPct val="80000"/>
              </a:lnSpc>
            </a:pPr>
            <a:endParaRPr lang="cs-CZ" sz="1600" i="1" dirty="0"/>
          </a:p>
          <a:p>
            <a:pPr>
              <a:lnSpc>
                <a:spcPct val="80000"/>
              </a:lnSpc>
            </a:pPr>
            <a:r>
              <a:rPr lang="cs-CZ" sz="1600" i="1" dirty="0"/>
              <a:t>rozvoj jím vnímaných vlastních schopností (</a:t>
            </a:r>
            <a:r>
              <a:rPr lang="cs-CZ" sz="1600" i="1" dirty="0" err="1"/>
              <a:t>self</a:t>
            </a:r>
            <a:r>
              <a:rPr lang="cs-CZ" sz="1600" i="1" dirty="0"/>
              <a:t>-</a:t>
            </a:r>
            <a:r>
              <a:rPr lang="cs-CZ" sz="1600" i="1" dirty="0" err="1"/>
              <a:t>efficacy</a:t>
            </a:r>
            <a:r>
              <a:rPr lang="cs-CZ" sz="1600" i="1" dirty="0"/>
              <a:t>) a sebevědomí – díky tomu, že zjistí a objeví své silné stránky ve výtvarné výchově či dramatice.</a:t>
            </a:r>
          </a:p>
          <a:p>
            <a:pPr>
              <a:lnSpc>
                <a:spcPct val="80000"/>
              </a:lnSpc>
            </a:pPr>
            <a:endParaRPr lang="cs-CZ" sz="1600" i="1" dirty="0"/>
          </a:p>
          <a:p>
            <a:pPr>
              <a:lnSpc>
                <a:spcPct val="80000"/>
              </a:lnSpc>
            </a:pPr>
            <a:r>
              <a:rPr lang="cs-CZ" sz="1600" i="1" dirty="0"/>
              <a:t>nabídnout mu různorodé způsoby práce. Učitel mu poskytne rozmanité pracovní pomůcky nebo přístupy, díky nimž bude moci zažít úspěch v plnění úkolů a odpovědí na učitelovy otázky.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intervence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6290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Obecně</a:t>
            </a:r>
          </a:p>
          <a:p>
            <a:pPr lvl="1">
              <a:lnSpc>
                <a:spcPct val="90000"/>
              </a:lnSpc>
              <a:buFontTx/>
              <a:buChar char="-"/>
            </a:pPr>
            <a:endParaRPr lang="cs-CZ" sz="200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 dirty="0"/>
              <a:t>Velký výběr kognitivních intervencí a terapií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00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 dirty="0"/>
              <a:t>Výběr závisí na zhodnocení problému dle úrovně žákova kognitivního rozvoje, silných a slabých stránek, jichž dosáhl – spíše než jen podle jeho věku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00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 dirty="0"/>
              <a:t>Zaměření na změnu žákových kognitivních procesů – přesvědčení, postojů, očekávání, přisuzování, vnímání vlastních schopností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800" b="1"/>
              <a:t> </a:t>
            </a:r>
            <a:r>
              <a:rPr lang="cs-CZ" sz="2400" i="1"/>
              <a:t>Racionálně emoční behaviorální terapie (REBT)</a:t>
            </a:r>
            <a:r>
              <a:rPr lang="cs-CZ" sz="400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	</a:t>
            </a:r>
            <a:r>
              <a:rPr lang="cs-CZ" sz="2400"/>
              <a:t>Albert Ellis</a:t>
            </a:r>
          </a:p>
          <a:p>
            <a:pPr lvl="1">
              <a:buFontTx/>
              <a:buChar char="-"/>
            </a:pPr>
            <a:endParaRPr lang="cs-CZ" sz="2000"/>
          </a:p>
          <a:p>
            <a:pPr lvl="1">
              <a:buFontTx/>
              <a:buNone/>
            </a:pPr>
            <a:r>
              <a:rPr lang="cs-CZ" sz="2000"/>
              <a:t>Lidé jsou podle něho predisponováni mít určitá přesvědčení  - o sobě, o druhých, o vnějším prostředí</a:t>
            </a:r>
          </a:p>
          <a:p>
            <a:pPr lvl="1">
              <a:buFontTx/>
              <a:buChar char="•"/>
            </a:pPr>
            <a:endParaRPr lang="cs-CZ" sz="2000"/>
          </a:p>
          <a:p>
            <a:pPr lvl="1">
              <a:buFontTx/>
              <a:buNone/>
            </a:pPr>
            <a:r>
              <a:rPr lang="cs-CZ" sz="2000"/>
              <a:t>Ty ovlivňují pocity a chování, některé pozitivně, jiné negativně</a:t>
            </a:r>
          </a:p>
          <a:p>
            <a:pPr lvl="1">
              <a:buFontTx/>
              <a:buChar char="•"/>
            </a:pPr>
            <a:endParaRPr lang="cs-CZ" sz="2000"/>
          </a:p>
          <a:p>
            <a:pPr lvl="1">
              <a:buFontTx/>
              <a:buNone/>
            </a:pPr>
            <a:r>
              <a:rPr lang="cs-CZ" sz="2000"/>
              <a:t>Dva typy přesvědčení</a:t>
            </a:r>
          </a:p>
          <a:p>
            <a:pPr lvl="2">
              <a:buFontTx/>
              <a:buChar char="-"/>
            </a:pPr>
            <a:endParaRPr lang="cs-CZ" sz="2000"/>
          </a:p>
          <a:p>
            <a:pPr lvl="2"/>
            <a:r>
              <a:rPr lang="cs-CZ" sz="2000"/>
              <a:t>Racionální</a:t>
            </a:r>
          </a:p>
          <a:p>
            <a:pPr lvl="2"/>
            <a:r>
              <a:rPr lang="cs-CZ" sz="2000"/>
              <a:t>Neracionální, iracionální</a:t>
            </a:r>
          </a:p>
          <a:p>
            <a:pPr lvl="1">
              <a:buFontTx/>
              <a:buNone/>
            </a:pPr>
            <a:endParaRPr lang="cs-CZ" sz="2400"/>
          </a:p>
          <a:p>
            <a:pPr>
              <a:buFontTx/>
              <a:buChar char="-"/>
            </a:pPr>
            <a:endParaRPr lang="cs-CZ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r>
              <a:rPr lang="cs-CZ" sz="2400"/>
              <a:t/>
            </a:r>
            <a:br>
              <a:rPr lang="cs-CZ" sz="2400"/>
            </a:br>
            <a:r>
              <a:rPr lang="cs-CZ" sz="2400"/>
              <a:t> </a:t>
            </a:r>
            <a:r>
              <a:rPr lang="cs-CZ" sz="2400" i="1"/>
              <a:t>Racionálně emoční behaviorální terapie (REBT)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dirty="0"/>
              <a:t>	</a:t>
            </a:r>
            <a:endParaRPr lang="cs-CZ" sz="2400" dirty="0"/>
          </a:p>
          <a:p>
            <a:pPr>
              <a:buFontTx/>
              <a:buNone/>
            </a:pPr>
            <a:r>
              <a:rPr lang="cs-CZ" sz="2400" dirty="0"/>
              <a:t>	</a:t>
            </a:r>
            <a:r>
              <a:rPr lang="cs-CZ" sz="2400" i="1" dirty="0">
                <a:solidFill>
                  <a:srgbClr val="990000"/>
                </a:solidFill>
              </a:rPr>
              <a:t>Racionální</a:t>
            </a:r>
            <a:r>
              <a:rPr lang="cs-CZ" sz="2400" dirty="0"/>
              <a:t> přesvědčení, víry jsou pozitivní a sebe-pozvedávající</a:t>
            </a:r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r>
              <a:rPr lang="cs-CZ" sz="2400" dirty="0"/>
              <a:t>	</a:t>
            </a:r>
            <a:r>
              <a:rPr lang="cs-CZ" sz="2400" i="1" dirty="0">
                <a:solidFill>
                  <a:srgbClr val="990000"/>
                </a:solidFill>
              </a:rPr>
              <a:t>Iracionální</a:t>
            </a:r>
            <a:r>
              <a:rPr lang="cs-CZ" sz="2400" dirty="0"/>
              <a:t> pak negativní a sebe-ničící.</a:t>
            </a:r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r>
              <a:rPr lang="cs-CZ" sz="2400" dirty="0"/>
              <a:t>	Iracionální jsou absolutistická, v pojmech „měl by“, „musí“. Nekonzistentní s realitou a nelogická.</a:t>
            </a:r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r>
              <a:rPr lang="cs-CZ" sz="2400" dirty="0"/>
              <a:t>	Vedou k problémům v chování i v emocích</a:t>
            </a:r>
          </a:p>
          <a:p>
            <a:pPr>
              <a:buFontTx/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Základní předpoklady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60020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r>
              <a:rPr lang="cs-CZ" sz="2400" b="1" dirty="0"/>
              <a:t>Kognitivní procesy</a:t>
            </a:r>
          </a:p>
          <a:p>
            <a:pPr>
              <a:buFontTx/>
              <a:buNone/>
            </a:pPr>
            <a:endParaRPr lang="cs-CZ" sz="2400" dirty="0"/>
          </a:p>
          <a:p>
            <a:pPr lvl="1">
              <a:buFontTx/>
              <a:buChar char="•"/>
            </a:pPr>
            <a:r>
              <a:rPr lang="cs-CZ" sz="2400" dirty="0"/>
              <a:t>jsou propojeny s chováním</a:t>
            </a:r>
          </a:p>
          <a:p>
            <a:pPr lvl="1">
              <a:buFontTx/>
              <a:buChar char="•"/>
            </a:pPr>
            <a:endParaRPr lang="cs-CZ" sz="2400" dirty="0"/>
          </a:p>
          <a:p>
            <a:pPr lvl="1">
              <a:buFontTx/>
              <a:buChar char="•"/>
            </a:pPr>
            <a:r>
              <a:rPr lang="cs-CZ" sz="2400" dirty="0"/>
              <a:t>vyvolávají změny v chování</a:t>
            </a:r>
          </a:p>
          <a:p>
            <a:pPr lvl="1">
              <a:buFontTx/>
              <a:buChar char="•"/>
            </a:pPr>
            <a:endParaRPr lang="cs-CZ" sz="2400" dirty="0"/>
          </a:p>
          <a:p>
            <a:pPr lvl="1">
              <a:buFontTx/>
              <a:buChar char="•"/>
            </a:pPr>
            <a:r>
              <a:rPr lang="cs-CZ" sz="2400" dirty="0"/>
              <a:t>mohou být zhodnoceny, změněny a vyhodnoceny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3200" b="1"/>
              <a:t> </a:t>
            </a:r>
            <a:r>
              <a:rPr lang="cs-CZ" sz="2400" i="1"/>
              <a:t>Racionálně emoční behaviorální terapie (REBT)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Různé typy iracionálních přesvědčení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4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/>
              <a:t>Obviňuje druhé, že jsou nespravedliví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/>
              <a:t>Vidí druhé jako zoufalé a strašné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/>
              <a:t>Vše, co se děje je mimo mou kontrolu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/>
              <a:t>Je snazší se problémům vyhnout než je řešit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/>
              <a:t>Minulost předurčuje současnost, vše pokračuje tak, jak tomu bylo v minulosti apod.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3200" b="1"/>
              <a:t> </a:t>
            </a:r>
            <a:r>
              <a:rPr lang="cs-CZ" sz="2400" i="1"/>
              <a:t>Racionálně emoční behaviorální terapie (REBT)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229600" cy="64770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b="1"/>
              <a:t>ABC model</a:t>
            </a:r>
          </a:p>
          <a:p>
            <a:pPr>
              <a:buFontTx/>
              <a:buNone/>
            </a:pPr>
            <a:endParaRPr lang="cs-CZ" sz="2800" b="1"/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276475"/>
            <a:ext cx="8353425" cy="38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3200" b="1"/>
              <a:t> </a:t>
            </a:r>
            <a:r>
              <a:rPr lang="cs-CZ" sz="2400" i="1"/>
              <a:t>Racionálně emoční behaviorální terapie (REBT)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Cílem REBT je identifikovat a zpochybnit nynější iracionální myšlení, které vede k emočním a behaviorálním problémům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Zaměřuje se na </a:t>
            </a:r>
            <a:r>
              <a:rPr lang="cs-CZ" sz="1800" b="1" i="1" dirty="0"/>
              <a:t>tady a teď</a:t>
            </a:r>
            <a:r>
              <a:rPr lang="cs-CZ" sz="1800" b="1" dirty="0"/>
              <a:t> </a:t>
            </a:r>
            <a:r>
              <a:rPr lang="cs-CZ" sz="1800" dirty="0"/>
              <a:t>spíše než na minulost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Čelí iracionálním představám na empirickém a logickém základě – </a:t>
            </a:r>
            <a:r>
              <a:rPr lang="cs-CZ" sz="1800" b="1" i="1" dirty="0"/>
              <a:t>Neodporují realitě a jsou logické?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i="1" dirty="0"/>
              <a:t>Příkladem</a:t>
            </a:r>
            <a:r>
              <a:rPr lang="cs-CZ" sz="1800" i="1" dirty="0" smtClean="0"/>
              <a:t>: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i="1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Žák je přesvědčen, že všichni učitelé a spolužáci by ho měli mít rádi a nebo že jsou všichni proti němu.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Přesvědčení, že musí za každou cenu dosahovat nejvyšších latěk ve všech ohledech.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</a:t>
            </a:r>
            <a:r>
              <a:rPr lang="cs-CZ" sz="1800" b="1" dirty="0">
                <a:solidFill>
                  <a:srgbClr val="990000"/>
                </a:solidFill>
              </a:rPr>
              <a:t>Cílem je zpochybnit tato zobecnění (uváděním výjimek nebo negativních důsledků).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b="1" dirty="0">
              <a:solidFill>
                <a:srgbClr val="990000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	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terapie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/>
              <a:t>Aaron Beck</a:t>
            </a:r>
          </a:p>
          <a:p>
            <a:pPr lvl="1">
              <a:buFontTx/>
              <a:buChar char="•"/>
            </a:pPr>
            <a:endParaRPr lang="cs-CZ" sz="2000"/>
          </a:p>
          <a:p>
            <a:pPr>
              <a:buFontTx/>
              <a:buNone/>
            </a:pPr>
            <a:r>
              <a:rPr lang="cs-CZ" sz="2400"/>
              <a:t>	</a:t>
            </a:r>
            <a:r>
              <a:rPr lang="cs-CZ" sz="2000"/>
              <a:t>Fenomenologické a informačně-procesní přístupy k myšlení a chování</a:t>
            </a:r>
          </a:p>
          <a:p>
            <a:pPr>
              <a:buFontTx/>
              <a:buNone/>
            </a:pPr>
            <a:r>
              <a:rPr lang="cs-CZ" sz="2000"/>
              <a:t>	</a:t>
            </a:r>
          </a:p>
          <a:p>
            <a:pPr>
              <a:buFontTx/>
              <a:buNone/>
            </a:pPr>
            <a:r>
              <a:rPr lang="cs-CZ" sz="2000"/>
              <a:t>	Jak lidé konstruují své zkušenosti? Jak je vnímají a interpretují?</a:t>
            </a:r>
          </a:p>
          <a:p>
            <a:pPr>
              <a:buFontTx/>
              <a:buNone/>
            </a:pPr>
            <a:endParaRPr lang="cs-CZ" sz="2000"/>
          </a:p>
          <a:p>
            <a:pPr>
              <a:buFontTx/>
              <a:buNone/>
            </a:pPr>
            <a:r>
              <a:rPr lang="cs-CZ" sz="2000"/>
              <a:t>Myšlenky</a:t>
            </a:r>
          </a:p>
          <a:p>
            <a:pPr>
              <a:buFontTx/>
              <a:buNone/>
            </a:pPr>
            <a:endParaRPr lang="cs-CZ" sz="2000"/>
          </a:p>
          <a:p>
            <a:pPr lvl="1">
              <a:buFontTx/>
              <a:buChar char="•"/>
            </a:pPr>
            <a:r>
              <a:rPr lang="cs-CZ" sz="2000"/>
              <a:t>záměrné - přímo dosažitelné, uchopitelné</a:t>
            </a:r>
          </a:p>
          <a:p>
            <a:pPr lvl="1">
              <a:buFontTx/>
              <a:buChar char="•"/>
            </a:pPr>
            <a:r>
              <a:rPr lang="cs-CZ" sz="2000"/>
              <a:t>automatické - problematicky dosažitelné, mohou vést k emočním problémům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terapie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/>
              <a:t>Schémata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Organizující principy, které ovlivňují vnímání sebe sama, druhých i světa kolem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Sady klíčových přesvědčení utvořených během dětství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Jsou vyvolávány určitými okolnostmi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Úzké/široké, flexibilní/rigidní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Pokud jsou aktivována, mohou převážit automatické myšlenky spolu s deformací zpracování informací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Kognitivní distorze, deformace – zkreslení ve výběru a přizpůsobení chování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Schémata aktivují kognitivní deficity – problémy ve vnímání, v úsudcích apod.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terapie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229600" cy="47815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/>
              <a:t>	</a:t>
            </a:r>
            <a:r>
              <a:rPr lang="cs-CZ" sz="2000"/>
              <a:t>Změny chování lze částečně dosáhnout prostřednictvím zkoumání empirických základů daných přesvědčení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	</a:t>
            </a:r>
            <a:r>
              <a:rPr lang="cs-CZ" sz="2000" i="1"/>
              <a:t>Kolaborativní empirismus</a:t>
            </a:r>
            <a:r>
              <a:rPr lang="cs-CZ" sz="2000"/>
              <a:t> – poradce s klientem spolupracují na empirickém testování přesvědčení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	Povzbuzování k vytváření alternativních interpretací a vysvětlení, která povedou ke změnám jejich chování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/>
              <a:t>	Zaměření se na přesvědčení o sobě, vnímané sebe schopnosti (self-efficacy), atribučním stylu, předpokladech a postojích ke druhým a světu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terapie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400" b="1"/>
              <a:t>Běžné kognitivní deficity</a:t>
            </a:r>
          </a:p>
          <a:p>
            <a:pPr lvl="1">
              <a:buFontTx/>
              <a:buChar char="-"/>
            </a:pPr>
            <a:endParaRPr lang="cs-CZ" sz="2000"/>
          </a:p>
          <a:p>
            <a:pPr lvl="1">
              <a:buFontTx/>
              <a:buChar char="•"/>
            </a:pPr>
            <a:r>
              <a:rPr lang="cs-CZ" sz="2000"/>
              <a:t>Svévolné, unáhlené, závěry</a:t>
            </a:r>
          </a:p>
          <a:p>
            <a:pPr lvl="1">
              <a:buFontTx/>
              <a:buChar char="•"/>
            </a:pPr>
            <a:r>
              <a:rPr lang="cs-CZ" sz="2000"/>
              <a:t>Selektivní zájem – zaměření se na jednu věc a opomíjení ostatních</a:t>
            </a:r>
          </a:p>
          <a:p>
            <a:pPr lvl="1">
              <a:buFontTx/>
              <a:buChar char="•"/>
            </a:pPr>
            <a:r>
              <a:rPr lang="cs-CZ" sz="2000"/>
              <a:t>Přehnaná generalizace – zobecňování jednotlivostí bez náležitého důvodu či důkazu</a:t>
            </a:r>
          </a:p>
          <a:p>
            <a:pPr lvl="1">
              <a:buFontTx/>
              <a:buChar char="•"/>
            </a:pPr>
            <a:r>
              <a:rPr lang="cs-CZ" sz="2000"/>
              <a:t>Přehánění nebo bagatelizace – příliš mnoho nebo málo důležitosti událostem</a:t>
            </a:r>
          </a:p>
          <a:p>
            <a:pPr lvl="1">
              <a:buFontTx/>
              <a:buChar char="•"/>
            </a:pPr>
            <a:r>
              <a:rPr lang="cs-CZ" sz="2000"/>
              <a:t>Personalizace – vztahování událostí k sobě i když není reálné spojení</a:t>
            </a:r>
          </a:p>
          <a:p>
            <a:pPr lvl="1">
              <a:buFontTx/>
              <a:buChar char="•"/>
            </a:pPr>
            <a:r>
              <a:rPr lang="cs-CZ" sz="2000"/>
              <a:t>Dichotomické myšlení – černobílé vidění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terapie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1972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Kognitivní terapie povzbuzuje klienta ke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/>
              <a:t>sledování svých automatických myšlenek, k rozpoznávání vztahů mezi myšlením, pocity a chováním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/>
              <a:t>nahrazování nerealistických myšlenek realistickými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/>
              <a:t>ke změně klíčových přesvědčení, která způsobují emoční a behaviorální problémy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terapie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499350" cy="460375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sz="2000"/>
              <a:t>Beckova třísloupcová technika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2109788"/>
            <a:ext cx="8135937" cy="455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mediace a přístupy ke strategiím zvládání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9138"/>
            <a:ext cx="8229600" cy="4637087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i="1" dirty="0"/>
              <a:t>Trénování sebe-instruování, </a:t>
            </a:r>
            <a:r>
              <a:rPr lang="cs-CZ" sz="2400" b="1" i="1" dirty="0" err="1"/>
              <a:t>sebeinstrukční</a:t>
            </a:r>
            <a:r>
              <a:rPr lang="cs-CZ" sz="2400" b="1" i="1" dirty="0"/>
              <a:t> trénink</a:t>
            </a:r>
            <a:r>
              <a:rPr lang="cs-CZ" sz="2400" i="1" dirty="0"/>
              <a:t> (</a:t>
            </a:r>
            <a:r>
              <a:rPr lang="cs-CZ" sz="2400" i="1" dirty="0" err="1"/>
              <a:t>Meichenbaum</a:t>
            </a:r>
            <a:r>
              <a:rPr lang="cs-CZ" sz="2400" i="1" dirty="0"/>
              <a:t>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sz="2000" i="1" dirty="0"/>
              <a:t> 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 dirty="0"/>
              <a:t>posilování sebekontroly zvnitřňováním instrukcí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 dirty="0"/>
              <a:t> trénují se verbální sebe-instrukce, </a:t>
            </a:r>
            <a:r>
              <a:rPr lang="cs-CZ" sz="2000" dirty="0" err="1"/>
              <a:t>sebeposilování</a:t>
            </a:r>
            <a:endParaRPr lang="cs-CZ" sz="2000" dirty="0"/>
          </a:p>
          <a:p>
            <a:pPr>
              <a:lnSpc>
                <a:spcPct val="90000"/>
              </a:lnSpc>
              <a:buFontTx/>
              <a:buNone/>
            </a:pPr>
            <a:endParaRPr lang="cs-CZ" sz="2400" dirty="0"/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Fáze intervence:</a:t>
            </a:r>
          </a:p>
          <a:p>
            <a:pPr lvl="1">
              <a:lnSpc>
                <a:spcPct val="90000"/>
              </a:lnSpc>
              <a:buFontTx/>
              <a:buChar char="•"/>
            </a:pPr>
            <a:endParaRPr lang="cs-CZ" sz="2000" dirty="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 dirty="0"/>
              <a:t>Modelování žádoucího chování s jasnou instrukcí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 dirty="0"/>
              <a:t>Imitace chování společně s jasnou sebe-instrukcí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 dirty="0"/>
              <a:t>Imitace a šeptání sebe-instrukce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000" dirty="0"/>
              <a:t>Imitace chování se skrytou instrukcí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	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/>
              <a:t>Kognitivní procesy zahrnují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5329237"/>
          </a:xfrm>
        </p:spPr>
        <p:txBody>
          <a:bodyPr>
            <a:normAutofit lnSpcReduction="10000"/>
          </a:bodyPr>
          <a:lstStyle/>
          <a:p>
            <a:pPr lvl="1">
              <a:buFontTx/>
              <a:buChar char="•"/>
            </a:pPr>
            <a:endParaRPr lang="cs-CZ" sz="2400"/>
          </a:p>
          <a:p>
            <a:pPr lvl="1">
              <a:buFontTx/>
              <a:buChar char="•"/>
            </a:pPr>
            <a:r>
              <a:rPr lang="cs-CZ" sz="2400"/>
              <a:t>vnímání</a:t>
            </a:r>
          </a:p>
          <a:p>
            <a:pPr lvl="1">
              <a:buFontTx/>
              <a:buChar char="•"/>
            </a:pPr>
            <a:endParaRPr lang="cs-CZ" sz="2400"/>
          </a:p>
          <a:p>
            <a:pPr lvl="1">
              <a:buFontTx/>
              <a:buChar char="•"/>
            </a:pPr>
            <a:r>
              <a:rPr lang="cs-CZ" sz="2400"/>
              <a:t>postoje</a:t>
            </a:r>
          </a:p>
          <a:p>
            <a:pPr lvl="1">
              <a:buFontTx/>
              <a:buChar char="•"/>
            </a:pPr>
            <a:endParaRPr lang="cs-CZ" sz="2400"/>
          </a:p>
          <a:p>
            <a:pPr lvl="1">
              <a:buFontTx/>
              <a:buChar char="•"/>
            </a:pPr>
            <a:r>
              <a:rPr lang="cs-CZ" sz="2400"/>
              <a:t>představy</a:t>
            </a:r>
          </a:p>
          <a:p>
            <a:pPr lvl="1">
              <a:buFontTx/>
              <a:buChar char="•"/>
            </a:pPr>
            <a:endParaRPr lang="cs-CZ" sz="2400"/>
          </a:p>
          <a:p>
            <a:pPr lvl="1">
              <a:buFontTx/>
              <a:buChar char="•"/>
            </a:pPr>
            <a:r>
              <a:rPr lang="cs-CZ" sz="2400"/>
              <a:t>očekávání</a:t>
            </a:r>
          </a:p>
          <a:p>
            <a:pPr lvl="1">
              <a:buFontTx/>
              <a:buChar char="•"/>
            </a:pPr>
            <a:endParaRPr lang="cs-CZ" sz="2400"/>
          </a:p>
          <a:p>
            <a:pPr lvl="1">
              <a:buFontTx/>
              <a:buChar char="•"/>
            </a:pPr>
            <a:r>
              <a:rPr lang="cs-CZ" sz="2400"/>
              <a:t>přisuzování, atribuce</a:t>
            </a:r>
          </a:p>
          <a:p>
            <a:pPr lvl="1">
              <a:buFontTx/>
              <a:buChar char="•"/>
            </a:pPr>
            <a:endParaRPr lang="cs-CZ" sz="2400"/>
          </a:p>
          <a:p>
            <a:pPr lvl="1">
              <a:buFontTx/>
              <a:buChar char="•"/>
            </a:pPr>
            <a:r>
              <a:rPr lang="cs-CZ" sz="2400"/>
              <a:t>přesvědčení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mediace a přístupy ke strategiím zvládání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9138"/>
            <a:ext cx="8229600" cy="4137025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None/>
            </a:pPr>
            <a:r>
              <a:rPr lang="cs-CZ" sz="2000" b="1" i="1" dirty="0"/>
              <a:t>	Trénink schopností k řešení problémů (strukturované řešení problémů) (</a:t>
            </a:r>
            <a:r>
              <a:rPr lang="cs-CZ" sz="2000" b="1" i="1" dirty="0" smtClean="0"/>
              <a:t>D‘</a:t>
            </a:r>
            <a:r>
              <a:rPr lang="cs-CZ" sz="2000" b="1" i="1" dirty="0" err="1" smtClean="0"/>
              <a:t>Zurilla</a:t>
            </a:r>
            <a:r>
              <a:rPr lang="cs-CZ" sz="2000" b="1" i="1" dirty="0"/>
              <a:t>, </a:t>
            </a:r>
            <a:r>
              <a:rPr lang="cs-CZ" sz="2000" b="1" i="1" dirty="0" err="1" smtClean="0"/>
              <a:t>Goldfried</a:t>
            </a:r>
            <a:r>
              <a:rPr lang="cs-CZ" sz="2000" b="1" i="1" dirty="0"/>
              <a:t>)</a:t>
            </a:r>
          </a:p>
          <a:p>
            <a:pPr marL="457200" indent="-457200">
              <a:lnSpc>
                <a:spcPct val="90000"/>
              </a:lnSpc>
              <a:buFontTx/>
              <a:buNone/>
            </a:pPr>
            <a:endParaRPr lang="cs-CZ" sz="2000" dirty="0"/>
          </a:p>
          <a:p>
            <a:pPr marL="457200" indent="-457200">
              <a:lnSpc>
                <a:spcPct val="90000"/>
              </a:lnSpc>
              <a:buFontTx/>
              <a:buNone/>
            </a:pPr>
            <a:r>
              <a:rPr lang="cs-CZ" sz="2400" dirty="0"/>
              <a:t>Pět fází k vybavení žáka dovednostmi</a:t>
            </a:r>
          </a:p>
          <a:p>
            <a:pPr marL="838200" lvl="1" indent="-381000">
              <a:lnSpc>
                <a:spcPct val="90000"/>
              </a:lnSpc>
              <a:buFontTx/>
              <a:buAutoNum type="arabicPeriod"/>
            </a:pPr>
            <a:endParaRPr lang="cs-CZ" sz="2000" dirty="0"/>
          </a:p>
          <a:p>
            <a:pPr marL="838200" lvl="1" indent="-381000">
              <a:lnSpc>
                <a:spcPct val="90000"/>
              </a:lnSpc>
            </a:pPr>
            <a:r>
              <a:rPr lang="cs-CZ" sz="2000" dirty="0"/>
              <a:t>Orientace v situaci</a:t>
            </a:r>
          </a:p>
          <a:p>
            <a:pPr marL="838200" lvl="1" indent="-381000">
              <a:lnSpc>
                <a:spcPct val="90000"/>
              </a:lnSpc>
            </a:pPr>
            <a:r>
              <a:rPr lang="cs-CZ" sz="2000" dirty="0"/>
              <a:t>Definice problému, formulace</a:t>
            </a:r>
          </a:p>
          <a:p>
            <a:pPr marL="838200" lvl="1" indent="-381000">
              <a:lnSpc>
                <a:spcPct val="90000"/>
              </a:lnSpc>
            </a:pPr>
            <a:r>
              <a:rPr lang="cs-CZ" sz="2000" dirty="0"/>
              <a:t>Nalezení všemožných způsobů řešení („brainstorming“)</a:t>
            </a:r>
          </a:p>
          <a:p>
            <a:pPr marL="1103376" lvl="2" indent="-381000">
              <a:lnSpc>
                <a:spcPct val="90000"/>
              </a:lnSpc>
            </a:pPr>
            <a:r>
              <a:rPr lang="cs-CZ" sz="1600" dirty="0"/>
              <a:t>Zhodnocení výhod a nevýhod každého z nich</a:t>
            </a:r>
          </a:p>
          <a:p>
            <a:pPr marL="838200" lvl="1" indent="-381000">
              <a:lnSpc>
                <a:spcPct val="90000"/>
              </a:lnSpc>
            </a:pPr>
            <a:r>
              <a:rPr lang="cs-CZ" sz="2000" dirty="0"/>
              <a:t>Zvolení určitého řešení a plán konkrétních kroků</a:t>
            </a:r>
          </a:p>
          <a:p>
            <a:pPr marL="1103376" lvl="2" indent="-381000">
              <a:lnSpc>
                <a:spcPct val="90000"/>
              </a:lnSpc>
            </a:pPr>
            <a:r>
              <a:rPr lang="cs-CZ" sz="1600" dirty="0"/>
              <a:t>Uskutečnění </a:t>
            </a:r>
          </a:p>
          <a:p>
            <a:pPr marL="838200" lvl="1" indent="-381000">
              <a:lnSpc>
                <a:spcPct val="90000"/>
              </a:lnSpc>
            </a:pPr>
            <a:r>
              <a:rPr lang="cs-CZ" sz="2000" dirty="0"/>
              <a:t>Zhodnocení účinnosti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mediace a přístupy ke strategiím zvládání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2492375"/>
            <a:ext cx="8218487" cy="3916363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b="1" i="1"/>
              <a:t>Trénink schopností k řešení problémů (strukturované řešení problémů) (D‘Zulilla, Goldried) – pokračování</a:t>
            </a:r>
          </a:p>
          <a:p>
            <a:pPr>
              <a:buFontTx/>
              <a:buNone/>
            </a:pPr>
            <a:endParaRPr lang="cs-CZ" sz="2000" b="1" i="1"/>
          </a:p>
          <a:p>
            <a:pPr>
              <a:buFontTx/>
              <a:buChar char="-"/>
            </a:pPr>
            <a:r>
              <a:rPr lang="cs-CZ" sz="2000"/>
              <a:t>využitelné u žáků impulzivních a rušivých, ale i se zkušeností interpersonálních problémů</a:t>
            </a:r>
          </a:p>
          <a:p>
            <a:pPr>
              <a:buFontTx/>
              <a:buChar char="-"/>
            </a:pPr>
            <a:endParaRPr lang="cs-CZ" sz="2000"/>
          </a:p>
          <a:p>
            <a:pPr>
              <a:buFontTx/>
              <a:buChar char="-"/>
            </a:pPr>
            <a:r>
              <a:rPr lang="cs-CZ" sz="2000"/>
              <a:t>Předpoklad, že žák s problémy nemá dostatek kognitivních schopností, které jsou základem pro pozitivní interakce se druhými</a:t>
            </a:r>
          </a:p>
          <a:p>
            <a:pPr>
              <a:buFontTx/>
              <a:buChar char="-"/>
            </a:pPr>
            <a:endParaRPr lang="cs-CZ" sz="2000"/>
          </a:p>
          <a:p>
            <a:pPr>
              <a:buFontTx/>
              <a:buChar char="-"/>
            </a:pPr>
            <a:r>
              <a:rPr lang="cs-CZ" sz="2000"/>
              <a:t>Rušiví a agresivní žáci – volit přijatelné způsoby sledování svých cílů, nové strategie</a:t>
            </a:r>
            <a:endParaRPr lang="cs-CZ" sz="28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mediace a přístupy ke strategiím zvládání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000" b="1" i="1"/>
              <a:t>Protistresové očkování (Miechenbaum)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 b="1" i="1"/>
              <a:t>	</a:t>
            </a:r>
            <a:r>
              <a:rPr lang="cs-CZ" sz="2000"/>
              <a:t>Důraz na získávání zvládacích dovedností, které žákovi umožní pracovat s malým, zvládnutelným množstvím stresu = cesta ke zvládání větších problémů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/>
          </a:p>
          <a:p>
            <a:pPr>
              <a:lnSpc>
                <a:spcPct val="90000"/>
              </a:lnSpc>
              <a:buFontTx/>
              <a:buNone/>
            </a:pPr>
            <a:r>
              <a:rPr lang="cs-CZ" sz="2000"/>
              <a:t>Třífázový model: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/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1800"/>
              <a:t>Instruovat žáka o tom co je to stres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1800"/>
              <a:t>Naučit ho zvládací dovednosti – relaxační techniky, pozitivní tvrzení, sebe-posilování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1800"/>
              <a:t>Vystavit ho stresující události, aby se naučil své nové dovednosti používat, nácvik chování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000" b="1" i="1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mediace a přístupy ke strategiím zvládání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28800"/>
            <a:ext cx="8229600" cy="48958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000" b="1" i="1" dirty="0" err="1"/>
              <a:t>Atribuční</a:t>
            </a:r>
            <a:r>
              <a:rPr lang="cs-CZ" sz="2000" b="1" i="1" dirty="0"/>
              <a:t> přeškolení (Bandura, </a:t>
            </a:r>
            <a:r>
              <a:rPr lang="cs-CZ" sz="2000" b="1" i="1" dirty="0" err="1"/>
              <a:t>Weiner</a:t>
            </a:r>
            <a:r>
              <a:rPr lang="cs-CZ" sz="2000" b="1" i="1" dirty="0"/>
              <a:t>)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Všímá si jak kauzální vysvětlení a přisuzování ovlivňuje problémové chování svých nositelů</a:t>
            </a:r>
          </a:p>
          <a:p>
            <a:pPr lvl="1">
              <a:lnSpc>
                <a:spcPct val="90000"/>
              </a:lnSpc>
            </a:pPr>
            <a:r>
              <a:rPr lang="cs-CZ" sz="1800" dirty="0"/>
              <a:t>Žák přeceňuje pravděpodobnost negativních událostí (</a:t>
            </a:r>
            <a:r>
              <a:rPr lang="cs-CZ" sz="1800" dirty="0" err="1"/>
              <a:t>nefér</a:t>
            </a:r>
            <a:r>
              <a:rPr lang="cs-CZ" sz="1800" dirty="0"/>
              <a:t> zacházení, nepřátelské záměry) a přejde rovnou k závěru (pohledy vždy interpretuje jako nepřátelské</a:t>
            </a:r>
            <a:r>
              <a:rPr lang="cs-CZ" sz="1800" dirty="0" smtClean="0"/>
              <a:t>)</a:t>
            </a:r>
          </a:p>
          <a:p>
            <a:pPr lvl="1">
              <a:lnSpc>
                <a:spcPct val="90000"/>
              </a:lnSpc>
            </a:pPr>
            <a:endParaRPr lang="cs-CZ" sz="1800" dirty="0"/>
          </a:p>
          <a:p>
            <a:pPr>
              <a:lnSpc>
                <a:spcPct val="90000"/>
              </a:lnSpc>
            </a:pPr>
            <a:r>
              <a:rPr lang="cs-CZ" sz="2000" dirty="0" err="1"/>
              <a:t>Atribuční</a:t>
            </a:r>
            <a:r>
              <a:rPr lang="cs-CZ" sz="2000" dirty="0"/>
              <a:t> přeškolení povzbuzuje žáka, aby identifikoval své způsoby </a:t>
            </a:r>
            <a:r>
              <a:rPr lang="cs-CZ" sz="2000" dirty="0" err="1"/>
              <a:t>atribucí</a:t>
            </a:r>
            <a:r>
              <a:rPr lang="cs-CZ" sz="2000" dirty="0"/>
              <a:t>, přisuzování, zvláště chyby v myšlení a uvažování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Po </a:t>
            </a:r>
            <a:r>
              <a:rPr lang="cs-CZ" sz="2000" dirty="0"/>
              <a:t>žákovi se chce, aby zvažoval alternativy a zkoušel je v různých kontextech</a:t>
            </a:r>
          </a:p>
          <a:p>
            <a:pPr>
              <a:lnSpc>
                <a:spcPct val="90000"/>
              </a:lnSpc>
            </a:pPr>
            <a:endParaRPr lang="cs-CZ" sz="2000" dirty="0" smtClean="0"/>
          </a:p>
          <a:p>
            <a:pPr>
              <a:lnSpc>
                <a:spcPct val="90000"/>
              </a:lnSpc>
            </a:pPr>
            <a:r>
              <a:rPr lang="cs-CZ" sz="2000" dirty="0" smtClean="0"/>
              <a:t>Cílem </a:t>
            </a:r>
            <a:r>
              <a:rPr lang="cs-CZ" sz="2000" dirty="0"/>
              <a:t>je povzbudit ho, aby uvažoval o tom, že jeho snaha může vést k řízení svého chování a tím i k růstu představy o vlastních schopnostech (self-</a:t>
            </a:r>
            <a:r>
              <a:rPr lang="cs-CZ" sz="2000" dirty="0" err="1"/>
              <a:t>efficacy</a:t>
            </a:r>
            <a:r>
              <a:rPr lang="cs-CZ" sz="20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cs-CZ" sz="2000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terapie</a:t>
            </a:r>
            <a:br>
              <a:rPr lang="cs-CZ" sz="3200" b="1"/>
            </a:br>
            <a:r>
              <a:rPr lang="cs-CZ" sz="2400" i="1"/>
              <a:t>Kognitivní mediace a přístupy ke strategiím zvládání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b="1" i="1"/>
              <a:t>Zvládání hněvu (anger management) (Feindler, Ecton)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24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Zlost a agrese jsou chápány jako naučená chování, která jsou udržována díky posilování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Zlost – zahrnuje jak fyziologické tak kognitivní procesy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Agresivní děti dokáží identifikovat ohrožení nebo provokativní čin i když neexistuje (proto kognitivní)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Cílem je sebekontrola zlosti a agrese skrze kognitivní-mediaci a redukci vzruchu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  <a:p>
            <a:pPr>
              <a:lnSpc>
                <a:spcPct val="80000"/>
              </a:lnSpc>
              <a:buFontTx/>
              <a:buChar char="-"/>
            </a:pPr>
            <a:r>
              <a:rPr lang="cs-CZ" sz="1800"/>
              <a:t>Zhodnocení problému – sebe-monitorovací techniky (deník vzteku) a pozorování (ABC)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/>
              <a:t> 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74638"/>
            <a:ext cx="8075612" cy="993775"/>
          </a:xfrm>
        </p:spPr>
        <p:txBody>
          <a:bodyPr/>
          <a:lstStyle/>
          <a:p>
            <a:r>
              <a:rPr lang="cs-CZ" sz="2800" b="1"/>
              <a:t>Kognitivní terapie</a:t>
            </a:r>
            <a:br>
              <a:rPr lang="cs-CZ" sz="2800" b="1"/>
            </a:br>
            <a:r>
              <a:rPr lang="cs-CZ" sz="2800" i="1"/>
              <a:t>Kognitivní mediace a přístupy ke strategiím zvládání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60848"/>
            <a:ext cx="8229600" cy="453680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b="1" i="1" dirty="0"/>
              <a:t>Zvládání hněvu (</a:t>
            </a:r>
            <a:r>
              <a:rPr lang="cs-CZ" sz="1800" b="1" i="1" dirty="0" err="1"/>
              <a:t>anger</a:t>
            </a:r>
            <a:r>
              <a:rPr lang="cs-CZ" sz="1800" b="1" i="1" dirty="0"/>
              <a:t> management) (</a:t>
            </a:r>
            <a:r>
              <a:rPr lang="cs-CZ" sz="1800" b="1" i="1" dirty="0" err="1"/>
              <a:t>Feindler</a:t>
            </a:r>
            <a:r>
              <a:rPr lang="cs-CZ" sz="1800" b="1" i="1" dirty="0"/>
              <a:t>, </a:t>
            </a:r>
            <a:r>
              <a:rPr lang="cs-CZ" sz="1800" b="1" i="1" dirty="0" err="1"/>
              <a:t>Ecton</a:t>
            </a:r>
            <a:r>
              <a:rPr lang="cs-CZ" sz="1800" b="1" i="1" dirty="0"/>
              <a:t>) - pokračování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Techniky zvládání vzteku</a:t>
            </a:r>
          </a:p>
          <a:p>
            <a:pPr>
              <a:lnSpc>
                <a:spcPct val="80000"/>
              </a:lnSpc>
            </a:pPr>
            <a:endParaRPr lang="cs-CZ" sz="1800" dirty="0"/>
          </a:p>
          <a:p>
            <a:pPr>
              <a:lnSpc>
                <a:spcPct val="80000"/>
              </a:lnSpc>
            </a:pPr>
            <a:r>
              <a:rPr lang="cs-CZ" sz="1800" dirty="0"/>
              <a:t>Žák identifikuje související myšlenky, pocity, činy – v pojmech funkční, ABC analýzy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Cíle – stanovit je a vysvětlit (zvýšit kontrolu nad zlostí a vyhnout se provokujícím situacím)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Trénovat </a:t>
            </a:r>
            <a:r>
              <a:rPr lang="cs-CZ" sz="1800" dirty="0" err="1"/>
              <a:t>sebeinstrukční</a:t>
            </a:r>
            <a:r>
              <a:rPr lang="cs-CZ" sz="1800" dirty="0"/>
              <a:t> techniky  - lze i za pomoci hraní rolí = bezpečný prostor pro nácvik </a:t>
            </a:r>
            <a:r>
              <a:rPr lang="cs-CZ" sz="1800" dirty="0" err="1"/>
              <a:t>sebeinstrukčních</a:t>
            </a:r>
            <a:r>
              <a:rPr lang="cs-CZ" sz="1800" dirty="0"/>
              <a:t> technik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Techniky myšlení dopředu – uvažuje o narážkách, které ho mohou vyprovokovat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Trénink v asertivitě – asertivní prosazování svých práv namísto agrese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Trénink relaxačních technik – redukce agresivního nabuzení</a:t>
            </a:r>
          </a:p>
          <a:p>
            <a:pPr>
              <a:lnSpc>
                <a:spcPct val="80000"/>
              </a:lnSpc>
            </a:pPr>
            <a:r>
              <a:rPr lang="cs-CZ" sz="1800" dirty="0"/>
              <a:t>Trénink sebe-zhodnocování, sebe-posilování. Vedení deníku zlosti – zpětná vazba</a:t>
            </a:r>
          </a:p>
          <a:p>
            <a:pPr>
              <a:lnSpc>
                <a:spcPct val="80000"/>
              </a:lnSpc>
              <a:buFontTx/>
              <a:buChar char="-"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Proč se to nemusí dařit?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sz="1600" dirty="0"/>
              <a:t>-	Nedostatek odhodlání, nedostatek potřebných sociálních dovedností, kognitivní deficity, kultura vrstevnické skupiny, úzkost, technické problémy</a:t>
            </a:r>
          </a:p>
          <a:p>
            <a:pPr>
              <a:lnSpc>
                <a:spcPct val="80000"/>
              </a:lnSpc>
            </a:pPr>
            <a:endParaRPr lang="cs-CZ" sz="18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evaluace, vyhodnocení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	</a:t>
            </a:r>
            <a:r>
              <a:rPr lang="cs-CZ" sz="2400"/>
              <a:t>Všímáme si změn v kognitivních procesech během intervence.</a:t>
            </a:r>
          </a:p>
          <a:p>
            <a:pPr>
              <a:buFontTx/>
              <a:buNone/>
            </a:pPr>
            <a:endParaRPr lang="cs-CZ" sz="2400"/>
          </a:p>
          <a:p>
            <a:pPr>
              <a:buFontTx/>
              <a:buNone/>
            </a:pPr>
            <a:r>
              <a:rPr lang="cs-CZ" sz="2400"/>
              <a:t>	Pozitivní změny v kognitivních procesech by se měly projevit v chování</a:t>
            </a:r>
          </a:p>
          <a:p>
            <a:pPr>
              <a:buFontTx/>
              <a:buNone/>
            </a:pPr>
            <a:endParaRPr lang="cs-CZ" sz="2400"/>
          </a:p>
          <a:p>
            <a:pPr>
              <a:buFontTx/>
              <a:buNone/>
            </a:pPr>
            <a:r>
              <a:rPr lang="cs-CZ" sz="2400"/>
              <a:t>	Měla by být vytvoření před-intervenční čára (</a:t>
            </a:r>
            <a:r>
              <a:rPr lang="cs-CZ" sz="2400" i="1"/>
              <a:t>baseline</a:t>
            </a:r>
            <a:r>
              <a:rPr lang="cs-CZ" sz="2400"/>
              <a:t>), abychom snadno a dobře srovnali start s cílem</a:t>
            </a:r>
          </a:p>
          <a:p>
            <a:pPr>
              <a:buFontTx/>
              <a:buNone/>
            </a:pPr>
            <a:endParaRPr lang="cs-CZ" sz="24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Klíčová literatura</a:t>
            </a:r>
            <a:endParaRPr lang="cs-CZ" sz="3600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400" dirty="0"/>
              <a:t>	</a:t>
            </a:r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r>
              <a:rPr lang="cs-CZ" sz="2400" b="1" dirty="0" smtClean="0"/>
              <a:t>	</a:t>
            </a:r>
            <a:r>
              <a:rPr lang="en-GB" sz="2400" b="1" dirty="0" smtClean="0"/>
              <a:t>Ayers</a:t>
            </a:r>
            <a:r>
              <a:rPr lang="en-GB" sz="2400" b="1" dirty="0"/>
              <a:t>, H., Clarke, D., Murray A. 2000.</a:t>
            </a:r>
            <a:r>
              <a:rPr lang="en-GB" sz="2400" dirty="0"/>
              <a:t> </a:t>
            </a:r>
            <a:r>
              <a:rPr lang="en-GB" sz="2400" i="1" dirty="0"/>
              <a:t>Perspectives on Behaviour. A Practical Guide to Effective Interventions for Teachers. </a:t>
            </a:r>
            <a:r>
              <a:rPr lang="en-GB" sz="2400" dirty="0"/>
              <a:t>David Fulton Publishers: Oxon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16831"/>
            <a:ext cx="8229600" cy="4209331"/>
          </a:xfrm>
        </p:spPr>
        <p:txBody>
          <a:bodyPr/>
          <a:lstStyle/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r>
              <a:rPr lang="cs-CZ" dirty="0"/>
              <a:t>	</a:t>
            </a:r>
            <a:r>
              <a:rPr lang="cs-CZ" sz="2400" dirty="0"/>
              <a:t>Pokud tyto procesy vedou k jistým druhům chování,</a:t>
            </a:r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endParaRPr lang="cs-CZ" sz="2400" dirty="0"/>
          </a:p>
          <a:p>
            <a:pPr>
              <a:buFontTx/>
              <a:buNone/>
            </a:pPr>
            <a:r>
              <a:rPr lang="cs-CZ" sz="2400" dirty="0"/>
              <a:t>	pak by </a:t>
            </a:r>
            <a:r>
              <a:rPr lang="cs-CZ" sz="2400" dirty="0">
                <a:solidFill>
                  <a:srgbClr val="990000"/>
                </a:solidFill>
              </a:rPr>
              <a:t>změny</a:t>
            </a:r>
            <a:r>
              <a:rPr lang="cs-CZ" sz="2400" dirty="0"/>
              <a:t> těchto procesů měly vést ke </a:t>
            </a:r>
            <a:r>
              <a:rPr lang="cs-CZ" sz="2400" dirty="0">
                <a:solidFill>
                  <a:srgbClr val="990000"/>
                </a:solidFill>
              </a:rPr>
              <a:t>změnám</a:t>
            </a:r>
            <a:r>
              <a:rPr lang="cs-CZ" sz="2400" dirty="0"/>
              <a:t> v chování.</a:t>
            </a:r>
          </a:p>
          <a:p>
            <a:pPr>
              <a:buFontTx/>
              <a:buNone/>
            </a:pPr>
            <a:endParaRPr lang="cs-CZ" sz="2400" dirty="0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448"/>
            <a:ext cx="8229600" cy="897288"/>
          </a:xfrm>
        </p:spPr>
        <p:txBody>
          <a:bodyPr/>
          <a:lstStyle/>
          <a:p>
            <a:r>
              <a:rPr lang="cs-CZ" sz="3200" b="1" dirty="0" smtClean="0"/>
              <a:t>Předpoklad pro intervenci</a:t>
            </a:r>
            <a:endParaRPr lang="cs-CZ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perspektiva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32856"/>
            <a:ext cx="8229600" cy="42679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mentální procesy ovlivňují chování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z behaviorální perspektivy jsou tyto procesy vyloučeny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kognitivní perspektiva tedy rozšiřuje množinu faktorů, které by mohly chování ovlivňovat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zajímá se i o ne-pozorovatelné procesy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z hlediska behavioristů: nevědecké koncepty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perspektiva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neodkazuje však k nevědomým nebo psychodynamickým procesům</a:t>
            </a:r>
          </a:p>
          <a:p>
            <a:endParaRPr lang="cs-CZ" sz="2400" dirty="0"/>
          </a:p>
          <a:p>
            <a:r>
              <a:rPr lang="cs-CZ" sz="2400" dirty="0"/>
              <a:t>orientuje se na </a:t>
            </a:r>
            <a:r>
              <a:rPr lang="cs-CZ" sz="2400" b="1" i="1" dirty="0">
                <a:solidFill>
                  <a:schemeClr val="accent1">
                    <a:lumMod val="50000"/>
                  </a:schemeClr>
                </a:solidFill>
              </a:rPr>
              <a:t>vědomé uvědomování </a:t>
            </a:r>
            <a:r>
              <a:rPr lang="cs-CZ" sz="2400" dirty="0"/>
              <a:t>si a nynější, (aktuální) myšlení a usuzování</a:t>
            </a:r>
          </a:p>
          <a:p>
            <a:endParaRPr lang="cs-CZ" sz="2400" dirty="0"/>
          </a:p>
          <a:p>
            <a:r>
              <a:rPr lang="cs-CZ" sz="2400" dirty="0"/>
              <a:t>subjektivní zkušenost – proces který může být uchopen a zhodnocen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Kognitivní </a:t>
            </a:r>
            <a:r>
              <a:rPr lang="cs-CZ" sz="3200" b="1" i="1"/>
              <a:t>zhodnocení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zkoumá kognitivní procesy a jejich vztah k problémovému chování</a:t>
            </a:r>
          </a:p>
          <a:p>
            <a:pPr>
              <a:lnSpc>
                <a:spcPct val="90000"/>
              </a:lnSpc>
            </a:pPr>
            <a:endParaRPr lang="cs-CZ" sz="2400"/>
          </a:p>
          <a:p>
            <a:pPr>
              <a:lnSpc>
                <a:spcPct val="90000"/>
              </a:lnSpc>
            </a:pPr>
            <a:r>
              <a:rPr lang="cs-CZ" sz="2400"/>
              <a:t>snaha identifikovat specifické vzorce myšlení, uvažování a jejich důsledky pro chování</a:t>
            </a:r>
          </a:p>
          <a:p>
            <a:pPr>
              <a:lnSpc>
                <a:spcPct val="90000"/>
              </a:lnSpc>
            </a:pPr>
            <a:endParaRPr lang="cs-CZ" sz="2400"/>
          </a:p>
          <a:p>
            <a:pPr>
              <a:lnSpc>
                <a:spcPct val="90000"/>
              </a:lnSpc>
            </a:pPr>
            <a:r>
              <a:rPr lang="cs-CZ" sz="2400"/>
              <a:t>identifikací kognitivních procesů můžeme přispět ke změně chování</a:t>
            </a:r>
          </a:p>
          <a:p>
            <a:pPr>
              <a:lnSpc>
                <a:spcPct val="90000"/>
              </a:lnSpc>
              <a:buFontTx/>
              <a:buNone/>
            </a:pPr>
            <a:endParaRPr lang="cs-CZ" sz="2400"/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/>
              <a:t>Techniky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sz="2000"/>
              <a:t>- self-reporty, rozhovory, klasifikace chování, přímé pozorování, sociometrie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/>
              <a:t>Self-reporty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žáci vyhotovují i důkladné zprávy zaměřené na postoje vůči úlohám, učitelům, dalším studentům a nebo o svých pocitech či sebe-vědomí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o svých schopnostech (</a:t>
            </a:r>
            <a:r>
              <a:rPr lang="cs-CZ" sz="2400" i="1" dirty="0" err="1"/>
              <a:t>self</a:t>
            </a:r>
            <a:r>
              <a:rPr lang="cs-CZ" sz="2400" i="1" dirty="0"/>
              <a:t>-</a:t>
            </a:r>
            <a:r>
              <a:rPr lang="cs-CZ" sz="2400" i="1" dirty="0" err="1"/>
              <a:t>efficacy</a:t>
            </a:r>
            <a:r>
              <a:rPr lang="cs-CZ" sz="2400" dirty="0"/>
              <a:t>) – zhodnocení svých očekávání o možnosti úspěchu chovat se žádoucím způsobem</a:t>
            </a:r>
          </a:p>
          <a:p>
            <a:pPr>
              <a:lnSpc>
                <a:spcPct val="90000"/>
              </a:lnSpc>
            </a:pP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o svém </a:t>
            </a:r>
            <a:r>
              <a:rPr lang="cs-CZ" sz="2400" dirty="0" err="1"/>
              <a:t>atribučním</a:t>
            </a:r>
            <a:r>
              <a:rPr lang="cs-CZ" sz="2400" dirty="0"/>
              <a:t> stylu – tendence docházet k určitému druhu kauzálních závěrů v různých situacích a </a:t>
            </a:r>
            <a:r>
              <a:rPr lang="cs-CZ" sz="2400" dirty="0" smtClean="0"/>
              <a:t>různém období 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739</TotalTime>
  <Words>1213</Words>
  <Application>Microsoft Office PowerPoint</Application>
  <PresentationFormat>Předvádění na obrazovce (4:3)</PresentationFormat>
  <Paragraphs>385</Paragraphs>
  <Slides>47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Modul</vt:lpstr>
      <vt:lpstr>Kognitivně behaviorální perspektiva</vt:lpstr>
      <vt:lpstr>Snímek 2</vt:lpstr>
      <vt:lpstr>Základní předpoklady</vt:lpstr>
      <vt:lpstr>Kognitivní procesy zahrnují</vt:lpstr>
      <vt:lpstr>Předpoklad pro intervenci</vt:lpstr>
      <vt:lpstr>Kognitivní perspektiva</vt:lpstr>
      <vt:lpstr>Kognitivní perspektiva</vt:lpstr>
      <vt:lpstr>Kognitivní zhodnocení</vt:lpstr>
      <vt:lpstr>Self-reporty</vt:lpstr>
      <vt:lpstr>Snímek 10</vt:lpstr>
      <vt:lpstr>Rozhovory</vt:lpstr>
      <vt:lpstr>Rozhovory se žákem</vt:lpstr>
      <vt:lpstr>Snímek 13</vt:lpstr>
      <vt:lpstr>Rozhovory s učiteli</vt:lpstr>
      <vt:lpstr>Klasifikační škály chování</vt:lpstr>
      <vt:lpstr>Snímek 16</vt:lpstr>
      <vt:lpstr>Snímek 17</vt:lpstr>
      <vt:lpstr>Přímé pozorování</vt:lpstr>
      <vt:lpstr>Snímek 19</vt:lpstr>
      <vt:lpstr>Sociometrie</vt:lpstr>
      <vt:lpstr>Snímek 21</vt:lpstr>
      <vt:lpstr>Snímek 22</vt:lpstr>
      <vt:lpstr>Jak zhodnotit problém</vt:lpstr>
      <vt:lpstr>Kognitivní formulace</vt:lpstr>
      <vt:lpstr>Příklad</vt:lpstr>
      <vt:lpstr>Příklad - pokračování</vt:lpstr>
      <vt:lpstr>Kognitivní intervence</vt:lpstr>
      <vt:lpstr>Kognitivní terapie  Racionálně emoční behaviorální terapie (REBT) </vt:lpstr>
      <vt:lpstr>Kognitivní terapie  Racionálně emoční behaviorální terapie (REBT)</vt:lpstr>
      <vt:lpstr>Kognitivní terapie  Racionálně emoční behaviorální terapie (REBT)</vt:lpstr>
      <vt:lpstr>Kognitivní terapie  Racionálně emoční behaviorální terapie (REBT)</vt:lpstr>
      <vt:lpstr>Kognitivní terapie  Racionálně emoční behaviorální terapie (REBT)</vt:lpstr>
      <vt:lpstr>Kognitivní terapie Kognitivní terapie</vt:lpstr>
      <vt:lpstr>Kognitivní terapie Kognitivní terapie</vt:lpstr>
      <vt:lpstr>Kognitivní terapie Kognitivní terapie</vt:lpstr>
      <vt:lpstr>Kognitivní terapie Kognitivní terapie</vt:lpstr>
      <vt:lpstr>Kognitivní terapie Kognitivní terapie</vt:lpstr>
      <vt:lpstr>Kognitivní terapie Kognitivní terapie</vt:lpstr>
      <vt:lpstr>Kognitivní terapie Kognitivní mediace a přístupy ke strategiím zvládání</vt:lpstr>
      <vt:lpstr>Kognitivní terapie Kognitivní mediace a přístupy ke strategiím zvládání</vt:lpstr>
      <vt:lpstr>Kognitivní terapie Kognitivní mediace a přístupy ke strategiím zvládání</vt:lpstr>
      <vt:lpstr>Kognitivní terapie Kognitivní mediace a přístupy ke strategiím zvládání</vt:lpstr>
      <vt:lpstr>Kognitivní terapie Kognitivní mediace a přístupy ke strategiím zvládání</vt:lpstr>
      <vt:lpstr>Kognitivní terapie Kognitivní mediace a přístupy ke strategiím zvládání</vt:lpstr>
      <vt:lpstr>Kognitivní terapie Kognitivní mediace a přístupy ke strategiím zvládání</vt:lpstr>
      <vt:lpstr>Kognitivní evaluace, vyhodnocení</vt:lpstr>
      <vt:lpstr>Klíčová literatura</vt:lpstr>
    </vt:vector>
  </TitlesOfParts>
  <Company>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Kognitivně behaviorální perspektiva</dc:title>
  <dc:creator>G</dc:creator>
  <cp:lastModifiedBy>Cervenka</cp:lastModifiedBy>
  <cp:revision>48</cp:revision>
  <dcterms:created xsi:type="dcterms:W3CDTF">2010-03-16T13:20:16Z</dcterms:created>
  <dcterms:modified xsi:type="dcterms:W3CDTF">2011-04-14T17:45:24Z</dcterms:modified>
</cp:coreProperties>
</file>