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6" r:id="rId3"/>
    <p:sldId id="281" r:id="rId4"/>
    <p:sldId id="267" r:id="rId5"/>
    <p:sldId id="270" r:id="rId6"/>
    <p:sldId id="272" r:id="rId7"/>
    <p:sldId id="273" r:id="rId8"/>
    <p:sldId id="278" r:id="rId9"/>
    <p:sldId id="279" r:id="rId10"/>
    <p:sldId id="280" r:id="rId11"/>
    <p:sldId id="282" r:id="rId12"/>
    <p:sldId id="283" r:id="rId13"/>
    <p:sldId id="285" r:id="rId14"/>
    <p:sldId id="286" r:id="rId15"/>
    <p:sldId id="316" r:id="rId16"/>
    <p:sldId id="287" r:id="rId17"/>
    <p:sldId id="288" r:id="rId18"/>
    <p:sldId id="289" r:id="rId19"/>
    <p:sldId id="290" r:id="rId20"/>
    <p:sldId id="291" r:id="rId21"/>
    <p:sldId id="295" r:id="rId22"/>
    <p:sldId id="296" r:id="rId23"/>
    <p:sldId id="297" r:id="rId24"/>
    <p:sldId id="298"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2" d="100"/>
          <a:sy n="112" d="100"/>
        </p:scale>
        <p:origin x="-94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304A76-4CBA-4D04-B1AE-10AD6A8F141F}" type="datetimeFigureOut">
              <a:rPr lang="cs-CZ" smtClean="0"/>
              <a:pPr/>
              <a:t>13.5.2013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D37B8-3243-44E3-B391-2936F421501E}" type="slidenum">
              <a:rPr lang="cs-CZ" smtClean="0"/>
              <a:pPr/>
              <a:t>‹#›</a:t>
            </a:fld>
            <a:endParaRPr lang="cs-CZ"/>
          </a:p>
        </p:txBody>
      </p:sp>
    </p:spTree>
    <p:extLst>
      <p:ext uri="{BB962C8B-B14F-4D97-AF65-F5344CB8AC3E}">
        <p14:creationId xmlns:p14="http://schemas.microsoft.com/office/powerpoint/2010/main" xmlns="" val="2928291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143000" y="685800"/>
            <a:ext cx="4572000" cy="3429000"/>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a:xfrm>
            <a:off x="925719" y="685838"/>
            <a:ext cx="5006564" cy="3429182"/>
          </a:xfrm>
          <a:ln/>
        </p:spPr>
      </p:sp>
      <p:sp>
        <p:nvSpPr>
          <p:cNvPr id="37891" name="Zástupný symbol pro poznámky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cs-CZ" smtClean="0"/>
          </a:p>
        </p:txBody>
      </p:sp>
      <p:sp>
        <p:nvSpPr>
          <p:cNvPr id="37892" name="Zástupný symbol pro číslo snímku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C4AFB1-C573-4B45-A1CB-53018C5AFF03}" type="slidenum">
              <a:rPr lang="cs-CZ" smtClean="0"/>
              <a:pPr eaLnBrk="1" hangingPunct="1"/>
              <a:t>22</a:t>
            </a:fld>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xfrm>
            <a:off x="925719" y="685838"/>
            <a:ext cx="5006564" cy="3429182"/>
          </a:xfrm>
          <a:ln/>
        </p:spPr>
      </p:sp>
      <p:sp>
        <p:nvSpPr>
          <p:cNvPr id="38915"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cs-CZ" smtClean="0"/>
              <a:t>K popisům os:</a:t>
            </a:r>
          </a:p>
          <a:p>
            <a:pPr>
              <a:buFontTx/>
              <a:buChar char="-"/>
            </a:pPr>
            <a:r>
              <a:rPr lang="cs-CZ" smtClean="0"/>
              <a:t>Málo individualistických hodnot (bydlení s přáteli, cestování)</a:t>
            </a:r>
          </a:p>
          <a:p>
            <a:pPr>
              <a:buFontTx/>
              <a:buChar char="-"/>
            </a:pPr>
            <a:r>
              <a:rPr lang="cs-CZ" smtClean="0"/>
              <a:t>Holky i kluci – srovnatelný počet svateb i dětí</a:t>
            </a:r>
          </a:p>
          <a:p>
            <a:pPr>
              <a:buFontTx/>
              <a:buChar char="-"/>
            </a:pPr>
            <a:r>
              <a:rPr lang="cs-CZ" smtClean="0"/>
              <a:t>Minimum opakovaných partnerství (jen dva kluci plánují rozvod)</a:t>
            </a:r>
          </a:p>
          <a:p>
            <a:pPr>
              <a:buFontTx/>
              <a:buChar char="-"/>
            </a:pPr>
            <a:r>
              <a:rPr lang="cs-CZ" smtClean="0"/>
              <a:t>Holky – rigidnější časová dráha, střídání jednotlivých etap, život končí ve 30, méně pracovní, individualistické i materialistické realizace</a:t>
            </a:r>
          </a:p>
          <a:p>
            <a:pPr>
              <a:buFontTx/>
              <a:buChar char="-"/>
            </a:pP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25719" y="685838"/>
            <a:ext cx="5006564" cy="3429182"/>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13.5.2013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13.5.2013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13.5.2013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6A0D2C24-C9C0-4861-8684-9F0087E1B24B}" type="slidenum">
              <a:rPr lang="cs-CZ"/>
              <a:pPr>
                <a:defRPr/>
              </a:pPr>
              <a:t>‹#›</a:t>
            </a:fld>
            <a:endParaRPr lang="cs-CZ"/>
          </a:p>
        </p:txBody>
      </p:sp>
    </p:spTree>
    <p:extLst>
      <p:ext uri="{BB962C8B-B14F-4D97-AF65-F5344CB8AC3E}">
        <p14:creationId xmlns:p14="http://schemas.microsoft.com/office/powerpoint/2010/main" xmlns="" val="1589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13.5.2013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13.5.2013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pPr/>
              <a:t>13.5.2013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pPr/>
              <a:t>13.5.2013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pPr/>
              <a:t>13.5.2013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pPr/>
              <a:t>13.5.2013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13.5.2013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13.5.2013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13.5.2013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wmf"/></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Metodologie 2</a:t>
            </a:r>
            <a:br>
              <a:rPr lang="cs-CZ" dirty="0" smtClean="0"/>
            </a:br>
            <a:r>
              <a:rPr lang="cs-CZ" dirty="0" smtClean="0"/>
              <a:t>Lekce 8</a:t>
            </a:r>
            <a:endParaRPr lang="cs-CZ" dirty="0"/>
          </a:p>
        </p:txBody>
      </p:sp>
      <p:sp>
        <p:nvSpPr>
          <p:cNvPr id="3" name="Podnadpis 2"/>
          <p:cNvSpPr>
            <a:spLocks noGrp="1"/>
          </p:cNvSpPr>
          <p:nvPr>
            <p:ph type="subTitle" idx="1"/>
          </p:nvPr>
        </p:nvSpPr>
        <p:spPr/>
        <p:txBody>
          <a:bodyPr/>
          <a:lstStyle/>
          <a:p>
            <a:r>
              <a:rPr lang="cs-CZ" dirty="0" smtClean="0"/>
              <a:t>13</a:t>
            </a:r>
            <a:r>
              <a:rPr lang="cs-CZ" dirty="0" smtClean="0"/>
              <a:t>. </a:t>
            </a:r>
            <a:r>
              <a:rPr lang="cs-CZ" dirty="0" smtClean="0"/>
              <a:t>5. 2013</a:t>
            </a:r>
            <a:endParaRPr lang="cs-CZ" dirty="0"/>
          </a:p>
        </p:txBody>
      </p:sp>
    </p:spTree>
    <p:extLst>
      <p:ext uri="{BB962C8B-B14F-4D97-AF65-F5344CB8AC3E}">
        <p14:creationId xmlns:p14="http://schemas.microsoft.com/office/powerpoint/2010/main" xmlns="" val="3244546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9035" t="11368" r="30351" b="16491"/>
          <a:stretch/>
        </p:blipFill>
        <p:spPr bwMode="auto">
          <a:xfrm>
            <a:off x="0" y="17912"/>
            <a:ext cx="6156176" cy="68342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ovéPole 5"/>
          <p:cNvSpPr txBox="1"/>
          <p:nvPr/>
        </p:nvSpPr>
        <p:spPr>
          <a:xfrm>
            <a:off x="6300192" y="4437112"/>
            <a:ext cx="1699824" cy="369332"/>
          </a:xfrm>
          <a:prstGeom prst="rect">
            <a:avLst/>
          </a:prstGeom>
          <a:noFill/>
        </p:spPr>
        <p:txBody>
          <a:bodyPr wrap="none" rtlCol="0">
            <a:spAutoFit/>
          </a:bodyPr>
          <a:lstStyle/>
          <a:p>
            <a:r>
              <a:rPr lang="cs-CZ" dirty="0" smtClean="0"/>
              <a:t>Toušek 2012: 67</a:t>
            </a:r>
            <a:endParaRPr lang="cs-CZ" dirty="0"/>
          </a:p>
        </p:txBody>
      </p:sp>
    </p:spTree>
    <p:extLst>
      <p:ext uri="{BB962C8B-B14F-4D97-AF65-F5344CB8AC3E}">
        <p14:creationId xmlns:p14="http://schemas.microsoft.com/office/powerpoint/2010/main" xmlns="" val="14343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4"/>
          <p:cNvSpPr>
            <a:spLocks noGrp="1"/>
          </p:cNvSpPr>
          <p:nvPr>
            <p:ph type="ctrTitle"/>
          </p:nvPr>
        </p:nvSpPr>
        <p:spPr/>
        <p:txBody>
          <a:bodyPr/>
          <a:lstStyle/>
          <a:p>
            <a:r>
              <a:rPr lang="cs-CZ" smtClean="0"/>
              <a:t> Jak analyzovat kvalitativní data?</a:t>
            </a:r>
          </a:p>
        </p:txBody>
      </p:sp>
    </p:spTree>
    <p:extLst>
      <p:ext uri="{BB962C8B-B14F-4D97-AF65-F5344CB8AC3E}">
        <p14:creationId xmlns:p14="http://schemas.microsoft.com/office/powerpoint/2010/main" xmlns="" val="1313984029"/>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r>
              <a:rPr lang="cs-CZ" smtClean="0"/>
              <a:t>Charakteristiky kvalitativní analýzy</a:t>
            </a:r>
          </a:p>
        </p:txBody>
      </p:sp>
      <p:pic>
        <p:nvPicPr>
          <p:cNvPr id="3075" name="Picture 11"/>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1187450" y="2060575"/>
            <a:ext cx="6985000" cy="3960813"/>
          </a:xfrm>
          <a:noFill/>
        </p:spPr>
      </p:pic>
    </p:spTree>
    <p:extLst>
      <p:ext uri="{BB962C8B-B14F-4D97-AF65-F5344CB8AC3E}">
        <p14:creationId xmlns:p14="http://schemas.microsoft.com/office/powerpoint/2010/main" xmlns="" val="3559630455"/>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cs-CZ" smtClean="0"/>
              <a:t>Analýza dat</a:t>
            </a:r>
          </a:p>
        </p:txBody>
      </p:sp>
      <p:sp>
        <p:nvSpPr>
          <p:cNvPr id="64515" name="Rectangle 3"/>
          <p:cNvSpPr>
            <a:spLocks noGrp="1" noChangeArrowheads="1"/>
          </p:cNvSpPr>
          <p:nvPr>
            <p:ph type="body" idx="1"/>
          </p:nvPr>
        </p:nvSpPr>
        <p:spPr/>
        <p:txBody>
          <a:bodyPr/>
          <a:lstStyle/>
          <a:p>
            <a:pPr>
              <a:lnSpc>
                <a:spcPct val="90000"/>
              </a:lnSpc>
              <a:buFontTx/>
              <a:buNone/>
            </a:pPr>
            <a:r>
              <a:rPr lang="cs-CZ" sz="2800" smtClean="0"/>
              <a:t>„Teorie je (…) </a:t>
            </a:r>
            <a:r>
              <a:rPr lang="cs-CZ" sz="2800" b="1" u="sng" smtClean="0"/>
              <a:t>induktivně odvozována</a:t>
            </a:r>
            <a:r>
              <a:rPr lang="cs-CZ" sz="2800" smtClean="0"/>
              <a:t> v procesu zkoumání fenoménu. To znamená, že je objevována, rozvíjena a provizorně verifikována prostřednictvím systematického sběru dat, které se týkají fenoménu, a jejich analýzou. Proto </a:t>
            </a:r>
            <a:r>
              <a:rPr lang="cs-CZ" sz="2800" b="1" u="sng" smtClean="0"/>
              <a:t>sběr dat, analýza a teorie</a:t>
            </a:r>
            <a:r>
              <a:rPr lang="cs-CZ" sz="2800" smtClean="0"/>
              <a:t> mají stát ve vzájemném recipročním vztahu. </a:t>
            </a:r>
            <a:r>
              <a:rPr lang="cs-CZ" sz="2800" b="1" u="sng" smtClean="0"/>
              <a:t>Nezačíná se s teorií, která se dokazuje.</a:t>
            </a:r>
            <a:r>
              <a:rPr lang="cs-CZ" sz="2800" smtClean="0"/>
              <a:t> Spíše se začíná s oblastí studia a zkoumá se vše, co se v této oblasti </a:t>
            </a:r>
            <a:r>
              <a:rPr lang="cs-CZ" sz="2800" b="1" u="sng" smtClean="0"/>
              <a:t>vynořuje</a:t>
            </a:r>
            <a:r>
              <a:rPr lang="cs-CZ" sz="2800" smtClean="0"/>
              <a:t>.“ </a:t>
            </a:r>
          </a:p>
          <a:p>
            <a:pPr>
              <a:lnSpc>
                <a:spcPct val="90000"/>
              </a:lnSpc>
              <a:buFontTx/>
              <a:buNone/>
            </a:pPr>
            <a:r>
              <a:rPr lang="cs-CZ" sz="2800" smtClean="0"/>
              <a:t>(Glaser, Strauss: Grounded theory) </a:t>
            </a:r>
          </a:p>
        </p:txBody>
      </p:sp>
    </p:spTree>
    <p:extLst>
      <p:ext uri="{BB962C8B-B14F-4D97-AF65-F5344CB8AC3E}">
        <p14:creationId xmlns:p14="http://schemas.microsoft.com/office/powerpoint/2010/main" xmlns="" val="347831296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wipe(left)">
                                      <p:cBhvr>
                                        <p:cTn id="17"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cs-CZ" smtClean="0"/>
              <a:t>Jak v praxi probíhá analýza?</a:t>
            </a:r>
          </a:p>
        </p:txBody>
      </p:sp>
      <p:sp>
        <p:nvSpPr>
          <p:cNvPr id="65539" name="Rectangle 3"/>
          <p:cNvSpPr>
            <a:spLocks noGrp="1" noChangeArrowheads="1"/>
          </p:cNvSpPr>
          <p:nvPr>
            <p:ph type="body" idx="1"/>
          </p:nvPr>
        </p:nvSpPr>
        <p:spPr>
          <a:xfrm>
            <a:off x="457200" y="1557338"/>
            <a:ext cx="8229600" cy="4568825"/>
          </a:xfrm>
        </p:spPr>
        <p:txBody>
          <a:bodyPr/>
          <a:lstStyle/>
          <a:p>
            <a:pPr marL="609600" indent="-609600">
              <a:lnSpc>
                <a:spcPct val="80000"/>
              </a:lnSpc>
              <a:buFontTx/>
              <a:buAutoNum type="arabicPeriod"/>
            </a:pPr>
            <a:r>
              <a:rPr lang="cs-CZ" sz="2000" smtClean="0"/>
              <a:t>Na začátku všeho je text nebo jiný dokument (co všechno je předmětem analýzy?)</a:t>
            </a:r>
          </a:p>
          <a:p>
            <a:pPr marL="609600" indent="-609600">
              <a:lnSpc>
                <a:spcPct val="80000"/>
              </a:lnSpc>
              <a:buFontTx/>
              <a:buAutoNum type="arabicPeriod"/>
            </a:pPr>
            <a:r>
              <a:rPr lang="cs-CZ" sz="2000" smtClean="0"/>
              <a:t>Tento text je třeba zorganizovat – opakované čtení textu a kódování (od popisných – otevřených po abstraktní), vybrat to nejdůležitější, rozčlenit text na kousky</a:t>
            </a:r>
          </a:p>
          <a:p>
            <a:pPr marL="609600" indent="-609600">
              <a:lnSpc>
                <a:spcPct val="80000"/>
              </a:lnSpc>
              <a:buFontTx/>
              <a:buAutoNum type="arabicPeriod"/>
            </a:pPr>
            <a:r>
              <a:rPr lang="cs-CZ" sz="2000" smtClean="0"/>
              <a:t>Revize a přepracovávání kódů</a:t>
            </a:r>
          </a:p>
          <a:p>
            <a:pPr marL="609600" indent="-609600">
              <a:lnSpc>
                <a:spcPct val="80000"/>
              </a:lnSpc>
              <a:buFontTx/>
              <a:buAutoNum type="arabicPeriod"/>
            </a:pPr>
            <a:r>
              <a:rPr lang="cs-CZ" sz="2000" smtClean="0"/>
              <a:t>Vytváří se kategorie nadřazené kódům a definují se vztahy mezi nimi – kusy textu označené jaké významné se propojují</a:t>
            </a:r>
          </a:p>
          <a:p>
            <a:pPr marL="609600" indent="-609600">
              <a:lnSpc>
                <a:spcPct val="80000"/>
              </a:lnSpc>
              <a:buFontTx/>
              <a:buAutoNum type="arabicPeriod"/>
            </a:pPr>
            <a:r>
              <a:rPr lang="cs-CZ" sz="2000" smtClean="0"/>
              <a:t>Během celého procesu výzkumník píše poznámky a postupně tak kategorie rozpracovává a vytváří teorii, kterou ověřuje a rozpracovává dalším sběrem dat a analýzou</a:t>
            </a:r>
          </a:p>
          <a:p>
            <a:pPr marL="609600" indent="-609600">
              <a:lnSpc>
                <a:spcPct val="80000"/>
              </a:lnSpc>
              <a:buFontTx/>
              <a:buAutoNum type="arabicPeriod"/>
            </a:pPr>
            <a:r>
              <a:rPr lang="cs-CZ" sz="2000" smtClean="0"/>
              <a:t>Analýza jako vytváření nového textu na podkladě posbíraných dat – redukce dat, expanze textu výzkumníka</a:t>
            </a:r>
          </a:p>
          <a:p>
            <a:pPr marL="609600" indent="-609600">
              <a:lnSpc>
                <a:spcPct val="80000"/>
              </a:lnSpc>
              <a:buFontTx/>
              <a:buAutoNum type="arabicPeriod"/>
            </a:pPr>
            <a:r>
              <a:rPr lang="cs-CZ" sz="2000" smtClean="0"/>
              <a:t>Pozor, analýza je vedena zájmem o významy spíše než o fakta!</a:t>
            </a:r>
          </a:p>
          <a:p>
            <a:pPr marL="609600" indent="-609600">
              <a:lnSpc>
                <a:spcPct val="80000"/>
              </a:lnSpc>
            </a:pPr>
            <a:endParaRPr lang="cs-CZ" sz="2000" smtClean="0"/>
          </a:p>
        </p:txBody>
      </p:sp>
    </p:spTree>
    <p:extLst>
      <p:ext uri="{BB962C8B-B14F-4D97-AF65-F5344CB8AC3E}">
        <p14:creationId xmlns:p14="http://schemas.microsoft.com/office/powerpoint/2010/main" xmlns="" val="6366512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wipe(left)">
                                      <p:cBhvr>
                                        <p:cTn id="12" dur="500"/>
                                        <p:tgtEl>
                                          <p:spTgt spid="655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1" end="1"/>
                                            </p:txEl>
                                          </p:spTgt>
                                        </p:tgtEl>
                                        <p:attrNameLst>
                                          <p:attrName>style.visibility</p:attrName>
                                        </p:attrNameLst>
                                      </p:cBhvr>
                                      <p:to>
                                        <p:strVal val="visible"/>
                                      </p:to>
                                    </p:set>
                                    <p:animEffect transition="in" filter="wipe(left)">
                                      <p:cBhvr>
                                        <p:cTn id="17" dur="500"/>
                                        <p:tgtEl>
                                          <p:spTgt spid="655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39">
                                            <p:txEl>
                                              <p:pRg st="2" end="2"/>
                                            </p:txEl>
                                          </p:spTgt>
                                        </p:tgtEl>
                                        <p:attrNameLst>
                                          <p:attrName>style.visibility</p:attrName>
                                        </p:attrNameLst>
                                      </p:cBhvr>
                                      <p:to>
                                        <p:strVal val="visible"/>
                                      </p:to>
                                    </p:set>
                                    <p:animEffect transition="in" filter="wipe(left)">
                                      <p:cBhvr>
                                        <p:cTn id="22" dur="500"/>
                                        <p:tgtEl>
                                          <p:spTgt spid="655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539">
                                            <p:txEl>
                                              <p:pRg st="3" end="3"/>
                                            </p:txEl>
                                          </p:spTgt>
                                        </p:tgtEl>
                                        <p:attrNameLst>
                                          <p:attrName>style.visibility</p:attrName>
                                        </p:attrNameLst>
                                      </p:cBhvr>
                                      <p:to>
                                        <p:strVal val="visible"/>
                                      </p:to>
                                    </p:set>
                                    <p:animEffect transition="in" filter="wipe(left)">
                                      <p:cBhvr>
                                        <p:cTn id="27" dur="500"/>
                                        <p:tgtEl>
                                          <p:spTgt spid="6553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539">
                                            <p:txEl>
                                              <p:pRg st="4" end="4"/>
                                            </p:txEl>
                                          </p:spTgt>
                                        </p:tgtEl>
                                        <p:attrNameLst>
                                          <p:attrName>style.visibility</p:attrName>
                                        </p:attrNameLst>
                                      </p:cBhvr>
                                      <p:to>
                                        <p:strVal val="visible"/>
                                      </p:to>
                                    </p:set>
                                    <p:animEffect transition="in" filter="wipe(left)">
                                      <p:cBhvr>
                                        <p:cTn id="32" dur="500"/>
                                        <p:tgtEl>
                                          <p:spTgt spid="6553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539">
                                            <p:txEl>
                                              <p:pRg st="5" end="5"/>
                                            </p:txEl>
                                          </p:spTgt>
                                        </p:tgtEl>
                                        <p:attrNameLst>
                                          <p:attrName>style.visibility</p:attrName>
                                        </p:attrNameLst>
                                      </p:cBhvr>
                                      <p:to>
                                        <p:strVal val="visible"/>
                                      </p:to>
                                    </p:set>
                                    <p:animEffect transition="in" filter="wipe(left)">
                                      <p:cBhvr>
                                        <p:cTn id="37" dur="500"/>
                                        <p:tgtEl>
                                          <p:spTgt spid="6553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5539">
                                            <p:txEl>
                                              <p:pRg st="6" end="6"/>
                                            </p:txEl>
                                          </p:spTgt>
                                        </p:tgtEl>
                                        <p:attrNameLst>
                                          <p:attrName>style.visibility</p:attrName>
                                        </p:attrNameLst>
                                      </p:cBhvr>
                                      <p:to>
                                        <p:strVal val="visible"/>
                                      </p:to>
                                    </p:set>
                                    <p:animEffect transition="in" filter="wipe(left)">
                                      <p:cBhvr>
                                        <p:cTn id="42" dur="500"/>
                                        <p:tgtEl>
                                          <p:spTgt spid="65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0526" t="8702" r="30988" b="17754"/>
          <a:stretch/>
        </p:blipFill>
        <p:spPr bwMode="auto">
          <a:xfrm>
            <a:off x="323529" y="116632"/>
            <a:ext cx="5616624" cy="6708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ovéPole 4"/>
          <p:cNvSpPr txBox="1"/>
          <p:nvPr/>
        </p:nvSpPr>
        <p:spPr>
          <a:xfrm>
            <a:off x="6300192" y="4437112"/>
            <a:ext cx="1699824" cy="369332"/>
          </a:xfrm>
          <a:prstGeom prst="rect">
            <a:avLst/>
          </a:prstGeom>
          <a:noFill/>
        </p:spPr>
        <p:txBody>
          <a:bodyPr wrap="none" rtlCol="0">
            <a:spAutoFit/>
          </a:bodyPr>
          <a:lstStyle/>
          <a:p>
            <a:r>
              <a:rPr lang="cs-CZ" dirty="0" smtClean="0"/>
              <a:t>Toušek 2012: 86</a:t>
            </a:r>
            <a:endParaRPr lang="cs-CZ" dirty="0"/>
          </a:p>
        </p:txBody>
      </p:sp>
    </p:spTree>
    <p:extLst>
      <p:ext uri="{BB962C8B-B14F-4D97-AF65-F5344CB8AC3E}">
        <p14:creationId xmlns:p14="http://schemas.microsoft.com/office/powerpoint/2010/main" xmlns="" val="955665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smtClean="0"/>
              <a:t>Redukce jako hlavní princip analýzy</a:t>
            </a:r>
          </a:p>
        </p:txBody>
      </p:sp>
      <p:sp>
        <p:nvSpPr>
          <p:cNvPr id="7171" name="Zástupný symbol pro obsah 2"/>
          <p:cNvSpPr>
            <a:spLocks noGrp="1"/>
          </p:cNvSpPr>
          <p:nvPr>
            <p:ph idx="1"/>
          </p:nvPr>
        </p:nvSpPr>
        <p:spPr/>
        <p:txBody>
          <a:bodyPr>
            <a:normAutofit fontScale="92500" lnSpcReduction="10000"/>
          </a:bodyPr>
          <a:lstStyle/>
          <a:p>
            <a:pPr>
              <a:buFontTx/>
              <a:buNone/>
            </a:pPr>
            <a:endParaRPr lang="cs-CZ" smtClean="0"/>
          </a:p>
          <a:p>
            <a:pPr>
              <a:buFontTx/>
              <a:buNone/>
            </a:pPr>
            <a:r>
              <a:rPr lang="cs-CZ" smtClean="0"/>
              <a:t>„Omlouvám se za tento dlouhý dopis, ale neměl jsem čas napsat jej krátký.“</a:t>
            </a:r>
          </a:p>
          <a:p>
            <a:endParaRPr lang="cs-CZ" smtClean="0"/>
          </a:p>
          <a:p>
            <a:pPr>
              <a:buFontTx/>
              <a:buNone/>
            </a:pPr>
            <a:r>
              <a:rPr lang="cs-CZ" smtClean="0"/>
              <a:t>						(Blaise Pascal)</a:t>
            </a:r>
          </a:p>
          <a:p>
            <a:pPr>
              <a:buFontTx/>
              <a:buNone/>
            </a:pPr>
            <a:r>
              <a:rPr lang="cs-CZ" smtClean="0"/>
              <a:t>Jak poznám, co je důležité?</a:t>
            </a:r>
          </a:p>
          <a:p>
            <a:pPr>
              <a:buFontTx/>
              <a:buNone/>
            </a:pPr>
            <a:r>
              <a:rPr lang="cs-CZ" smtClean="0"/>
              <a:t>Co dělat, když se ztratím?</a:t>
            </a:r>
          </a:p>
          <a:p>
            <a:pPr>
              <a:buFontTx/>
              <a:buNone/>
            </a:pPr>
            <a:r>
              <a:rPr lang="cs-CZ" smtClean="0"/>
              <a:t>Metafory pro kvalitativní analýzu (síť, mapa, sochař, střihač)</a:t>
            </a:r>
          </a:p>
        </p:txBody>
      </p:sp>
    </p:spTree>
    <p:extLst>
      <p:ext uri="{BB962C8B-B14F-4D97-AF65-F5344CB8AC3E}">
        <p14:creationId xmlns:p14="http://schemas.microsoft.com/office/powerpoint/2010/main" xmlns="" val="2297882978"/>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z="3200" smtClean="0"/>
              <a:t>Interpretace dat: hledání indikátorů (datových fragmentů), konceptů a kategorií</a:t>
            </a:r>
          </a:p>
        </p:txBody>
      </p:sp>
      <p:sp>
        <p:nvSpPr>
          <p:cNvPr id="8195" name="Zástupný symbol pro obsah 2"/>
          <p:cNvSpPr>
            <a:spLocks noGrp="1"/>
          </p:cNvSpPr>
          <p:nvPr>
            <p:ph idx="1"/>
          </p:nvPr>
        </p:nvSpPr>
        <p:spPr/>
        <p:txBody>
          <a:bodyPr/>
          <a:lstStyle/>
          <a:p>
            <a:r>
              <a:rPr lang="cs-CZ" dirty="0" smtClean="0"/>
              <a:t>„Co dělám, když se dcera dívá na televizi? Stojím v kuchyni a umývám nádobí, nebo uklízím, vysávám, nebo tak. Abych ji třeba nenudila tím, že já nemám čas, že teď se jí nemůžu věnovat“</a:t>
            </a:r>
          </a:p>
          <a:p>
            <a:r>
              <a:rPr lang="cs-CZ" dirty="0" smtClean="0"/>
              <a:t>Kód/koncept: potřeba získat čas</a:t>
            </a:r>
          </a:p>
          <a:p>
            <a:r>
              <a:rPr lang="cs-CZ" dirty="0" smtClean="0"/>
              <a:t>Kategorie: rodičovské potřeby</a:t>
            </a:r>
          </a:p>
        </p:txBody>
      </p:sp>
    </p:spTree>
    <p:extLst>
      <p:ext uri="{BB962C8B-B14F-4D97-AF65-F5344CB8AC3E}">
        <p14:creationId xmlns:p14="http://schemas.microsoft.com/office/powerpoint/2010/main" xmlns="" val="82372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 calcmode="lin" valueType="num">
                                      <p:cBhvr additive="base">
                                        <p:cTn id="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Nadpis 2"/>
          <p:cNvSpPr>
            <a:spLocks noGrp="1"/>
          </p:cNvSpPr>
          <p:nvPr>
            <p:ph type="title"/>
          </p:nvPr>
        </p:nvSpPr>
        <p:spPr/>
        <p:txBody>
          <a:bodyPr/>
          <a:lstStyle/>
          <a:p>
            <a:r>
              <a:rPr lang="cs-CZ" smtClean="0"/>
              <a:t>„Čtení“ dat</a:t>
            </a:r>
          </a:p>
        </p:txBody>
      </p:sp>
      <p:sp>
        <p:nvSpPr>
          <p:cNvPr id="70659" name="Rectangle 3"/>
          <p:cNvSpPr>
            <a:spLocks noGrp="1" noChangeArrowheads="1"/>
          </p:cNvSpPr>
          <p:nvPr>
            <p:ph idx="1"/>
          </p:nvPr>
        </p:nvSpPr>
        <p:spPr/>
        <p:txBody>
          <a:bodyPr/>
          <a:lstStyle/>
          <a:p>
            <a:pPr marL="381000" indent="-381000"/>
            <a:r>
              <a:rPr lang="cs-CZ" sz="2000" dirty="0" smtClean="0"/>
              <a:t>Pozor na kritičnost k vlastním „analýzám“ a manifestním motivacím aktérů, informace z rozhovoru neinterpretujeme takto:</a:t>
            </a:r>
          </a:p>
          <a:p>
            <a:pPr marL="381000" indent="-381000">
              <a:buFontTx/>
              <a:buNone/>
            </a:pPr>
            <a:r>
              <a:rPr lang="cs-CZ" sz="2000" dirty="0" smtClean="0"/>
              <a:t>	XY to udělal, proto, že…“ </a:t>
            </a:r>
          </a:p>
          <a:p>
            <a:pPr marL="381000" indent="-381000">
              <a:buFontTx/>
              <a:buNone/>
            </a:pPr>
            <a:r>
              <a:rPr lang="cs-CZ" sz="2000" dirty="0" smtClean="0"/>
              <a:t>	ale „XY popisuje svou motivaci jako ….“ </a:t>
            </a:r>
          </a:p>
          <a:p>
            <a:pPr marL="381000" indent="-381000">
              <a:buFontTx/>
              <a:buNone/>
            </a:pPr>
            <a:endParaRPr lang="cs-CZ" sz="2000" dirty="0" smtClean="0"/>
          </a:p>
          <a:p>
            <a:pPr marL="381000" indent="-381000">
              <a:buFontTx/>
              <a:buNone/>
            </a:pPr>
            <a:r>
              <a:rPr lang="cs-CZ" sz="1800" u="sng" dirty="0" smtClean="0"/>
              <a:t>Příklad: Výzkum rodinné socializace dětského diváctví</a:t>
            </a:r>
          </a:p>
          <a:p>
            <a:pPr marL="381000" indent="-381000">
              <a:buFontTx/>
              <a:buNone/>
            </a:pPr>
            <a:r>
              <a:rPr lang="cs-CZ" sz="1800" i="1" dirty="0" smtClean="0"/>
              <a:t>Jak často se vaše dítě dívá na televizi?</a:t>
            </a:r>
          </a:p>
          <a:p>
            <a:pPr marL="381000" indent="-381000">
              <a:buFontTx/>
              <a:buNone/>
            </a:pPr>
            <a:r>
              <a:rPr lang="cs-CZ" sz="1800" dirty="0" smtClean="0"/>
              <a:t>„Já myslím, že on docela málo. Tak ke svému věku přiměřeně. Že znám hodně </a:t>
            </a:r>
            <a:r>
              <a:rPr lang="cs-CZ" sz="1800" dirty="0" err="1" smtClean="0"/>
              <a:t>známejch</a:t>
            </a:r>
            <a:r>
              <a:rPr lang="cs-CZ" sz="1800" dirty="0" smtClean="0"/>
              <a:t>, že mají tu televizi zapnutou pořád. A pořád to tam hrčí, ať je tam, co chce.“</a:t>
            </a:r>
          </a:p>
          <a:p>
            <a:pPr marL="381000" indent="-381000"/>
            <a:endParaRPr lang="cs-CZ" sz="1800" dirty="0" smtClean="0"/>
          </a:p>
          <a:p>
            <a:pPr marL="381000" indent="-381000">
              <a:buFontTx/>
              <a:buNone/>
            </a:pPr>
            <a:endParaRPr lang="cs-CZ" sz="2000" dirty="0" smtClean="0"/>
          </a:p>
          <a:p>
            <a:pPr marL="381000" indent="-381000">
              <a:buFontTx/>
              <a:buAutoNum type="alphaLcParenR"/>
            </a:pPr>
            <a:endParaRPr lang="cs-CZ" sz="2000" dirty="0" smtClean="0"/>
          </a:p>
          <a:p>
            <a:pPr marL="381000" indent="-381000">
              <a:buFontTx/>
              <a:buAutoNum type="alphaLcParenR"/>
            </a:pPr>
            <a:endParaRPr lang="cs-CZ" dirty="0" smtClean="0"/>
          </a:p>
        </p:txBody>
      </p:sp>
    </p:spTree>
    <p:extLst>
      <p:ext uri="{BB962C8B-B14F-4D97-AF65-F5344CB8AC3E}">
        <p14:creationId xmlns:p14="http://schemas.microsoft.com/office/powerpoint/2010/main" xmlns="" val="134394686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ipe(left)">
                                      <p:cBhvr>
                                        <p:cTn id="12" dur="500"/>
                                        <p:tgtEl>
                                          <p:spTgt spid="70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wipe(left)">
                                      <p:cBhvr>
                                        <p:cTn id="17" dur="500"/>
                                        <p:tgtEl>
                                          <p:spTgt spid="70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659">
                                            <p:txEl>
                                              <p:pRg st="4" end="4"/>
                                            </p:txEl>
                                          </p:spTgt>
                                        </p:tgtEl>
                                        <p:attrNameLst>
                                          <p:attrName>style.visibility</p:attrName>
                                        </p:attrNameLst>
                                      </p:cBhvr>
                                      <p:to>
                                        <p:strVal val="visible"/>
                                      </p:to>
                                    </p:set>
                                    <p:animEffect transition="in" filter="wipe(left)">
                                      <p:cBhvr>
                                        <p:cTn id="22" dur="500"/>
                                        <p:tgtEl>
                                          <p:spTgt spid="706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0659">
                                            <p:txEl>
                                              <p:pRg st="5" end="5"/>
                                            </p:txEl>
                                          </p:spTgt>
                                        </p:tgtEl>
                                        <p:attrNameLst>
                                          <p:attrName>style.visibility</p:attrName>
                                        </p:attrNameLst>
                                      </p:cBhvr>
                                      <p:to>
                                        <p:strVal val="visible"/>
                                      </p:to>
                                    </p:set>
                                    <p:animEffect transition="in" filter="wipe(left)">
                                      <p:cBhvr>
                                        <p:cTn id="27" dur="500"/>
                                        <p:tgtEl>
                                          <p:spTgt spid="7065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0659">
                                            <p:txEl>
                                              <p:pRg st="6" end="6"/>
                                            </p:txEl>
                                          </p:spTgt>
                                        </p:tgtEl>
                                        <p:attrNameLst>
                                          <p:attrName>style.visibility</p:attrName>
                                        </p:attrNameLst>
                                      </p:cBhvr>
                                      <p:to>
                                        <p:strVal val="visible"/>
                                      </p:to>
                                    </p:set>
                                    <p:animEffect transition="in" filter="wipe(left)">
                                      <p:cBhvr>
                                        <p:cTn id="32" dur="5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417512"/>
          </a:xfrm>
        </p:spPr>
        <p:txBody>
          <a:bodyPr>
            <a:normAutofit fontScale="90000"/>
          </a:bodyPr>
          <a:lstStyle/>
          <a:p>
            <a:r>
              <a:rPr lang="cs-CZ" sz="2400" smtClean="0"/>
              <a:t>Interpretace dat: Příklad výzkumu bezdomovectví (Holpuch, 2011)</a:t>
            </a:r>
          </a:p>
        </p:txBody>
      </p:sp>
      <p:sp>
        <p:nvSpPr>
          <p:cNvPr id="78851" name="Rectangle 3"/>
          <p:cNvSpPr>
            <a:spLocks noGrp="1" noChangeArrowheads="1"/>
          </p:cNvSpPr>
          <p:nvPr>
            <p:ph type="body" idx="1"/>
          </p:nvPr>
        </p:nvSpPr>
        <p:spPr>
          <a:xfrm>
            <a:off x="0" y="1052513"/>
            <a:ext cx="9144000" cy="5805487"/>
          </a:xfrm>
        </p:spPr>
        <p:txBody>
          <a:bodyPr/>
          <a:lstStyle/>
          <a:p>
            <a:pPr>
              <a:lnSpc>
                <a:spcPct val="80000"/>
              </a:lnSpc>
            </a:pPr>
            <a:endParaRPr lang="cs-CZ" sz="800" smtClean="0"/>
          </a:p>
          <a:p>
            <a:pPr>
              <a:lnSpc>
                <a:spcPct val="80000"/>
              </a:lnSpc>
            </a:pPr>
            <a:r>
              <a:rPr lang="cs-CZ" sz="1400" smtClean="0"/>
              <a:t>	</a:t>
            </a:r>
            <a:r>
              <a:rPr lang="cs-CZ" sz="2000" i="1" smtClean="0"/>
              <a:t>Tak já tomu koši nebo tý popelnici moc nedám... já se přiznám, já ale načíhnu, to je pravda, načíhnu. Třeba včera sem načíhnul na letišti, jo, tam jsem byl do půlnoci, až po půlnoci vyhazujou. Tak jsem tam načíhnul, po půlnoci, do koše a teď jsem tam a co to je, něco koženýho a ona peněženka. Tak jsem nelenil. To jsem řikal, to už je jedno, že si ušpinim ruku, ale co když je tam třeba tisíc korun. Tak jsem tam šáhnul, no. Jináč já tam nešahám takhle jen tak. (Saša)</a:t>
            </a:r>
          </a:p>
          <a:p>
            <a:pPr>
              <a:lnSpc>
                <a:spcPct val="80000"/>
              </a:lnSpc>
            </a:pPr>
            <a:endParaRPr lang="cs-CZ" sz="2000" i="1" smtClean="0"/>
          </a:p>
          <a:p>
            <a:pPr>
              <a:lnSpc>
                <a:spcPct val="80000"/>
              </a:lnSpc>
            </a:pPr>
            <a:r>
              <a:rPr lang="cs-CZ" sz="2000" smtClean="0"/>
              <a:t>	Saša se vůči pasivním dlouhodobým bezdomovcům vymezuje, avšak sám už zakusil některé z jejich vzorců chování. Přestože si určité bezdomovecké techniky přežití už osvojil, rámec, v němž o nich hovořil, byl prosycen studem a potřebou ospravedlnit se. </a:t>
            </a:r>
          </a:p>
          <a:p>
            <a:pPr>
              <a:lnSpc>
                <a:spcPct val="80000"/>
              </a:lnSpc>
            </a:pPr>
            <a:endParaRPr lang="cs-CZ" sz="2000" smtClean="0"/>
          </a:p>
          <a:p>
            <a:pPr>
              <a:lnSpc>
                <a:spcPct val="80000"/>
              </a:lnSpc>
            </a:pPr>
            <a:r>
              <a:rPr lang="cs-CZ" sz="2000" smtClean="0"/>
              <a:t>	Symbolické ušpinění ruky, jež je způsobeno sáhnutím do odpadkového koše, přede mnou Saša důrazně ospravedlnil předmětem svého zájmu a naléhavostí situace. Následně celou pasáž uzavřel vymezením se vůči této praktice: "já tam nešahám takhle jen tak". Avšak poté, co jsem vyjádřil tuto pozitivní zpětnou vazbu: "To v podstatě pro ty lidi, když jsou v takovýchto situacích, tak je to nutnost tyhle věci dělat." Saša pokračoval:</a:t>
            </a:r>
          </a:p>
          <a:p>
            <a:pPr>
              <a:lnSpc>
                <a:spcPct val="80000"/>
              </a:lnSpc>
            </a:pPr>
            <a:endParaRPr lang="cs-CZ" sz="1400" smtClean="0"/>
          </a:p>
          <a:p>
            <a:pPr>
              <a:lnSpc>
                <a:spcPct val="80000"/>
              </a:lnSpc>
              <a:buFontTx/>
              <a:buNone/>
            </a:pPr>
            <a:r>
              <a:rPr lang="cs-CZ" sz="1400" smtClean="0"/>
              <a:t>	</a:t>
            </a:r>
          </a:p>
        </p:txBody>
      </p:sp>
    </p:spTree>
    <p:extLst>
      <p:ext uri="{BB962C8B-B14F-4D97-AF65-F5344CB8AC3E}">
        <p14:creationId xmlns:p14="http://schemas.microsoft.com/office/powerpoint/2010/main" xmlns="" val="59346723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animEffect transition="in" filter="wipe(left)">
                                      <p:cBhvr>
                                        <p:cTn id="17" dur="500"/>
                                        <p:tgtEl>
                                          <p:spTgt spid="788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851">
                                            <p:txEl>
                                              <p:pRg st="5" end="5"/>
                                            </p:txEl>
                                          </p:spTgt>
                                        </p:tgtEl>
                                        <p:attrNameLst>
                                          <p:attrName>style.visibility</p:attrName>
                                        </p:attrNameLst>
                                      </p:cBhvr>
                                      <p:to>
                                        <p:strVal val="visible"/>
                                      </p:to>
                                    </p:set>
                                    <p:animEffect transition="in" filter="wipe(left)">
                                      <p:cBhvr>
                                        <p:cTn id="22" dur="500"/>
                                        <p:tgtEl>
                                          <p:spTgt spid="7885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8851">
                                            <p:txEl>
                                              <p:pRg st="7" end="7"/>
                                            </p:txEl>
                                          </p:spTgt>
                                        </p:tgtEl>
                                        <p:attrNameLst>
                                          <p:attrName>style.visibility</p:attrName>
                                        </p:attrNameLst>
                                      </p:cBhvr>
                                      <p:to>
                                        <p:strVal val="visible"/>
                                      </p:to>
                                    </p:set>
                                    <p:animEffect transition="in" filter="wipe(left)">
                                      <p:cBhvr>
                                        <p:cTn id="27" dur="500"/>
                                        <p:tgtEl>
                                          <p:spTgt spid="788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Rozhovor</a:t>
            </a:r>
            <a:endParaRPr lang="cs-CZ" dirty="0"/>
          </a:p>
        </p:txBody>
      </p:sp>
      <p:sp>
        <p:nvSpPr>
          <p:cNvPr id="3" name="Zástupný symbol pro obsah 2"/>
          <p:cNvSpPr>
            <a:spLocks noGrp="1"/>
          </p:cNvSpPr>
          <p:nvPr>
            <p:ph idx="1"/>
          </p:nvPr>
        </p:nvSpPr>
        <p:spPr>
          <a:xfrm>
            <a:off x="457200" y="1268760"/>
            <a:ext cx="8229600" cy="4857403"/>
          </a:xfrm>
        </p:spPr>
        <p:txBody>
          <a:bodyPr>
            <a:normAutofit fontScale="47500" lnSpcReduction="20000"/>
          </a:bodyPr>
          <a:lstStyle/>
          <a:p>
            <a:r>
              <a:rPr lang="cs-CZ" dirty="0" smtClean="0"/>
              <a:t>Tvorba scénáře (osnovy) rozhovoru jako nástroj systematické reflexe</a:t>
            </a:r>
          </a:p>
          <a:p>
            <a:pPr marL="0" indent="0">
              <a:buNone/>
            </a:pPr>
            <a:endParaRPr lang="cs-CZ" dirty="0"/>
          </a:p>
          <a:p>
            <a:pPr marL="0" indent="0">
              <a:buNone/>
            </a:pPr>
            <a:r>
              <a:rPr lang="cs-CZ" dirty="0" smtClean="0"/>
              <a:t>Průběh rozhovoru</a:t>
            </a:r>
          </a:p>
          <a:p>
            <a:r>
              <a:rPr lang="cs-CZ" dirty="0" smtClean="0"/>
              <a:t>Zajistěte soukromí</a:t>
            </a:r>
          </a:p>
          <a:p>
            <a:r>
              <a:rPr lang="cs-CZ" dirty="0" smtClean="0"/>
              <a:t>Seznamte informátora s účelem a průběhem výzkumu</a:t>
            </a:r>
          </a:p>
          <a:p>
            <a:r>
              <a:rPr lang="cs-CZ" dirty="0" smtClean="0"/>
              <a:t>Ujistěte informátora, že neexistují dobré nebo špatné odpovědi</a:t>
            </a:r>
          </a:p>
          <a:p>
            <a:r>
              <a:rPr lang="cs-CZ" dirty="0" smtClean="0"/>
              <a:t>Začněte nepřímou, „zahřívací otázkou“</a:t>
            </a:r>
          </a:p>
          <a:p>
            <a:r>
              <a:rPr lang="cs-CZ" dirty="0" smtClean="0"/>
              <a:t>Buďte v průběhu rozhovoru flexibilní</a:t>
            </a:r>
          </a:p>
          <a:p>
            <a:r>
              <a:rPr lang="cs-CZ" dirty="0" smtClean="0"/>
              <a:t>Naučte se „double </a:t>
            </a:r>
            <a:r>
              <a:rPr lang="cs-CZ" dirty="0" err="1" smtClean="0"/>
              <a:t>attention</a:t>
            </a:r>
            <a:r>
              <a:rPr lang="cs-CZ" dirty="0" smtClean="0"/>
              <a:t>“</a:t>
            </a:r>
          </a:p>
          <a:p>
            <a:r>
              <a:rPr lang="cs-CZ" dirty="0" smtClean="0"/>
              <a:t>Neskákejte do řeči, nechte informátorovi čas na jeho výpověď</a:t>
            </a:r>
          </a:p>
          <a:p>
            <a:r>
              <a:rPr lang="cs-CZ" dirty="0" smtClean="0"/>
              <a:t>Klaďte více nepřímých než přímých otázek, otázky musí být jasné a srozumitelné, otevřené a nesugestivní</a:t>
            </a:r>
          </a:p>
          <a:p>
            <a:r>
              <a:rPr lang="cs-CZ" dirty="0" smtClean="0"/>
              <a:t>Používejte sondovací otázky </a:t>
            </a:r>
          </a:p>
          <a:p>
            <a:r>
              <a:rPr lang="cs-CZ" dirty="0" smtClean="0"/>
              <a:t>Dávejte informátorovi pozitivní zpětnou vazbu („</a:t>
            </a:r>
            <a:r>
              <a:rPr lang="cs-CZ" dirty="0"/>
              <a:t>Vaše odpovědi mi pomáhají poznat, co se u vás děje….“ „Myslím, že jsem se od vás dozvěděl mnoho užitečného</a:t>
            </a:r>
            <a:r>
              <a:rPr lang="cs-CZ" dirty="0" smtClean="0"/>
              <a:t>…“)</a:t>
            </a:r>
          </a:p>
          <a:p>
            <a:r>
              <a:rPr lang="cs-CZ" dirty="0" smtClean="0"/>
              <a:t>Nebojte se se rozhovoru také účastnit, nabídněte informátorovi, ať se také dotazuje</a:t>
            </a:r>
          </a:p>
          <a:p>
            <a:r>
              <a:rPr lang="cs-CZ" dirty="0" smtClean="0"/>
              <a:t>Pozor na neverbální komunikaci a roli vaší vlastní osoby</a:t>
            </a:r>
          </a:p>
          <a:p>
            <a:r>
              <a:rPr lang="cs-CZ" dirty="0" smtClean="0"/>
              <a:t>Pořizujte si terénní poznámky v průběhu rozhovoru</a:t>
            </a:r>
          </a:p>
          <a:p>
            <a:r>
              <a:rPr lang="cs-CZ" dirty="0" smtClean="0"/>
              <a:t>Usilujte o emoční uzavření rozhovoru</a:t>
            </a:r>
            <a:endParaRPr lang="cs-CZ" dirty="0"/>
          </a:p>
          <a:p>
            <a:endParaRPr lang="cs-CZ" dirty="0"/>
          </a:p>
          <a:p>
            <a:endParaRPr lang="cs-CZ" dirty="0" smtClean="0"/>
          </a:p>
          <a:p>
            <a:pPr marL="0" indent="0">
              <a:buNone/>
            </a:pPr>
            <a:endParaRPr lang="cs-CZ" dirty="0"/>
          </a:p>
          <a:p>
            <a:endParaRPr lang="cs-CZ" dirty="0" smtClean="0"/>
          </a:p>
        </p:txBody>
      </p:sp>
    </p:spTree>
    <p:extLst>
      <p:ext uri="{BB962C8B-B14F-4D97-AF65-F5344CB8AC3E}">
        <p14:creationId xmlns:p14="http://schemas.microsoft.com/office/powerpoint/2010/main" xmlns="" val="172013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 calcmode="lin" valueType="num">
                                      <p:cBhvr additive="base">
                                        <p:cTn id="2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anim calcmode="lin" valueType="num">
                                      <p:cBhvr additive="base">
                                        <p:cTn id="3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anim calcmode="lin" valueType="num">
                                      <p:cBhvr additive="base">
                                        <p:cTn id="3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2"/>
          <p:cNvSpPr>
            <a:spLocks noGrp="1"/>
          </p:cNvSpPr>
          <p:nvPr>
            <p:ph idx="1"/>
          </p:nvPr>
        </p:nvSpPr>
        <p:spPr>
          <a:xfrm>
            <a:off x="457200" y="476250"/>
            <a:ext cx="8229600" cy="5649913"/>
          </a:xfrm>
        </p:spPr>
        <p:txBody>
          <a:bodyPr/>
          <a:lstStyle/>
          <a:p>
            <a:pPr>
              <a:lnSpc>
                <a:spcPct val="80000"/>
              </a:lnSpc>
            </a:pPr>
            <a:r>
              <a:rPr lang="cs-CZ" sz="1800" i="1" smtClean="0"/>
              <a:t>No, třeba ráno mě rozčílil jeden c... é... Rom, já byl unavenej z tramvaje, už bylo světlo, bylo čtvrt na sedm asi a jeden Rom vychází na Václaváku z toho, z metra, a já jsem načíhnul, měl jsem takovou chuť divnou, víte, takovej nevyspalej, nervozní, teď cigaretu jsem neměl, ani vajgla zrovna. Jsem řikal, Ježiši Kriste, kdyby aspoň v tom koši byl buřt, bych si rád zakous, mně by to už bylo jedno, jsem takhle načíhnul a von, šla parta tři, jo, tři Romové šli, z metra vycházeli. A jak von to řek ten jeden, já byl rozčilenej, víte, nervózní jsem byl, nevyspalej. A von řek, co vidíš...tak nebo co tam hledáš tak hezkýho. Já jsem se naštval a řek jsem mu, to víš, koukám, jak je tam nasráno a šel jsem pryč [smích] ne, s prominutim, jsem byl rozčilenej, tak jsem mu řek, koukám, jak je tam nasráno. (Saša)</a:t>
            </a:r>
          </a:p>
          <a:p>
            <a:pPr>
              <a:lnSpc>
                <a:spcPct val="80000"/>
              </a:lnSpc>
            </a:pPr>
            <a:endParaRPr lang="cs-CZ" sz="1800" i="1" smtClean="0"/>
          </a:p>
          <a:p>
            <a:pPr>
              <a:lnSpc>
                <a:spcPct val="80000"/>
              </a:lnSpc>
            </a:pPr>
            <a:r>
              <a:rPr lang="cs-CZ" sz="1800" smtClean="0"/>
              <a:t>	Saša při vyprávění o hledání jídla v koši opět zdůrazňuje výjimečnost situace. Když říká, "mně už to bylo jedno", vyjadřuje odhodlání prolomit normu, kterou běžně ctí. Tento počin ospravedlňuje svou špatnou psychickou kondicí. Nicméně svůj záměr nedokončil, díky náhodnému </a:t>
            </a:r>
            <a:r>
              <a:rPr lang="cs-CZ" sz="1800" i="1" smtClean="0"/>
              <a:t>strážci</a:t>
            </a:r>
            <a:r>
              <a:rPr lang="cs-CZ" sz="1800" smtClean="0"/>
              <a:t> společenských norem - zmíněnému Romovi, který jej sarkastickou poznámkou upozornil, že se chystá udělat něco </a:t>
            </a:r>
            <a:r>
              <a:rPr lang="cs-CZ" sz="1800" i="1" smtClean="0"/>
              <a:t>zakázaného</a:t>
            </a:r>
            <a:r>
              <a:rPr lang="cs-CZ" sz="1800" smtClean="0"/>
              <a:t>. Jelikož zdroje Sašovy sebeúcty byly v ten moment stále v souladu s jeho dřívějším životem a hledání jídla v koši bylo s jeho hodnotami v rozporu, musel volit mezi nasycením se a sebeúctou. Tím, že Saša dotyčnému řekl: "To víš, koukám, jak je tam nasráno", a šel pryč, přede mnou hrdě potvrdil, že si tenkrát zvolil druhou možnost. </a:t>
            </a:r>
          </a:p>
          <a:p>
            <a:endParaRPr lang="cs-CZ" sz="1800" smtClean="0"/>
          </a:p>
        </p:txBody>
      </p:sp>
    </p:spTree>
    <p:extLst>
      <p:ext uri="{BB962C8B-B14F-4D97-AF65-F5344CB8AC3E}">
        <p14:creationId xmlns:p14="http://schemas.microsoft.com/office/powerpoint/2010/main" xmlns="" val="2821381427"/>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normAutofit fontScale="90000"/>
          </a:bodyPr>
          <a:lstStyle/>
          <a:p>
            <a:r>
              <a:rPr lang="cs-CZ" smtClean="0"/>
              <a:t>Já ale pořád nevím, co s těmi mými daty…</a:t>
            </a:r>
          </a:p>
        </p:txBody>
      </p:sp>
      <p:sp>
        <p:nvSpPr>
          <p:cNvPr id="15363" name="Zástupný symbol pro obsah 2"/>
          <p:cNvSpPr>
            <a:spLocks noGrp="1"/>
          </p:cNvSpPr>
          <p:nvPr>
            <p:ph idx="1"/>
          </p:nvPr>
        </p:nvSpPr>
        <p:spPr/>
        <p:txBody>
          <a:bodyPr/>
          <a:lstStyle/>
          <a:p>
            <a:r>
              <a:rPr lang="cs-CZ" smtClean="0"/>
              <a:t>3 činnosti, které je s daty nutné dělat </a:t>
            </a:r>
          </a:p>
          <a:p>
            <a:r>
              <a:rPr lang="cs-CZ" smtClean="0"/>
              <a:t>Popis</a:t>
            </a:r>
          </a:p>
          <a:p>
            <a:r>
              <a:rPr lang="cs-CZ" smtClean="0"/>
              <a:t>Srovnávání</a:t>
            </a:r>
          </a:p>
          <a:p>
            <a:r>
              <a:rPr lang="cs-CZ" smtClean="0"/>
              <a:t>Odhalování vztahů</a:t>
            </a:r>
          </a:p>
          <a:p>
            <a:pPr>
              <a:buFontTx/>
              <a:buNone/>
            </a:pPr>
            <a:endParaRPr lang="cs-CZ" smtClean="0"/>
          </a:p>
        </p:txBody>
      </p:sp>
    </p:spTree>
    <p:extLst>
      <p:ext uri="{BB962C8B-B14F-4D97-AF65-F5344CB8AC3E}">
        <p14:creationId xmlns:p14="http://schemas.microsoft.com/office/powerpoint/2010/main" xmlns="" val="3053635388"/>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a:xfrm>
            <a:off x="468313" y="404813"/>
            <a:ext cx="8229600" cy="1143000"/>
          </a:xfrm>
        </p:spPr>
        <p:txBody>
          <a:bodyPr/>
          <a:lstStyle/>
          <a:p>
            <a:r>
              <a:rPr lang="cs-CZ" smtClean="0"/>
              <a:t>1. Popis</a:t>
            </a:r>
          </a:p>
        </p:txBody>
      </p:sp>
      <p:sp>
        <p:nvSpPr>
          <p:cNvPr id="16387" name="Zástupný symbol pro obsah 2"/>
          <p:cNvSpPr>
            <a:spLocks noGrp="1"/>
          </p:cNvSpPr>
          <p:nvPr>
            <p:ph idx="1"/>
          </p:nvPr>
        </p:nvSpPr>
        <p:spPr/>
        <p:txBody>
          <a:bodyPr>
            <a:normAutofit lnSpcReduction="10000"/>
          </a:bodyPr>
          <a:lstStyle/>
          <a:p>
            <a:r>
              <a:rPr lang="cs-CZ" sz="2800" smtClean="0"/>
              <a:t>Načrtněte kontext výzkumu a popište vaše zdroje dat, například demografické charakteristiky vašeho vzorku atd. </a:t>
            </a:r>
          </a:p>
          <a:p>
            <a:r>
              <a:rPr lang="cs-CZ" sz="2800" smtClean="0"/>
              <a:t>Popište všechna témata či kategorie, které se v datech objevují – jaké jsou jejich charakteristiky, jaké jsou jejich hranice</a:t>
            </a:r>
          </a:p>
          <a:p>
            <a:r>
              <a:rPr lang="cs-CZ" sz="2800" smtClean="0"/>
              <a:t>Zajímejte se i o to, co se v datech neobjevuje</a:t>
            </a:r>
          </a:p>
          <a:p>
            <a:r>
              <a:rPr lang="cs-CZ" sz="2800" smtClean="0"/>
              <a:t>Témata mohou v analýze dobře fungovat jedině tehdy, jsou-li vzájemně provázána a propojena v rámci teorie nebo modelu</a:t>
            </a:r>
          </a:p>
          <a:p>
            <a:endParaRPr lang="cs-CZ" sz="2000" smtClean="0"/>
          </a:p>
        </p:txBody>
      </p:sp>
    </p:spTree>
    <p:extLst>
      <p:ext uri="{BB962C8B-B14F-4D97-AF65-F5344CB8AC3E}">
        <p14:creationId xmlns:p14="http://schemas.microsoft.com/office/powerpoint/2010/main" xmlns="" val="1923563499"/>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smtClean="0"/>
              <a:t>2. Srovnání</a:t>
            </a:r>
          </a:p>
        </p:txBody>
      </p:sp>
      <p:sp>
        <p:nvSpPr>
          <p:cNvPr id="17411" name="Zástupný symbol pro obsah 2"/>
          <p:cNvSpPr>
            <a:spLocks noGrp="1"/>
          </p:cNvSpPr>
          <p:nvPr>
            <p:ph idx="1"/>
          </p:nvPr>
        </p:nvSpPr>
        <p:spPr/>
        <p:txBody>
          <a:bodyPr/>
          <a:lstStyle/>
          <a:p>
            <a:r>
              <a:rPr lang="cs-CZ" sz="2400" smtClean="0"/>
              <a:t>Objevují se odlišná témata (nebo jinak často) v odlišných skupinách? </a:t>
            </a:r>
          </a:p>
          <a:p>
            <a:r>
              <a:rPr lang="cs-CZ" sz="2400" smtClean="0"/>
              <a:t>Otázky „kdo, proč, jak, kde?“</a:t>
            </a:r>
          </a:p>
          <a:p>
            <a:pPr>
              <a:buFontTx/>
              <a:buNone/>
            </a:pPr>
            <a:endParaRPr lang="cs-CZ" sz="2400" smtClean="0"/>
          </a:p>
        </p:txBody>
      </p:sp>
    </p:spTree>
    <p:extLst>
      <p:ext uri="{BB962C8B-B14F-4D97-AF65-F5344CB8AC3E}">
        <p14:creationId xmlns:p14="http://schemas.microsoft.com/office/powerpoint/2010/main" xmlns="" val="1386361232"/>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cs-CZ" smtClean="0"/>
              <a:t>3. Hledání vztahů</a:t>
            </a:r>
          </a:p>
        </p:txBody>
      </p:sp>
      <p:sp>
        <p:nvSpPr>
          <p:cNvPr id="18435" name="Zástupný symbol pro obsah 2"/>
          <p:cNvSpPr>
            <a:spLocks noGrp="1"/>
          </p:cNvSpPr>
          <p:nvPr>
            <p:ph idx="1"/>
          </p:nvPr>
        </p:nvSpPr>
        <p:spPr>
          <a:xfrm>
            <a:off x="457200" y="1412875"/>
            <a:ext cx="8229600" cy="4713288"/>
          </a:xfrm>
        </p:spPr>
        <p:txBody>
          <a:bodyPr>
            <a:normAutofit lnSpcReduction="10000"/>
          </a:bodyPr>
          <a:lstStyle/>
          <a:p>
            <a:r>
              <a:rPr lang="cs-CZ" sz="2400" smtClean="0"/>
              <a:t>Ptejte se dál: Bylo by to jinak, kdyby….?</a:t>
            </a:r>
          </a:p>
          <a:p>
            <a:r>
              <a:rPr lang="cs-CZ" sz="2400" smtClean="0"/>
              <a:t>Za jakých podmínek se tato kategorie nebo téma objevuje? Jaké jednání, interakce, strategie, jsou v něm zahrnuty?</a:t>
            </a:r>
          </a:p>
          <a:p>
            <a:r>
              <a:rPr lang="cs-CZ" sz="2400" smtClean="0"/>
              <a:t>Jaké jsou důsledky?</a:t>
            </a:r>
          </a:p>
          <a:p>
            <a:r>
              <a:rPr lang="cs-CZ" sz="2400" smtClean="0"/>
              <a:t>Proměňuje se výše uvedené za změněných podmínek?</a:t>
            </a:r>
          </a:p>
          <a:p>
            <a:pPr>
              <a:buFontTx/>
              <a:buNone/>
            </a:pPr>
            <a:r>
              <a:rPr lang="cs-CZ" sz="2400" smtClean="0"/>
              <a:t>Typy vztahů:</a:t>
            </a:r>
          </a:p>
          <a:p>
            <a:pPr>
              <a:buFontTx/>
              <a:buNone/>
            </a:pPr>
            <a:r>
              <a:rPr lang="cs-CZ" sz="2400" smtClean="0"/>
              <a:t>X je součástí Y</a:t>
            </a:r>
          </a:p>
          <a:p>
            <a:pPr>
              <a:buFontTx/>
              <a:buNone/>
            </a:pPr>
            <a:r>
              <a:rPr lang="cs-CZ" sz="2400" smtClean="0"/>
              <a:t>X je druhem Y</a:t>
            </a:r>
          </a:p>
          <a:p>
            <a:pPr>
              <a:buFontTx/>
              <a:buNone/>
            </a:pPr>
            <a:r>
              <a:rPr lang="cs-CZ" sz="2400" smtClean="0"/>
              <a:t>X je důsledkem Y</a:t>
            </a:r>
          </a:p>
          <a:p>
            <a:pPr>
              <a:buFontTx/>
              <a:buNone/>
            </a:pPr>
            <a:r>
              <a:rPr lang="cs-CZ" sz="2400" smtClean="0"/>
              <a:t>X je fází Y</a:t>
            </a:r>
          </a:p>
          <a:p>
            <a:pPr>
              <a:buFontTx/>
              <a:buNone/>
            </a:pPr>
            <a:r>
              <a:rPr lang="cs-CZ" sz="2400" smtClean="0"/>
              <a:t>X je příčinou Y ……</a:t>
            </a:r>
          </a:p>
        </p:txBody>
      </p:sp>
    </p:spTree>
    <p:extLst>
      <p:ext uri="{BB962C8B-B14F-4D97-AF65-F5344CB8AC3E}">
        <p14:creationId xmlns:p14="http://schemas.microsoft.com/office/powerpoint/2010/main" xmlns="" val="4234740348"/>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smtClean="0"/>
              <a:t>Co ještě pomůže?</a:t>
            </a:r>
          </a:p>
        </p:txBody>
      </p:sp>
      <p:sp>
        <p:nvSpPr>
          <p:cNvPr id="20483" name="Zástupný symbol pro obsah 2"/>
          <p:cNvSpPr>
            <a:spLocks noGrp="1"/>
          </p:cNvSpPr>
          <p:nvPr>
            <p:ph idx="1"/>
          </p:nvPr>
        </p:nvSpPr>
        <p:spPr/>
        <p:txBody>
          <a:bodyPr/>
          <a:lstStyle/>
          <a:p>
            <a:r>
              <a:rPr lang="cs-CZ" smtClean="0"/>
              <a:t>Diskuse o datech ve skupině a častá prezentace našich dosavadních výsledků</a:t>
            </a:r>
          </a:p>
          <a:p>
            <a:r>
              <a:rPr lang="cs-CZ" smtClean="0"/>
              <a:t>Systematická pozornost věnovaná negativním případům (pomůže nám precizovat náš model)</a:t>
            </a:r>
          </a:p>
          <a:p>
            <a:r>
              <a:rPr lang="cs-CZ" smtClean="0"/>
              <a:t>Různý typ vizualizace dat (jako mezifáze i jako výstup)</a:t>
            </a:r>
          </a:p>
          <a:p>
            <a:endParaRPr lang="cs-CZ" smtClean="0"/>
          </a:p>
        </p:txBody>
      </p:sp>
    </p:spTree>
    <p:extLst>
      <p:ext uri="{BB962C8B-B14F-4D97-AF65-F5344CB8AC3E}">
        <p14:creationId xmlns:p14="http://schemas.microsoft.com/office/powerpoint/2010/main" xmlns="" val="1659944251"/>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sz="3200" smtClean="0"/>
              <a:t>Výzkumné příležitosti mladých vědců v různých oborech</a:t>
            </a:r>
          </a:p>
        </p:txBody>
      </p:sp>
      <p:pic>
        <p:nvPicPr>
          <p:cNvPr id="21507"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124075" y="1600200"/>
            <a:ext cx="4895850" cy="4525963"/>
          </a:xfrm>
          <a:noFill/>
        </p:spPr>
      </p:pic>
    </p:spTree>
    <p:extLst>
      <p:ext uri="{BB962C8B-B14F-4D97-AF65-F5344CB8AC3E}">
        <p14:creationId xmlns:p14="http://schemas.microsoft.com/office/powerpoint/2010/main" xmlns="" val="2537037315"/>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0"/>
            <a:ext cx="8785225" cy="364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1"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388" y="3500438"/>
            <a:ext cx="8785225" cy="3357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7102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155575" y="-4922838"/>
            <a:ext cx="10763250" cy="10258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cs-CZ"/>
          </a:p>
        </p:txBody>
      </p:sp>
      <p:sp>
        <p:nvSpPr>
          <p:cNvPr id="23555" name="AutoShape 4"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307975" y="-4770438"/>
            <a:ext cx="10763250" cy="10258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cs-CZ"/>
          </a:p>
        </p:txBody>
      </p:sp>
      <p:pic>
        <p:nvPicPr>
          <p:cNvPr id="23556" name="Obrázek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288" y="206375"/>
            <a:ext cx="7489825" cy="643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6460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457200" y="274638"/>
            <a:ext cx="8229600" cy="993775"/>
          </a:xfrm>
        </p:spPr>
        <p:txBody>
          <a:bodyPr>
            <a:normAutofit fontScale="90000"/>
          </a:bodyPr>
          <a:lstStyle/>
          <a:p>
            <a:r>
              <a:rPr lang="cs-CZ" smtClean="0"/>
              <a:t>Co se vlastně čeká? Výstupy z kvalitativního výzkumu</a:t>
            </a:r>
          </a:p>
        </p:txBody>
      </p:sp>
      <p:sp>
        <p:nvSpPr>
          <p:cNvPr id="24579" name="Zástupný symbol pro obsah 2"/>
          <p:cNvSpPr>
            <a:spLocks noGrp="1"/>
          </p:cNvSpPr>
          <p:nvPr>
            <p:ph idx="1"/>
          </p:nvPr>
        </p:nvSpPr>
        <p:spPr>
          <a:xfrm>
            <a:off x="457200" y="2708275"/>
            <a:ext cx="8229600" cy="3417888"/>
          </a:xfrm>
        </p:spPr>
        <p:txBody>
          <a:bodyPr/>
          <a:lstStyle/>
          <a:p>
            <a:r>
              <a:rPr lang="cs-CZ" smtClean="0"/>
              <a:t>Seznam a podrobný popis klíčových témat</a:t>
            </a:r>
          </a:p>
          <a:p>
            <a:r>
              <a:rPr lang="cs-CZ" smtClean="0"/>
              <a:t>Teorie, hypotézy k dalšímu ověřování</a:t>
            </a:r>
          </a:p>
          <a:p>
            <a:r>
              <a:rPr lang="cs-CZ" smtClean="0"/>
              <a:t>Chronologie, sekvence</a:t>
            </a:r>
          </a:p>
          <a:p>
            <a:r>
              <a:rPr lang="cs-CZ" smtClean="0"/>
              <a:t>Schéma, model</a:t>
            </a:r>
          </a:p>
          <a:p>
            <a:r>
              <a:rPr lang="cs-CZ" smtClean="0"/>
              <a:t>Typologie, kategorizace</a:t>
            </a:r>
          </a:p>
          <a:p>
            <a:pPr>
              <a:buFontTx/>
              <a:buNone/>
            </a:pPr>
            <a:endParaRPr lang="cs-CZ" smtClean="0"/>
          </a:p>
        </p:txBody>
      </p:sp>
    </p:spTree>
    <p:extLst>
      <p:ext uri="{BB962C8B-B14F-4D97-AF65-F5344CB8AC3E}">
        <p14:creationId xmlns:p14="http://schemas.microsoft.com/office/powerpoint/2010/main" xmlns="" val="3485261950"/>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cs-CZ" sz="4000" smtClean="0"/>
              <a:t>Jean-Claude Kaufman: Chápající rozhovor</a:t>
            </a:r>
          </a:p>
        </p:txBody>
      </p:sp>
      <p:sp>
        <p:nvSpPr>
          <p:cNvPr id="55299" name="Rectangle 3"/>
          <p:cNvSpPr>
            <a:spLocks noGrp="1" noChangeArrowheads="1"/>
          </p:cNvSpPr>
          <p:nvPr>
            <p:ph type="body" idx="1"/>
          </p:nvPr>
        </p:nvSpPr>
        <p:spPr/>
        <p:txBody>
          <a:bodyPr/>
          <a:lstStyle/>
          <a:p>
            <a:pPr>
              <a:lnSpc>
                <a:spcPct val="80000"/>
              </a:lnSpc>
              <a:buFontTx/>
              <a:buNone/>
            </a:pPr>
            <a:r>
              <a:rPr lang="cs-CZ" sz="1200" b="1" i="1" smtClean="0"/>
              <a:t>	</a:t>
            </a:r>
          </a:p>
          <a:p>
            <a:pPr>
              <a:lnSpc>
                <a:spcPct val="80000"/>
              </a:lnSpc>
              <a:buFontTx/>
              <a:buNone/>
            </a:pPr>
            <a:r>
              <a:rPr lang="cs-CZ" sz="1200" b="1" i="1" smtClean="0"/>
              <a:t>	„</a:t>
            </a:r>
            <a:r>
              <a:rPr lang="cs-CZ" sz="2000" i="1" smtClean="0"/>
              <a:t>Aby tazatel získal nejdůležitější informace, musí se přiblížit konverzačnímu stylu, aniž se do skutečné konverzace nechá vtáhnout: rozhovor je práce, která vyžaduje nepřetržité úsilí. Ideálem je narušení hierarchie, aniž dojde k vyrovnání pozic: partneři si zachovávají různé role. Respondent musí cítit, že to co říká, má pro tazatele velkou cenu, že ten ho upřímně poslouchá a že je přitom ochoten odchýlit se od svých otázek, aby mu dal prostor okomentovat důležitou informaci. Respondent s překvapením zjišťuje, že mu tazatel pozorně naslouchá a zakouší jistou radost z toho, že se postupně přesouvá do hlavní role. Není neurčitě dotazován na svůj názor, ale protože disponuje cenným věděním, které tazatel nemá, stává se klíčovou postavou. Mezi oběma výraznými a kontrastními rolemi tak během výměny dochází k rovnováze.“</a:t>
            </a:r>
            <a:endParaRPr lang="cs-CZ" sz="2000" smtClean="0"/>
          </a:p>
          <a:p>
            <a:pPr>
              <a:lnSpc>
                <a:spcPct val="80000"/>
              </a:lnSpc>
              <a:buFontTx/>
              <a:buNone/>
            </a:pPr>
            <a:endParaRPr lang="cs-CZ" sz="2000" smtClean="0"/>
          </a:p>
          <a:p>
            <a:pPr>
              <a:lnSpc>
                <a:spcPct val="80000"/>
              </a:lnSpc>
              <a:buFontTx/>
              <a:buNone/>
            </a:pPr>
            <a:r>
              <a:rPr lang="cs-CZ" sz="2000" smtClean="0"/>
              <a:t>						Kaufman, 2010: 57</a:t>
            </a:r>
          </a:p>
        </p:txBody>
      </p:sp>
    </p:spTree>
    <p:extLst>
      <p:ext uri="{BB962C8B-B14F-4D97-AF65-F5344CB8AC3E}">
        <p14:creationId xmlns:p14="http://schemas.microsoft.com/office/powerpoint/2010/main" xmlns="" val="2190364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wipe(left)">
                                      <p:cBhvr>
                                        <p:cTn id="12" dur="500"/>
                                        <p:tgtEl>
                                          <p:spTgt spid="552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Effect transition="in" filter="wipe(left)">
                                      <p:cBhvr>
                                        <p:cTn id="17" dur="500"/>
                                        <p:tgtEl>
                                          <p:spTgt spid="552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wipe(left)">
                                      <p:cBhvr>
                                        <p:cTn id="22" dur="5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sz="3200" smtClean="0"/>
              <a:t>Typický výstup: model, schéma </a:t>
            </a:r>
            <a:r>
              <a:rPr lang="cs-CZ" smtClean="0"/>
              <a:t> </a:t>
            </a:r>
            <a:br>
              <a:rPr lang="cs-CZ" smtClean="0"/>
            </a:br>
            <a:r>
              <a:rPr lang="cs-CZ" sz="1600" smtClean="0"/>
              <a:t>(Švaříček, Šeďová, 2007: 95, 284, 309)</a:t>
            </a:r>
          </a:p>
        </p:txBody>
      </p:sp>
      <p:pic>
        <p:nvPicPr>
          <p:cNvPr id="25603"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a:stretch>
            <a:fillRect/>
          </a:stretch>
        </p:blipFill>
        <p:spPr>
          <a:xfrm>
            <a:off x="611188" y="1700213"/>
            <a:ext cx="3073400" cy="4525962"/>
          </a:xfrm>
          <a:noFill/>
        </p:spPr>
      </p:pic>
      <p:pic>
        <p:nvPicPr>
          <p:cNvPr id="25604"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738" y="1484313"/>
            <a:ext cx="4608512" cy="252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6100" y="3860800"/>
            <a:ext cx="3887788" cy="259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8420604"/>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20467" t="14951" r="15993" b="7091"/>
          <a:stretch>
            <a:fillRect/>
          </a:stretch>
        </p:blipFill>
        <p:spPr>
          <a:xfrm>
            <a:off x="684213" y="620713"/>
            <a:ext cx="7570787" cy="5184775"/>
          </a:xfrm>
          <a:noFill/>
        </p:spPr>
      </p:pic>
    </p:spTree>
    <p:extLst>
      <p:ext uri="{BB962C8B-B14F-4D97-AF65-F5344CB8AC3E}">
        <p14:creationId xmlns:p14="http://schemas.microsoft.com/office/powerpoint/2010/main" xmlns="" val="3125101661"/>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457200" y="274638"/>
            <a:ext cx="8229600" cy="850900"/>
          </a:xfrm>
        </p:spPr>
        <p:txBody>
          <a:bodyPr/>
          <a:lstStyle/>
          <a:p>
            <a:r>
              <a:rPr lang="cs-CZ" sz="1800" smtClean="0"/>
              <a:t>Typologie: Otcovství po rozchodu rodičovského páru (Dudová, 2007)</a:t>
            </a:r>
          </a:p>
        </p:txBody>
      </p:sp>
      <p:pic>
        <p:nvPicPr>
          <p:cNvPr id="27651"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35681" t="14951" r="32996" b="7091"/>
          <a:stretch>
            <a:fillRect/>
          </a:stretch>
        </p:blipFill>
        <p:spPr>
          <a:xfrm>
            <a:off x="1692275" y="1052513"/>
            <a:ext cx="5327650" cy="5805487"/>
          </a:xfrm>
          <a:noFill/>
        </p:spPr>
      </p:pic>
    </p:spTree>
    <p:extLst>
      <p:ext uri="{BB962C8B-B14F-4D97-AF65-F5344CB8AC3E}">
        <p14:creationId xmlns:p14="http://schemas.microsoft.com/office/powerpoint/2010/main" xmlns="" val="2734526127"/>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cs-CZ" smtClean="0"/>
              <a:t>Příklad: „sekvence“ </a:t>
            </a:r>
          </a:p>
        </p:txBody>
      </p:sp>
      <p:pic>
        <p:nvPicPr>
          <p:cNvPr id="28675"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1219200" y="1295400"/>
            <a:ext cx="6705600" cy="5257800"/>
          </a:xfrm>
          <a:noFill/>
        </p:spPr>
      </p:pic>
    </p:spTree>
    <p:extLst>
      <p:ext uri="{BB962C8B-B14F-4D97-AF65-F5344CB8AC3E}">
        <p14:creationId xmlns:p14="http://schemas.microsoft.com/office/powerpoint/2010/main" xmlns="" val="3530012826"/>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sah 2"/>
          <p:cNvSpPr>
            <a:spLocks noGrp="1"/>
          </p:cNvSpPr>
          <p:nvPr>
            <p:ph idx="1"/>
          </p:nvPr>
        </p:nvSpPr>
        <p:spPr/>
        <p:txBody>
          <a:bodyPr/>
          <a:lstStyle/>
          <a:p>
            <a:pPr marL="0" indent="0">
              <a:buFontTx/>
              <a:buNone/>
            </a:pPr>
            <a:r>
              <a:rPr lang="cs-CZ" sz="4000" b="1" smtClean="0"/>
              <a:t>Další výstupy?</a:t>
            </a:r>
          </a:p>
        </p:txBody>
      </p:sp>
    </p:spTree>
    <p:extLst>
      <p:ext uri="{BB962C8B-B14F-4D97-AF65-F5344CB8AC3E}">
        <p14:creationId xmlns:p14="http://schemas.microsoft.com/office/powerpoint/2010/main" xmlns="" val="2690099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r>
              <a:rPr lang="cs-CZ" smtClean="0"/>
              <a:t>Jak mi může pomoci počítač?</a:t>
            </a:r>
          </a:p>
        </p:txBody>
      </p:sp>
    </p:spTree>
    <p:extLst>
      <p:ext uri="{BB962C8B-B14F-4D97-AF65-F5344CB8AC3E}">
        <p14:creationId xmlns:p14="http://schemas.microsoft.com/office/powerpoint/2010/main" xmlns="" val="1694952539"/>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18778698"/>
      </p:ext>
    </p:ext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6375" y="-2692400"/>
            <a:ext cx="12192000" cy="975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3406835"/>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26101763"/>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p:txBody>
          <a:bodyPr/>
          <a:lstStyle/>
          <a:p>
            <a:r>
              <a:rPr lang="cs-CZ" sz="3600" smtClean="0"/>
              <a:t>Jak se pozná dobrý kvalitativní výzkum?</a:t>
            </a:r>
          </a:p>
        </p:txBody>
      </p:sp>
      <p:sp>
        <p:nvSpPr>
          <p:cNvPr id="34819" name="Zástupný symbol pro obsah 2"/>
          <p:cNvSpPr>
            <a:spLocks noGrp="1"/>
          </p:cNvSpPr>
          <p:nvPr>
            <p:ph idx="1"/>
          </p:nvPr>
        </p:nvSpPr>
        <p:spPr/>
        <p:txBody>
          <a:bodyPr/>
          <a:lstStyle/>
          <a:p>
            <a:r>
              <a:rPr lang="cs-CZ" sz="2400" smtClean="0"/>
              <a:t>Srozumitelnost</a:t>
            </a:r>
          </a:p>
          <a:p>
            <a:r>
              <a:rPr lang="cs-CZ" sz="2400" smtClean="0"/>
              <a:t>Věrohodnost</a:t>
            </a:r>
          </a:p>
          <a:p>
            <a:r>
              <a:rPr lang="cs-CZ" sz="2400" smtClean="0"/>
              <a:t>Koherence</a:t>
            </a:r>
          </a:p>
          <a:p>
            <a:r>
              <a:rPr lang="cs-CZ" sz="2400" smtClean="0"/>
              <a:t>Komplexnost </a:t>
            </a:r>
          </a:p>
          <a:p>
            <a:r>
              <a:rPr lang="cs-CZ" sz="2400" smtClean="0"/>
              <a:t>Robustnost</a:t>
            </a:r>
          </a:p>
          <a:p>
            <a:r>
              <a:rPr lang="cs-CZ" sz="2400" smtClean="0"/>
              <a:t>Smysluplnost pro relevantní publikum</a:t>
            </a:r>
          </a:p>
          <a:p>
            <a:endParaRPr lang="cs-CZ" sz="2400" smtClean="0"/>
          </a:p>
          <a:p>
            <a:pPr>
              <a:buFontTx/>
              <a:buNone/>
            </a:pPr>
            <a:r>
              <a:rPr lang="cs-CZ" sz="2400" smtClean="0"/>
              <a:t>						</a:t>
            </a:r>
          </a:p>
        </p:txBody>
      </p:sp>
    </p:spTree>
    <p:extLst>
      <p:ext uri="{BB962C8B-B14F-4D97-AF65-F5344CB8AC3E}">
        <p14:creationId xmlns:p14="http://schemas.microsoft.com/office/powerpoint/2010/main" xmlns="" val="3352624743"/>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1140" t="6737" r="29474" b="5123"/>
          <a:stretch/>
        </p:blipFill>
        <p:spPr bwMode="auto">
          <a:xfrm>
            <a:off x="539552" y="188641"/>
            <a:ext cx="4530541" cy="63367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ovéPole 3"/>
          <p:cNvSpPr txBox="1"/>
          <p:nvPr/>
        </p:nvSpPr>
        <p:spPr>
          <a:xfrm>
            <a:off x="6300192" y="4437112"/>
            <a:ext cx="1699824" cy="369332"/>
          </a:xfrm>
          <a:prstGeom prst="rect">
            <a:avLst/>
          </a:prstGeom>
          <a:noFill/>
        </p:spPr>
        <p:txBody>
          <a:bodyPr wrap="none" rtlCol="0">
            <a:spAutoFit/>
          </a:bodyPr>
          <a:lstStyle/>
          <a:p>
            <a:r>
              <a:rPr lang="cs-CZ" dirty="0" smtClean="0"/>
              <a:t>Toušek 2012: 66</a:t>
            </a:r>
            <a:endParaRPr lang="cs-CZ" dirty="0"/>
          </a:p>
        </p:txBody>
      </p:sp>
    </p:spTree>
    <p:extLst>
      <p:ext uri="{BB962C8B-B14F-4D97-AF65-F5344CB8AC3E}">
        <p14:creationId xmlns:p14="http://schemas.microsoft.com/office/powerpoint/2010/main" xmlns="" val="916631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Sondování</a:t>
            </a:r>
            <a:endParaRPr lang="cs-CZ" dirty="0"/>
          </a:p>
        </p:txBody>
      </p:sp>
      <p:sp>
        <p:nvSpPr>
          <p:cNvPr id="3" name="Zástupný symbol pro obsah 2"/>
          <p:cNvSpPr>
            <a:spLocks noGrp="1"/>
          </p:cNvSpPr>
          <p:nvPr>
            <p:ph idx="1"/>
          </p:nvPr>
        </p:nvSpPr>
        <p:spPr/>
        <p:txBody>
          <a:bodyPr>
            <a:normAutofit fontScale="85000" lnSpcReduction="20000"/>
          </a:bodyPr>
          <a:lstStyle/>
          <a:p>
            <a:r>
              <a:rPr lang="it-IT" dirty="0"/>
              <a:t>„Proč ne?“, „Proč si to myslíte</a:t>
            </a:r>
            <a:r>
              <a:rPr lang="it-IT" dirty="0" smtClean="0"/>
              <a:t>?“</a:t>
            </a:r>
            <a:endParaRPr lang="cs-CZ" dirty="0"/>
          </a:p>
          <a:p>
            <a:r>
              <a:rPr lang="cs-CZ" dirty="0" smtClean="0"/>
              <a:t>„</a:t>
            </a:r>
            <a:r>
              <a:rPr lang="cs-CZ" dirty="0"/>
              <a:t>Zmínil jste, že raději pracujete s tvořivými žáky, co to pro vás znamená, tvořivý žák</a:t>
            </a:r>
            <a:r>
              <a:rPr lang="cs-CZ" dirty="0" smtClean="0"/>
              <a:t>“?</a:t>
            </a:r>
          </a:p>
          <a:p>
            <a:r>
              <a:rPr lang="cs-CZ" dirty="0" smtClean="0"/>
              <a:t>„</a:t>
            </a:r>
            <a:r>
              <a:rPr lang="cs-CZ" dirty="0"/>
              <a:t>Můžete to rozvést?“, „Tomu nerozumím, co jste tím chtěl </a:t>
            </a:r>
            <a:r>
              <a:rPr lang="cs-CZ" dirty="0" err="1"/>
              <a:t>říct?“„Rozuměl</a:t>
            </a:r>
            <a:r>
              <a:rPr lang="cs-CZ" dirty="0"/>
              <a:t> jsem tedy správně, že...?“</a:t>
            </a:r>
            <a:endParaRPr lang="it-IT" dirty="0"/>
          </a:p>
          <a:p>
            <a:r>
              <a:rPr lang="cs-CZ" dirty="0" smtClean="0"/>
              <a:t>„Říkal jste, že jste přišel o zaměstnání, co bylo dál?“</a:t>
            </a:r>
          </a:p>
          <a:p>
            <a:r>
              <a:rPr lang="cs-CZ" dirty="0"/>
              <a:t>„Lidé v podobné situaci jako vy zažijí ledacos, </a:t>
            </a:r>
            <a:r>
              <a:rPr lang="cs-CZ" dirty="0" smtClean="0"/>
              <a:t>například se </a:t>
            </a:r>
            <a:r>
              <a:rPr lang="cs-CZ" dirty="0"/>
              <a:t>ocitnou ve vězení, máte tu zkušenost</a:t>
            </a:r>
            <a:r>
              <a:rPr lang="cs-CZ" dirty="0" smtClean="0"/>
              <a:t>?“</a:t>
            </a:r>
          </a:p>
          <a:p>
            <a:r>
              <a:rPr lang="cs-CZ" dirty="0"/>
              <a:t>„To co jste řekl je zajímavé, ale většina lidí by s tím </a:t>
            </a:r>
            <a:r>
              <a:rPr lang="cs-CZ" dirty="0" smtClean="0"/>
              <a:t>nesouhlasila, </a:t>
            </a:r>
            <a:r>
              <a:rPr lang="pl-PL" dirty="0" smtClean="0"/>
              <a:t>nemyslíte</a:t>
            </a:r>
            <a:r>
              <a:rPr lang="pl-PL" dirty="0"/>
              <a:t>?“, či „To je pravda, tak by to asi mělo být, ale </a:t>
            </a:r>
            <a:r>
              <a:rPr lang="pl-PL" dirty="0" smtClean="0"/>
              <a:t>skutečnost </a:t>
            </a:r>
            <a:r>
              <a:rPr lang="cs-CZ" dirty="0" smtClean="0"/>
              <a:t>je </a:t>
            </a:r>
            <a:r>
              <a:rPr lang="cs-CZ" dirty="0"/>
              <a:t>jiná, ne</a:t>
            </a:r>
            <a:r>
              <a:rPr lang="cs-CZ" dirty="0" smtClean="0"/>
              <a:t>?“ (konfrontace)</a:t>
            </a:r>
          </a:p>
          <a:p>
            <a:endParaRPr lang="cs-CZ" dirty="0" smtClean="0"/>
          </a:p>
          <a:p>
            <a:endParaRPr lang="cs-CZ" dirty="0"/>
          </a:p>
        </p:txBody>
      </p:sp>
    </p:spTree>
    <p:extLst>
      <p:ext uri="{BB962C8B-B14F-4D97-AF65-F5344CB8AC3E}">
        <p14:creationId xmlns:p14="http://schemas.microsoft.com/office/powerpoint/2010/main" xmlns="" val="1087371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cs-CZ" sz="4000" dirty="0" smtClean="0"/>
              <a:t>Hloubkový rozhovor</a:t>
            </a:r>
          </a:p>
        </p:txBody>
      </p:sp>
      <p:sp>
        <p:nvSpPr>
          <p:cNvPr id="57347" name="Rectangle 3"/>
          <p:cNvSpPr>
            <a:spLocks noGrp="1" noChangeArrowheads="1"/>
          </p:cNvSpPr>
          <p:nvPr>
            <p:ph type="body" idx="1"/>
          </p:nvPr>
        </p:nvSpPr>
        <p:spPr/>
        <p:txBody>
          <a:bodyPr/>
          <a:lstStyle/>
          <a:p>
            <a:pPr>
              <a:lnSpc>
                <a:spcPct val="80000"/>
              </a:lnSpc>
              <a:buFontTx/>
              <a:buNone/>
            </a:pPr>
            <a:endParaRPr lang="cs-CZ" sz="2000" dirty="0" smtClean="0"/>
          </a:p>
          <a:p>
            <a:pPr>
              <a:lnSpc>
                <a:spcPct val="80000"/>
              </a:lnSpc>
              <a:buFontTx/>
              <a:buNone/>
            </a:pPr>
            <a:r>
              <a:rPr lang="cs-CZ" sz="2000" dirty="0"/>
              <a:t>	</a:t>
            </a:r>
            <a:r>
              <a:rPr lang="cs-CZ" sz="2000" dirty="0" smtClean="0"/>
              <a:t>„Co vás napadne, když se dozvíte o novém kurzu/školení? Proč se kurzů/školení účastníte a proč účast na nich odmítáte?“</a:t>
            </a:r>
          </a:p>
          <a:p>
            <a:pPr>
              <a:lnSpc>
                <a:spcPct val="80000"/>
              </a:lnSpc>
              <a:buFontTx/>
              <a:buNone/>
            </a:pPr>
            <a:r>
              <a:rPr lang="cs-CZ" sz="2000" dirty="0" smtClean="0"/>
              <a:t>	X</a:t>
            </a:r>
          </a:p>
          <a:p>
            <a:pPr>
              <a:lnSpc>
                <a:spcPct val="80000"/>
              </a:lnSpc>
              <a:buFontTx/>
              <a:buNone/>
            </a:pPr>
            <a:r>
              <a:rPr lang="cs-CZ" sz="2000" dirty="0" smtClean="0"/>
              <a:t>	„Jak se dozvídáte o novém školení?“</a:t>
            </a:r>
          </a:p>
          <a:p>
            <a:pPr>
              <a:lnSpc>
                <a:spcPct val="80000"/>
              </a:lnSpc>
              <a:buFontTx/>
              <a:buNone/>
            </a:pPr>
            <a:endParaRPr lang="cs-CZ" sz="2000" dirty="0" smtClean="0"/>
          </a:p>
          <a:p>
            <a:pPr marL="0" indent="0">
              <a:lnSpc>
                <a:spcPct val="80000"/>
              </a:lnSpc>
              <a:buNone/>
            </a:pPr>
            <a:endParaRPr lang="cs-CZ" sz="2000" dirty="0" smtClean="0"/>
          </a:p>
          <a:p>
            <a:pPr marL="0" indent="0">
              <a:buNone/>
            </a:pPr>
            <a:r>
              <a:rPr lang="cs-CZ" sz="2000" dirty="0"/>
              <a:t>R: Co si o ní myslím? No, že asi nic nedokážou, ale podporuju je, protože taky se mi nelíbí, co </a:t>
            </a:r>
            <a:r>
              <a:rPr lang="cs-CZ" sz="2000" dirty="0" smtClean="0"/>
              <a:t>tahle </a:t>
            </a:r>
            <a:r>
              <a:rPr lang="cs-CZ" sz="2000" dirty="0"/>
              <a:t>vláda tady na tu naši vrstvu chystá, protože je to hrozný, je to neúnosný, už si myslím. </a:t>
            </a:r>
          </a:p>
          <a:p>
            <a:pPr marL="0" indent="0">
              <a:buNone/>
            </a:pPr>
            <a:r>
              <a:rPr lang="cs-CZ" sz="2000" dirty="0"/>
              <a:t>T: Naši vrstvu? Co myslíte tím...</a:t>
            </a:r>
          </a:p>
          <a:p>
            <a:pPr marL="0" indent="0">
              <a:buNone/>
            </a:pPr>
            <a:r>
              <a:rPr lang="cs-CZ" sz="2000" dirty="0"/>
              <a:t>R: ...vás, </a:t>
            </a:r>
            <a:r>
              <a:rPr lang="cs-CZ" sz="2000" dirty="0" smtClean="0"/>
              <a:t>mě, třicátníci</a:t>
            </a:r>
            <a:r>
              <a:rPr lang="cs-CZ" sz="2000" dirty="0"/>
              <a:t>, </a:t>
            </a:r>
            <a:r>
              <a:rPr lang="cs-CZ" sz="2000" dirty="0" smtClean="0"/>
              <a:t>čtyřicátníci</a:t>
            </a:r>
            <a:r>
              <a:rPr lang="cs-CZ" sz="2000" dirty="0"/>
              <a:t>. </a:t>
            </a:r>
          </a:p>
          <a:p>
            <a:pPr marL="0" indent="0">
              <a:lnSpc>
                <a:spcPct val="80000"/>
              </a:lnSpc>
              <a:buNone/>
            </a:pPr>
            <a:r>
              <a:rPr lang="cs-CZ" sz="2000" dirty="0" smtClean="0"/>
              <a:t>					(Nedbálková 2013: 92)</a:t>
            </a:r>
          </a:p>
        </p:txBody>
      </p:sp>
    </p:spTree>
    <p:extLst>
      <p:ext uri="{BB962C8B-B14F-4D97-AF65-F5344CB8AC3E}">
        <p14:creationId xmlns:p14="http://schemas.microsoft.com/office/powerpoint/2010/main" xmlns="" val="2349697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2000"/>
                                        <p:tgtEl>
                                          <p:spTgt spid="57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wipe(left)">
                                      <p:cBhvr>
                                        <p:cTn id="12" dur="500"/>
                                        <p:tgtEl>
                                          <p:spTgt spid="573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wipe(left)">
                                      <p:cBhvr>
                                        <p:cTn id="17" dur="500"/>
                                        <p:tgtEl>
                                          <p:spTgt spid="573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wipe(left)">
                                      <p:cBhvr>
                                        <p:cTn id="22" dur="5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347">
                                            <p:txEl>
                                              <p:pRg st="6" end="6"/>
                                            </p:txEl>
                                          </p:spTgt>
                                        </p:tgtEl>
                                        <p:attrNameLst>
                                          <p:attrName>style.visibility</p:attrName>
                                        </p:attrNameLst>
                                      </p:cBhvr>
                                      <p:to>
                                        <p:strVal val="visible"/>
                                      </p:to>
                                    </p:set>
                                    <p:animEffect transition="in" filter="wipe(left)">
                                      <p:cBhvr>
                                        <p:cTn id="27" dur="500"/>
                                        <p:tgtEl>
                                          <p:spTgt spid="5734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7347">
                                            <p:txEl>
                                              <p:pRg st="7" end="7"/>
                                            </p:txEl>
                                          </p:spTgt>
                                        </p:tgtEl>
                                        <p:attrNameLst>
                                          <p:attrName>style.visibility</p:attrName>
                                        </p:attrNameLst>
                                      </p:cBhvr>
                                      <p:to>
                                        <p:strVal val="visible"/>
                                      </p:to>
                                    </p:set>
                                    <p:animEffect transition="in" filter="wipe(left)">
                                      <p:cBhvr>
                                        <p:cTn id="32" dur="500"/>
                                        <p:tgtEl>
                                          <p:spTgt spid="5734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7347">
                                            <p:txEl>
                                              <p:pRg st="8" end="8"/>
                                            </p:txEl>
                                          </p:spTgt>
                                        </p:tgtEl>
                                        <p:attrNameLst>
                                          <p:attrName>style.visibility</p:attrName>
                                        </p:attrNameLst>
                                      </p:cBhvr>
                                      <p:to>
                                        <p:strVal val="visible"/>
                                      </p:to>
                                    </p:set>
                                    <p:animEffect transition="in" filter="wipe(left)">
                                      <p:cBhvr>
                                        <p:cTn id="37" dur="500"/>
                                        <p:tgtEl>
                                          <p:spTgt spid="5734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7347">
                                            <p:txEl>
                                              <p:pRg st="9" end="9"/>
                                            </p:txEl>
                                          </p:spTgt>
                                        </p:tgtEl>
                                        <p:attrNameLst>
                                          <p:attrName>style.visibility</p:attrName>
                                        </p:attrNameLst>
                                      </p:cBhvr>
                                      <p:to>
                                        <p:strVal val="visible"/>
                                      </p:to>
                                    </p:set>
                                    <p:animEffect transition="in" filter="wipe(left)">
                                      <p:cBhvr>
                                        <p:cTn id="42" dur="500"/>
                                        <p:tgtEl>
                                          <p:spTgt spid="573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a:xfrm>
            <a:off x="457200" y="476250"/>
            <a:ext cx="8229600" cy="1081088"/>
          </a:xfrm>
        </p:spPr>
        <p:txBody>
          <a:bodyPr>
            <a:normAutofit fontScale="90000"/>
          </a:bodyPr>
          <a:lstStyle/>
          <a:p>
            <a:r>
              <a:rPr lang="cs-CZ" sz="2400" smtClean="0"/>
              <a:t>Diskuse nad volbou otázek pro hloubkový rozhovor: projekt „Zjišťování důvodů pro volbu soukromého předškolního vzdělávání v České republice“</a:t>
            </a:r>
            <a:r>
              <a:rPr lang="cs-CZ" smtClean="0"/>
              <a:t/>
            </a:r>
            <a:br>
              <a:rPr lang="cs-CZ" smtClean="0"/>
            </a:br>
            <a:endParaRPr lang="cs-CZ" smtClean="0"/>
          </a:p>
        </p:txBody>
      </p:sp>
      <p:sp>
        <p:nvSpPr>
          <p:cNvPr id="8195" name="Zástupný symbol pro obsah 2"/>
          <p:cNvSpPr>
            <a:spLocks noGrp="1"/>
          </p:cNvSpPr>
          <p:nvPr>
            <p:ph idx="1"/>
          </p:nvPr>
        </p:nvSpPr>
        <p:spPr/>
        <p:txBody>
          <a:bodyPr/>
          <a:lstStyle/>
          <a:p>
            <a:r>
              <a:rPr lang="cs-CZ" sz="1400" smtClean="0"/>
              <a:t>Rozhodli jste se pro umístění vašeho dítěte do soukromé mateřské školy na základě vlastního výběru a přesvědčení?</a:t>
            </a:r>
          </a:p>
          <a:p>
            <a:r>
              <a:rPr lang="cs-CZ" sz="1400" smtClean="0"/>
              <a:t>Nebo na doporučení někoho známého?</a:t>
            </a:r>
          </a:p>
          <a:p>
            <a:r>
              <a:rPr lang="cs-CZ" sz="1400" smtClean="0"/>
              <a:t>Volili jste školku především podle místa bydliště a dopravní dostupnosti?</a:t>
            </a:r>
          </a:p>
          <a:p>
            <a:r>
              <a:rPr lang="cs-CZ" sz="1400" smtClean="0"/>
              <a:t>Pokud máte více dětí, navštěvovaly všechny stejnou mateřskou školu?</a:t>
            </a:r>
          </a:p>
          <a:p>
            <a:r>
              <a:rPr lang="cs-CZ" sz="1400" smtClean="0"/>
              <a:t>Proč ano/ne?</a:t>
            </a:r>
          </a:p>
          <a:p>
            <a:r>
              <a:rPr lang="cs-CZ" sz="1400" smtClean="0"/>
              <a:t>Byl pro vás program mateřské školy prioritní při její volbě?</a:t>
            </a:r>
          </a:p>
          <a:p>
            <a:r>
              <a:rPr lang="cs-CZ" sz="1400" smtClean="0"/>
              <a:t>Je pro vás důležitá spolupráce rodičů a pedagogů?</a:t>
            </a:r>
          </a:p>
          <a:p>
            <a:r>
              <a:rPr lang="cs-CZ" sz="1400" smtClean="0"/>
              <a:t>Proč ano/ne?</a:t>
            </a:r>
          </a:p>
          <a:p>
            <a:r>
              <a:rPr lang="cs-CZ" sz="1400" smtClean="0"/>
              <a:t>Je pro vaši mateřskou školu spolupráce s vámi jako rodiči důležitá? Jak často se zúčastňujete akcí pořádaných školou?</a:t>
            </a:r>
          </a:p>
          <a:p>
            <a:r>
              <a:rPr lang="cs-CZ" sz="1400" smtClean="0"/>
              <a:t>Myslíte si, že menší počet dětí v soukromém předškolním zařízení zaručuje individuálnější přístup?</a:t>
            </a:r>
          </a:p>
          <a:p>
            <a:r>
              <a:rPr lang="cs-CZ" sz="1400" smtClean="0"/>
              <a:t>Jste ochotni zaplatit vyšší školné soukromé mateřské škole, protože si myslíte, že poskytuje kvalitnější vzdělání?</a:t>
            </a:r>
          </a:p>
          <a:p>
            <a:r>
              <a:rPr lang="cs-CZ" sz="1400" smtClean="0"/>
              <a:t> Odráží se nedostatek peněz ve státním školství na kvalitě výuky?</a:t>
            </a:r>
          </a:p>
          <a:p>
            <a:r>
              <a:rPr lang="cs-CZ" sz="1400" smtClean="0"/>
              <a:t>Jak dlouho vaše dítě navštěvuje předškolní zařízení?</a:t>
            </a:r>
          </a:p>
          <a:p>
            <a:r>
              <a:rPr lang="cs-CZ" sz="1400" smtClean="0"/>
              <a:t>Je pro vás rozhodující program školky nebo konkrétní pedagog?</a:t>
            </a:r>
          </a:p>
          <a:p>
            <a:endParaRPr lang="cs-CZ" sz="1200" smtClean="0"/>
          </a:p>
        </p:txBody>
      </p:sp>
    </p:spTree>
    <p:extLst>
      <p:ext uri="{BB962C8B-B14F-4D97-AF65-F5344CB8AC3E}">
        <p14:creationId xmlns:p14="http://schemas.microsoft.com/office/powerpoint/2010/main" xmlns="" val="1141432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sz="4000" dirty="0" err="1" smtClean="0"/>
              <a:t>Focus</a:t>
            </a:r>
            <a:r>
              <a:rPr lang="cs-CZ" sz="4000" dirty="0" smtClean="0"/>
              <a:t> </a:t>
            </a:r>
            <a:r>
              <a:rPr lang="cs-CZ" sz="4000" dirty="0" err="1" smtClean="0"/>
              <a:t>group</a:t>
            </a:r>
            <a:r>
              <a:rPr lang="cs-CZ" sz="4000" dirty="0" smtClean="0"/>
              <a:t> </a:t>
            </a:r>
          </a:p>
        </p:txBody>
      </p:sp>
      <p:sp>
        <p:nvSpPr>
          <p:cNvPr id="59395" name="Rectangle 3"/>
          <p:cNvSpPr>
            <a:spLocks noGrp="1" noChangeArrowheads="1"/>
          </p:cNvSpPr>
          <p:nvPr>
            <p:ph type="body" idx="1"/>
          </p:nvPr>
        </p:nvSpPr>
        <p:spPr>
          <a:xfrm>
            <a:off x="457200" y="1341438"/>
            <a:ext cx="8229600" cy="5256212"/>
          </a:xfrm>
        </p:spPr>
        <p:txBody>
          <a:bodyPr/>
          <a:lstStyle/>
          <a:p>
            <a:pPr>
              <a:lnSpc>
                <a:spcPct val="80000"/>
              </a:lnSpc>
            </a:pPr>
            <a:endParaRPr lang="cs-CZ" sz="2800" smtClean="0"/>
          </a:p>
          <a:p>
            <a:pPr>
              <a:lnSpc>
                <a:spcPct val="80000"/>
              </a:lnSpc>
            </a:pPr>
            <a:r>
              <a:rPr lang="cs-CZ" sz="2400" smtClean="0"/>
              <a:t>Kromě dat z přímých výpovědí účastníků dokáže využít i komunikaci mezi nimi – skupinovou interakci a dynamiku</a:t>
            </a:r>
          </a:p>
          <a:p>
            <a:pPr>
              <a:lnSpc>
                <a:spcPct val="80000"/>
              </a:lnSpc>
            </a:pPr>
            <a:r>
              <a:rPr lang="cs-CZ" sz="2400" smtClean="0"/>
              <a:t>Přesvědčení, že skupinové procesy pomáhají lidem objevovat a ujasňovat si své pohledy na věc takovým způsobem, který by byl jen těžko dosažitelný v rámci sběru dat prostřednictvím individuálních rozhovorů. </a:t>
            </a:r>
          </a:p>
          <a:p>
            <a:pPr>
              <a:lnSpc>
                <a:spcPct val="80000"/>
              </a:lnSpc>
            </a:pPr>
            <a:r>
              <a:rPr lang="cs-CZ" sz="2400" smtClean="0"/>
              <a:t>Pomáhá výzkumníkovi využít mnoho různých forem komunikace, které lidé užívají v každodenní interakci, jako jsou vtipy, anekdoty, hádky, provokování – je to důležité, protože lidské vědění a postoje nejsou jednoduše ukryty v racionálních odpovědích na přímé otázky.</a:t>
            </a:r>
          </a:p>
          <a:p>
            <a:pPr>
              <a:lnSpc>
                <a:spcPct val="80000"/>
              </a:lnSpc>
            </a:pPr>
            <a:r>
              <a:rPr lang="cs-CZ" sz="2400" smtClean="0"/>
              <a:t>Uspořádání – ideální počet účastníků 6-8, moderátor, pomocný moderátor, tichý účastník (zapisuje terénní poznámky) </a:t>
            </a:r>
          </a:p>
        </p:txBody>
      </p:sp>
    </p:spTree>
    <p:extLst>
      <p:ext uri="{BB962C8B-B14F-4D97-AF65-F5344CB8AC3E}">
        <p14:creationId xmlns:p14="http://schemas.microsoft.com/office/powerpoint/2010/main" xmlns="" val="2339440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20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left)">
                                      <p:cBhvr>
                                        <p:cTn id="12" dur="500"/>
                                        <p:tgtEl>
                                          <p:spTgt spid="59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left)">
                                      <p:cBhvr>
                                        <p:cTn id="17" dur="500"/>
                                        <p:tgtEl>
                                          <p:spTgt spid="59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wipe(left)">
                                      <p:cBhvr>
                                        <p:cTn id="22" dur="500"/>
                                        <p:tgtEl>
                                          <p:spTgt spid="59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Effect transition="in" filter="wipe(left)">
                                      <p:cBhvr>
                                        <p:cTn id="27"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cs-CZ" smtClean="0"/>
              <a:t>Kdy je vhodná focus group?</a:t>
            </a:r>
          </a:p>
        </p:txBody>
      </p:sp>
      <p:sp>
        <p:nvSpPr>
          <p:cNvPr id="61443" name="Rectangle 3"/>
          <p:cNvSpPr>
            <a:spLocks noGrp="1" noChangeArrowheads="1"/>
          </p:cNvSpPr>
          <p:nvPr>
            <p:ph type="body" idx="1"/>
          </p:nvPr>
        </p:nvSpPr>
        <p:spPr/>
        <p:txBody>
          <a:bodyPr/>
          <a:lstStyle/>
          <a:p>
            <a:pPr>
              <a:lnSpc>
                <a:spcPct val="80000"/>
              </a:lnSpc>
            </a:pPr>
            <a:r>
              <a:rPr lang="cs-CZ" sz="1400" smtClean="0"/>
              <a:t>Focus group je </a:t>
            </a:r>
            <a:r>
              <a:rPr lang="cs-CZ" sz="1400" u="sng" smtClean="0"/>
              <a:t>z hlediska výzkumného designu</a:t>
            </a:r>
            <a:r>
              <a:rPr lang="cs-CZ" sz="1400" smtClean="0"/>
              <a:t> vhodná:</a:t>
            </a:r>
          </a:p>
          <a:p>
            <a:pPr>
              <a:lnSpc>
                <a:spcPct val="80000"/>
              </a:lnSpc>
            </a:pPr>
            <a:r>
              <a:rPr lang="cs-CZ" sz="1400" smtClean="0"/>
              <a:t>jako samostatná metoda nebo jako doplněk jiných metod (případová studie, akční výzkum,…)</a:t>
            </a:r>
          </a:p>
          <a:p>
            <a:pPr>
              <a:lnSpc>
                <a:spcPct val="80000"/>
              </a:lnSpc>
            </a:pPr>
            <a:r>
              <a:rPr lang="cs-CZ" sz="1400" smtClean="0"/>
              <a:t>pro získávání informací, generování hypotéz, konceptualizaci, testování jiných nástrojů sběru dat (např. dotazníku), pro interpretaci výsledků dat získaných jinými technikami</a:t>
            </a:r>
          </a:p>
          <a:p>
            <a:pPr>
              <a:lnSpc>
                <a:spcPct val="80000"/>
              </a:lnSpc>
              <a:buFontTx/>
              <a:buNone/>
            </a:pPr>
            <a:endParaRPr lang="cs-CZ" sz="1400" smtClean="0"/>
          </a:p>
          <a:p>
            <a:pPr>
              <a:lnSpc>
                <a:spcPct val="80000"/>
              </a:lnSpc>
            </a:pPr>
            <a:r>
              <a:rPr lang="cs-CZ" sz="1400" u="sng" smtClean="0"/>
              <a:t>Z hlediska typu výzkumných otázek</a:t>
            </a:r>
            <a:endParaRPr lang="cs-CZ" sz="1400" smtClean="0"/>
          </a:p>
          <a:p>
            <a:pPr>
              <a:lnSpc>
                <a:spcPct val="80000"/>
              </a:lnSpc>
            </a:pPr>
            <a:r>
              <a:rPr lang="cs-CZ" sz="1400" smtClean="0"/>
              <a:t>má-li výzkumník má sérii otevřených otázek a chce, aby jim účastníci přikládali nějakou důležitost, a to vlastními slovy, pomocí formulování vlastních otázek a vlastních priorit</a:t>
            </a:r>
          </a:p>
          <a:p>
            <a:pPr>
              <a:lnSpc>
                <a:spcPct val="80000"/>
              </a:lnSpc>
            </a:pPr>
            <a:r>
              <a:rPr lang="cs-CZ" sz="1400" smtClean="0"/>
              <a:t>pro zjišťování znalostí, zkušeností a postojů, jejich zdrojů a způsobů utváření a artikulace </a:t>
            </a:r>
          </a:p>
          <a:p>
            <a:pPr>
              <a:lnSpc>
                <a:spcPct val="80000"/>
              </a:lnSpc>
            </a:pPr>
            <a:r>
              <a:rPr lang="cs-CZ" sz="1400" smtClean="0"/>
              <a:t>je-li cílem výzkumu hodnotit služby, programy, opatření, výukové nástroje atd; nebo získání informací nutných k vyvinutí nových strategií a programů</a:t>
            </a:r>
          </a:p>
          <a:p>
            <a:pPr>
              <a:lnSpc>
                <a:spcPct val="80000"/>
              </a:lnSpc>
            </a:pPr>
            <a:r>
              <a:rPr lang="cs-CZ" sz="1400" smtClean="0"/>
              <a:t>ve výzkumu citlivých, tabuizovaných nebo kontroverzních témat, či témat, u nichž se očekává kritický postoj účastníků</a:t>
            </a:r>
          </a:p>
          <a:p>
            <a:pPr>
              <a:lnSpc>
                <a:spcPct val="80000"/>
              </a:lnSpc>
            </a:pPr>
            <a:endParaRPr lang="cs-CZ" sz="1400" smtClean="0"/>
          </a:p>
          <a:p>
            <a:pPr>
              <a:lnSpc>
                <a:spcPct val="80000"/>
              </a:lnSpc>
            </a:pPr>
            <a:r>
              <a:rPr lang="cs-CZ" sz="1400" u="sng" smtClean="0"/>
              <a:t>Z hlediska výzkumné populace:</a:t>
            </a:r>
            <a:endParaRPr lang="cs-CZ" sz="1400" smtClean="0"/>
          </a:p>
          <a:p>
            <a:pPr>
              <a:lnSpc>
                <a:spcPct val="80000"/>
              </a:lnSpc>
            </a:pPr>
            <a:r>
              <a:rPr lang="cs-CZ" sz="1400" smtClean="0"/>
              <a:t>pro výzkum minorit a specifických skupin (například pracovních kolektivů), sdílejících určitý jazyk či zkušenost</a:t>
            </a:r>
          </a:p>
          <a:p>
            <a:pPr>
              <a:lnSpc>
                <a:spcPct val="80000"/>
              </a:lnSpc>
            </a:pPr>
            <a:r>
              <a:rPr lang="cs-CZ" sz="1400" smtClean="0"/>
              <a:t>chce-li výzkumník „dát hlas“ účastníků určitého typu (nesoucím určité znevýhodnění, postižení, izolovaným atd.) </a:t>
            </a:r>
          </a:p>
          <a:p>
            <a:pPr>
              <a:lnSpc>
                <a:spcPct val="80000"/>
              </a:lnSpc>
            </a:pPr>
            <a:r>
              <a:rPr lang="cs-CZ" sz="1400" smtClean="0"/>
              <a:t>pro účastníky, kteří mají problém se čtením nebo psaním</a:t>
            </a:r>
          </a:p>
          <a:p>
            <a:pPr>
              <a:lnSpc>
                <a:spcPct val="80000"/>
              </a:lnSpc>
            </a:pPr>
            <a:r>
              <a:rPr lang="cs-CZ" sz="1400" smtClean="0"/>
              <a:t>pro účastníky, kteří nejsou ochotni k individuálními interview, nebo kteří mají pocit, že nemají k problému co říci</a:t>
            </a:r>
          </a:p>
          <a:p>
            <a:pPr>
              <a:lnSpc>
                <a:spcPct val="80000"/>
              </a:lnSpc>
              <a:buFontTx/>
              <a:buNone/>
            </a:pPr>
            <a:endParaRPr lang="cs-CZ" sz="1400" smtClean="0"/>
          </a:p>
        </p:txBody>
      </p:sp>
    </p:spTree>
    <p:extLst>
      <p:ext uri="{BB962C8B-B14F-4D97-AF65-F5344CB8AC3E}">
        <p14:creationId xmlns:p14="http://schemas.microsoft.com/office/powerpoint/2010/main" xmlns="" val="387827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20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Effect transition="in" filter="wipe(left)">
                                      <p:cBhvr>
                                        <p:cTn id="12" dur="500"/>
                                        <p:tgtEl>
                                          <p:spTgt spid="614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3">
                                            <p:txEl>
                                              <p:pRg st="1" end="1"/>
                                            </p:txEl>
                                          </p:spTgt>
                                        </p:tgtEl>
                                        <p:attrNameLst>
                                          <p:attrName>style.visibility</p:attrName>
                                        </p:attrNameLst>
                                      </p:cBhvr>
                                      <p:to>
                                        <p:strVal val="visible"/>
                                      </p:to>
                                    </p:set>
                                    <p:animEffect transition="in" filter="wipe(left)">
                                      <p:cBhvr>
                                        <p:cTn id="17" dur="500"/>
                                        <p:tgtEl>
                                          <p:spTgt spid="614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43">
                                            <p:txEl>
                                              <p:pRg st="2" end="2"/>
                                            </p:txEl>
                                          </p:spTgt>
                                        </p:tgtEl>
                                        <p:attrNameLst>
                                          <p:attrName>style.visibility</p:attrName>
                                        </p:attrNameLst>
                                      </p:cBhvr>
                                      <p:to>
                                        <p:strVal val="visible"/>
                                      </p:to>
                                    </p:set>
                                    <p:animEffect transition="in" filter="wipe(left)">
                                      <p:cBhvr>
                                        <p:cTn id="22" dur="500"/>
                                        <p:tgtEl>
                                          <p:spTgt spid="614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wipe(left)">
                                      <p:cBhvr>
                                        <p:cTn id="27" dur="500"/>
                                        <p:tgtEl>
                                          <p:spTgt spid="614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43">
                                            <p:txEl>
                                              <p:pRg st="5" end="5"/>
                                            </p:txEl>
                                          </p:spTgt>
                                        </p:tgtEl>
                                        <p:attrNameLst>
                                          <p:attrName>style.visibility</p:attrName>
                                        </p:attrNameLst>
                                      </p:cBhvr>
                                      <p:to>
                                        <p:strVal val="visible"/>
                                      </p:to>
                                    </p:set>
                                    <p:animEffect transition="in" filter="wipe(left)">
                                      <p:cBhvr>
                                        <p:cTn id="32" dur="500"/>
                                        <p:tgtEl>
                                          <p:spTgt spid="614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43">
                                            <p:txEl>
                                              <p:pRg st="6" end="6"/>
                                            </p:txEl>
                                          </p:spTgt>
                                        </p:tgtEl>
                                        <p:attrNameLst>
                                          <p:attrName>style.visibility</p:attrName>
                                        </p:attrNameLst>
                                      </p:cBhvr>
                                      <p:to>
                                        <p:strVal val="visible"/>
                                      </p:to>
                                    </p:set>
                                    <p:animEffect transition="in" filter="wipe(left)">
                                      <p:cBhvr>
                                        <p:cTn id="37" dur="500"/>
                                        <p:tgtEl>
                                          <p:spTgt spid="614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1443">
                                            <p:txEl>
                                              <p:pRg st="7" end="7"/>
                                            </p:txEl>
                                          </p:spTgt>
                                        </p:tgtEl>
                                        <p:attrNameLst>
                                          <p:attrName>style.visibility</p:attrName>
                                        </p:attrNameLst>
                                      </p:cBhvr>
                                      <p:to>
                                        <p:strVal val="visible"/>
                                      </p:to>
                                    </p:set>
                                    <p:animEffect transition="in" filter="wipe(left)">
                                      <p:cBhvr>
                                        <p:cTn id="42" dur="500"/>
                                        <p:tgtEl>
                                          <p:spTgt spid="6144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443">
                                            <p:txEl>
                                              <p:pRg st="8" end="8"/>
                                            </p:txEl>
                                          </p:spTgt>
                                        </p:tgtEl>
                                        <p:attrNameLst>
                                          <p:attrName>style.visibility</p:attrName>
                                        </p:attrNameLst>
                                      </p:cBhvr>
                                      <p:to>
                                        <p:strVal val="visible"/>
                                      </p:to>
                                    </p:set>
                                    <p:animEffect transition="in" filter="wipe(left)">
                                      <p:cBhvr>
                                        <p:cTn id="47" dur="500"/>
                                        <p:tgtEl>
                                          <p:spTgt spid="6144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443">
                                            <p:txEl>
                                              <p:pRg st="10" end="10"/>
                                            </p:txEl>
                                          </p:spTgt>
                                        </p:tgtEl>
                                        <p:attrNameLst>
                                          <p:attrName>style.visibility</p:attrName>
                                        </p:attrNameLst>
                                      </p:cBhvr>
                                      <p:to>
                                        <p:strVal val="visible"/>
                                      </p:to>
                                    </p:set>
                                    <p:animEffect transition="in" filter="wipe(left)">
                                      <p:cBhvr>
                                        <p:cTn id="52" dur="500"/>
                                        <p:tgtEl>
                                          <p:spTgt spid="61443">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1443">
                                            <p:txEl>
                                              <p:pRg st="11" end="11"/>
                                            </p:txEl>
                                          </p:spTgt>
                                        </p:tgtEl>
                                        <p:attrNameLst>
                                          <p:attrName>style.visibility</p:attrName>
                                        </p:attrNameLst>
                                      </p:cBhvr>
                                      <p:to>
                                        <p:strVal val="visible"/>
                                      </p:to>
                                    </p:set>
                                    <p:animEffect transition="in" filter="wipe(left)">
                                      <p:cBhvr>
                                        <p:cTn id="57" dur="500"/>
                                        <p:tgtEl>
                                          <p:spTgt spid="61443">
                                            <p:txEl>
                                              <p:pRg st="11" end="1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1443">
                                            <p:txEl>
                                              <p:pRg st="12" end="12"/>
                                            </p:txEl>
                                          </p:spTgt>
                                        </p:tgtEl>
                                        <p:attrNameLst>
                                          <p:attrName>style.visibility</p:attrName>
                                        </p:attrNameLst>
                                      </p:cBhvr>
                                      <p:to>
                                        <p:strVal val="visible"/>
                                      </p:to>
                                    </p:set>
                                    <p:animEffect transition="in" filter="wipe(left)">
                                      <p:cBhvr>
                                        <p:cTn id="62" dur="500"/>
                                        <p:tgtEl>
                                          <p:spTgt spid="61443">
                                            <p:txEl>
                                              <p:pRg st="12" end="1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1443">
                                            <p:txEl>
                                              <p:pRg st="13" end="13"/>
                                            </p:txEl>
                                          </p:spTgt>
                                        </p:tgtEl>
                                        <p:attrNameLst>
                                          <p:attrName>style.visibility</p:attrName>
                                        </p:attrNameLst>
                                      </p:cBhvr>
                                      <p:to>
                                        <p:strVal val="visible"/>
                                      </p:to>
                                    </p:set>
                                    <p:animEffect transition="in" filter="wipe(left)">
                                      <p:cBhvr>
                                        <p:cTn id="67" dur="500"/>
                                        <p:tgtEl>
                                          <p:spTgt spid="61443">
                                            <p:txEl>
                                              <p:pRg st="13" end="1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1443">
                                            <p:txEl>
                                              <p:pRg st="14" end="14"/>
                                            </p:txEl>
                                          </p:spTgt>
                                        </p:tgtEl>
                                        <p:attrNameLst>
                                          <p:attrName>style.visibility</p:attrName>
                                        </p:attrNameLst>
                                      </p:cBhvr>
                                      <p:to>
                                        <p:strVal val="visible"/>
                                      </p:to>
                                    </p:set>
                                    <p:animEffect transition="in" filter="wipe(left)">
                                      <p:cBhvr>
                                        <p:cTn id="72" dur="500"/>
                                        <p:tgtEl>
                                          <p:spTgt spid="6144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1319</Words>
  <Application>Microsoft Office PowerPoint</Application>
  <PresentationFormat>Předvádění na obrazovce (4:3)</PresentationFormat>
  <Paragraphs>187</Paragraphs>
  <Slides>39</Slides>
  <Notes>4</Notes>
  <HiddenSlides>0</HiddenSlides>
  <MMClips>0</MMClips>
  <ScaleCrop>false</ScaleCrop>
  <HeadingPairs>
    <vt:vector size="4" baseType="variant">
      <vt:variant>
        <vt:lpstr>Motiv</vt:lpstr>
      </vt:variant>
      <vt:variant>
        <vt:i4>1</vt:i4>
      </vt:variant>
      <vt:variant>
        <vt:lpstr>Nadpisy snímků</vt:lpstr>
      </vt:variant>
      <vt:variant>
        <vt:i4>39</vt:i4>
      </vt:variant>
    </vt:vector>
  </HeadingPairs>
  <TitlesOfParts>
    <vt:vector size="40" baseType="lpstr">
      <vt:lpstr>Motiv sady Office</vt:lpstr>
      <vt:lpstr>Metodologie 2 Lekce 8</vt:lpstr>
      <vt:lpstr>Rozhovor</vt:lpstr>
      <vt:lpstr>Jean-Claude Kaufman: Chápající rozhovor</vt:lpstr>
      <vt:lpstr>Snímek 4</vt:lpstr>
      <vt:lpstr>Sondování</vt:lpstr>
      <vt:lpstr>Hloubkový rozhovor</vt:lpstr>
      <vt:lpstr>Diskuse nad volbou otázek pro hloubkový rozhovor: projekt „Zjišťování důvodů pro volbu soukromého předškolního vzdělávání v České republice“ </vt:lpstr>
      <vt:lpstr>Focus group </vt:lpstr>
      <vt:lpstr>Kdy je vhodná focus group?</vt:lpstr>
      <vt:lpstr>Snímek 10</vt:lpstr>
      <vt:lpstr> Jak analyzovat kvalitativní data?</vt:lpstr>
      <vt:lpstr>Charakteristiky kvalitativní analýzy</vt:lpstr>
      <vt:lpstr>Analýza dat</vt:lpstr>
      <vt:lpstr>Jak v praxi probíhá analýza?</vt:lpstr>
      <vt:lpstr>Snímek 15</vt:lpstr>
      <vt:lpstr>Redukce jako hlavní princip analýzy</vt:lpstr>
      <vt:lpstr>Interpretace dat: hledání indikátorů (datových fragmentů), konceptů a kategorií</vt:lpstr>
      <vt:lpstr>„Čtení“ dat</vt:lpstr>
      <vt:lpstr>Interpretace dat: Příklad výzkumu bezdomovectví (Holpuch, 2011)</vt:lpstr>
      <vt:lpstr>Snímek 20</vt:lpstr>
      <vt:lpstr>Já ale pořád nevím, co s těmi mými daty…</vt:lpstr>
      <vt:lpstr>1. Popis</vt:lpstr>
      <vt:lpstr>2. Srovnání</vt:lpstr>
      <vt:lpstr>3. Hledání vztahů</vt:lpstr>
      <vt:lpstr>Co ještě pomůže?</vt:lpstr>
      <vt:lpstr>Výzkumné příležitosti mladých vědců v různých oborech</vt:lpstr>
      <vt:lpstr>Snímek 27</vt:lpstr>
      <vt:lpstr>Snímek 28</vt:lpstr>
      <vt:lpstr>Co se vlastně čeká? Výstupy z kvalitativního výzkumu</vt:lpstr>
      <vt:lpstr>Typický výstup: model, schéma   (Švaříček, Šeďová, 2007: 95, 284, 309)</vt:lpstr>
      <vt:lpstr>Snímek 31</vt:lpstr>
      <vt:lpstr>Typologie: Otcovství po rozchodu rodičovského páru (Dudová, 2007)</vt:lpstr>
      <vt:lpstr>Příklad: „sekvence“ </vt:lpstr>
      <vt:lpstr>Snímek 34</vt:lpstr>
      <vt:lpstr>Jak mi může pomoci počítač?</vt:lpstr>
      <vt:lpstr>Snímek 36</vt:lpstr>
      <vt:lpstr>Snímek 37</vt:lpstr>
      <vt:lpstr>Snímek 38</vt:lpstr>
      <vt:lpstr>Jak se pozná dobrý kvalitativní výzkum?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Lenka Slepičková</dc:creator>
  <cp:lastModifiedBy>Slepickova</cp:lastModifiedBy>
  <cp:revision>15</cp:revision>
  <dcterms:created xsi:type="dcterms:W3CDTF">2013-04-02T18:39:17Z</dcterms:created>
  <dcterms:modified xsi:type="dcterms:W3CDTF">2013-05-13T16:56:12Z</dcterms:modified>
</cp:coreProperties>
</file>