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1" r:id="rId3"/>
    <p:sldId id="284" r:id="rId4"/>
    <p:sldId id="266" r:id="rId5"/>
    <p:sldId id="270" r:id="rId6"/>
    <p:sldId id="271" r:id="rId7"/>
    <p:sldId id="286" r:id="rId8"/>
    <p:sldId id="274" r:id="rId9"/>
    <p:sldId id="287" r:id="rId10"/>
    <p:sldId id="275" r:id="rId11"/>
    <p:sldId id="276" r:id="rId12"/>
    <p:sldId id="277" r:id="rId13"/>
    <p:sldId id="278" r:id="rId14"/>
    <p:sldId id="272" r:id="rId15"/>
    <p:sldId id="295" r:id="rId16"/>
    <p:sldId id="257" r:id="rId17"/>
    <p:sldId id="258" r:id="rId18"/>
    <p:sldId id="259" r:id="rId19"/>
    <p:sldId id="293" r:id="rId20"/>
    <p:sldId id="302" r:id="rId21"/>
    <p:sldId id="285" r:id="rId22"/>
    <p:sldId id="260" r:id="rId23"/>
    <p:sldId id="288" r:id="rId24"/>
    <p:sldId id="289" r:id="rId25"/>
    <p:sldId id="294" r:id="rId26"/>
    <p:sldId id="290" r:id="rId27"/>
    <p:sldId id="292" r:id="rId28"/>
    <p:sldId id="291" r:id="rId29"/>
    <p:sldId id="301" r:id="rId30"/>
    <p:sldId id="280" r:id="rId31"/>
    <p:sldId id="300" r:id="rId32"/>
    <p:sldId id="303" r:id="rId33"/>
    <p:sldId id="304"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2" d="100"/>
          <a:sy n="142" d="100"/>
        </p:scale>
        <p:origin x="-108"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3CB81-2E72-4B7C-8032-5084D060C28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2206388E-FDB8-4AE8-9932-031B1A32B717}">
      <dgm:prSet phldrT="[Text]"/>
      <dgm:spPr/>
      <dgm:t>
        <a:bodyPr/>
        <a:lstStyle/>
        <a:p>
          <a:r>
            <a:rPr lang="cs-CZ" dirty="0" smtClean="0"/>
            <a:t>chudoba</a:t>
          </a:r>
          <a:endParaRPr lang="cs-CZ" dirty="0"/>
        </a:p>
      </dgm:t>
    </dgm:pt>
    <dgm:pt modelId="{0F52827D-75AF-458A-925F-C3127F70A5F9}" type="parTrans" cxnId="{0C5ED1B6-A186-4B95-BDAD-9F7FD50C6FFB}">
      <dgm:prSet/>
      <dgm:spPr/>
      <dgm:t>
        <a:bodyPr/>
        <a:lstStyle/>
        <a:p>
          <a:endParaRPr lang="cs-CZ"/>
        </a:p>
      </dgm:t>
    </dgm:pt>
    <dgm:pt modelId="{2BA3AD08-1878-4755-9F6B-EBA6049B629A}" type="sibTrans" cxnId="{0C5ED1B6-A186-4B95-BDAD-9F7FD50C6FFB}">
      <dgm:prSet/>
      <dgm:spPr/>
      <dgm:t>
        <a:bodyPr/>
        <a:lstStyle/>
        <a:p>
          <a:endParaRPr lang="cs-CZ"/>
        </a:p>
      </dgm:t>
    </dgm:pt>
    <dgm:pt modelId="{DC59099E-21F3-4030-BF78-26C54DA7AD52}">
      <dgm:prSet phldrT="[Text]"/>
      <dgm:spPr/>
      <dgm:t>
        <a:bodyPr/>
        <a:lstStyle/>
        <a:p>
          <a:r>
            <a:rPr lang="cs-CZ" dirty="0" smtClean="0"/>
            <a:t>objektivní</a:t>
          </a:r>
          <a:endParaRPr lang="cs-CZ" dirty="0"/>
        </a:p>
      </dgm:t>
    </dgm:pt>
    <dgm:pt modelId="{F73E3C3F-FCD6-4EF0-8C2E-874321F906E8}" type="parTrans" cxnId="{713F87FD-94E2-4B9A-B7E1-7B4F5ABF6173}">
      <dgm:prSet/>
      <dgm:spPr/>
      <dgm:t>
        <a:bodyPr/>
        <a:lstStyle/>
        <a:p>
          <a:endParaRPr lang="cs-CZ"/>
        </a:p>
      </dgm:t>
    </dgm:pt>
    <dgm:pt modelId="{A13E7D6E-11C8-4C90-B1F4-2AAAA26CB102}" type="sibTrans" cxnId="{713F87FD-94E2-4B9A-B7E1-7B4F5ABF6173}">
      <dgm:prSet/>
      <dgm:spPr/>
      <dgm:t>
        <a:bodyPr/>
        <a:lstStyle/>
        <a:p>
          <a:endParaRPr lang="cs-CZ"/>
        </a:p>
      </dgm:t>
    </dgm:pt>
    <dgm:pt modelId="{EE27D4A5-7D80-4D0A-9312-47D02ACBB733}">
      <dgm:prSet phldrT="[Text]"/>
      <dgm:spPr/>
      <dgm:t>
        <a:bodyPr/>
        <a:lstStyle/>
        <a:p>
          <a:r>
            <a:rPr lang="cs-CZ" dirty="0" smtClean="0"/>
            <a:t>absolutní</a:t>
          </a:r>
          <a:endParaRPr lang="cs-CZ" dirty="0"/>
        </a:p>
      </dgm:t>
    </dgm:pt>
    <dgm:pt modelId="{1A2A2B0B-7B50-4553-93A9-15E1B100D485}" type="parTrans" cxnId="{B9DE48C2-7F64-401D-B8A2-EB249801C52E}">
      <dgm:prSet/>
      <dgm:spPr/>
      <dgm:t>
        <a:bodyPr/>
        <a:lstStyle/>
        <a:p>
          <a:endParaRPr lang="cs-CZ"/>
        </a:p>
      </dgm:t>
    </dgm:pt>
    <dgm:pt modelId="{B2125E8E-3758-45E4-A720-00D9D36BE8CA}" type="sibTrans" cxnId="{B9DE48C2-7F64-401D-B8A2-EB249801C52E}">
      <dgm:prSet/>
      <dgm:spPr/>
      <dgm:t>
        <a:bodyPr/>
        <a:lstStyle/>
        <a:p>
          <a:endParaRPr lang="cs-CZ"/>
        </a:p>
      </dgm:t>
    </dgm:pt>
    <dgm:pt modelId="{34D5DB82-F807-4555-AF7A-62FE8C73C63B}">
      <dgm:prSet phldrT="[Text]"/>
      <dgm:spPr/>
      <dgm:t>
        <a:bodyPr/>
        <a:lstStyle/>
        <a:p>
          <a:r>
            <a:rPr lang="cs-CZ" dirty="0" smtClean="0"/>
            <a:t>relativní</a:t>
          </a:r>
          <a:endParaRPr lang="cs-CZ" dirty="0"/>
        </a:p>
      </dgm:t>
    </dgm:pt>
    <dgm:pt modelId="{44D4B9AE-192B-4790-A56D-6BC458F0CD6F}" type="parTrans" cxnId="{FB620B1B-290E-47B2-B1AD-4678BE21F022}">
      <dgm:prSet/>
      <dgm:spPr/>
      <dgm:t>
        <a:bodyPr/>
        <a:lstStyle/>
        <a:p>
          <a:endParaRPr lang="cs-CZ"/>
        </a:p>
      </dgm:t>
    </dgm:pt>
    <dgm:pt modelId="{0E367163-2688-4A0C-8BE8-33D9E5E0B183}" type="sibTrans" cxnId="{FB620B1B-290E-47B2-B1AD-4678BE21F022}">
      <dgm:prSet/>
      <dgm:spPr/>
      <dgm:t>
        <a:bodyPr/>
        <a:lstStyle/>
        <a:p>
          <a:endParaRPr lang="cs-CZ"/>
        </a:p>
      </dgm:t>
    </dgm:pt>
    <dgm:pt modelId="{54786487-11E0-4982-A87D-2077CCA6578A}">
      <dgm:prSet phldrT="[Text]"/>
      <dgm:spPr/>
      <dgm:t>
        <a:bodyPr/>
        <a:lstStyle/>
        <a:p>
          <a:r>
            <a:rPr lang="cs-CZ" dirty="0" smtClean="0"/>
            <a:t>subjektivní</a:t>
          </a:r>
          <a:endParaRPr lang="cs-CZ" dirty="0"/>
        </a:p>
      </dgm:t>
    </dgm:pt>
    <dgm:pt modelId="{AEF67FBB-EC52-49DD-B04E-8418AF91E13E}" type="parTrans" cxnId="{A42E9916-F4D3-4CA2-8C09-FA4087598F6E}">
      <dgm:prSet/>
      <dgm:spPr/>
      <dgm:t>
        <a:bodyPr/>
        <a:lstStyle/>
        <a:p>
          <a:endParaRPr lang="cs-CZ"/>
        </a:p>
      </dgm:t>
    </dgm:pt>
    <dgm:pt modelId="{0F6100E9-1190-47AC-A8C6-1B2D639041A1}" type="sibTrans" cxnId="{A42E9916-F4D3-4CA2-8C09-FA4087598F6E}">
      <dgm:prSet/>
      <dgm:spPr/>
      <dgm:t>
        <a:bodyPr/>
        <a:lstStyle/>
        <a:p>
          <a:endParaRPr lang="cs-CZ"/>
        </a:p>
      </dgm:t>
    </dgm:pt>
    <dgm:pt modelId="{0060C24D-95F8-4CD9-A78B-700CB6AD71BE}" type="pres">
      <dgm:prSet presAssocID="{8D83CB81-2E72-4B7C-8032-5084D060C28A}" presName="diagram" presStyleCnt="0">
        <dgm:presLayoutVars>
          <dgm:chPref val="1"/>
          <dgm:dir/>
          <dgm:animOne val="branch"/>
          <dgm:animLvl val="lvl"/>
          <dgm:resizeHandles val="exact"/>
        </dgm:presLayoutVars>
      </dgm:prSet>
      <dgm:spPr/>
      <dgm:t>
        <a:bodyPr/>
        <a:lstStyle/>
        <a:p>
          <a:endParaRPr lang="cs-CZ"/>
        </a:p>
      </dgm:t>
    </dgm:pt>
    <dgm:pt modelId="{63719C3D-B11D-4612-94A7-3AC4BB1A56B4}" type="pres">
      <dgm:prSet presAssocID="{2206388E-FDB8-4AE8-9932-031B1A32B717}" presName="root1" presStyleCnt="0"/>
      <dgm:spPr/>
    </dgm:pt>
    <dgm:pt modelId="{93091932-E4BC-436F-B53E-A90AB38F2695}" type="pres">
      <dgm:prSet presAssocID="{2206388E-FDB8-4AE8-9932-031B1A32B717}" presName="LevelOneTextNode" presStyleLbl="node0" presStyleIdx="0" presStyleCnt="1">
        <dgm:presLayoutVars>
          <dgm:chPref val="3"/>
        </dgm:presLayoutVars>
      </dgm:prSet>
      <dgm:spPr/>
      <dgm:t>
        <a:bodyPr/>
        <a:lstStyle/>
        <a:p>
          <a:endParaRPr lang="cs-CZ"/>
        </a:p>
      </dgm:t>
    </dgm:pt>
    <dgm:pt modelId="{659ADC9F-CD65-4798-81D7-DE59688AF215}" type="pres">
      <dgm:prSet presAssocID="{2206388E-FDB8-4AE8-9932-031B1A32B717}" presName="level2hierChild" presStyleCnt="0"/>
      <dgm:spPr/>
    </dgm:pt>
    <dgm:pt modelId="{2F80B100-210F-4CB1-AB63-0AFCBC441EC2}" type="pres">
      <dgm:prSet presAssocID="{F73E3C3F-FCD6-4EF0-8C2E-874321F906E8}" presName="conn2-1" presStyleLbl="parChTrans1D2" presStyleIdx="0" presStyleCnt="2"/>
      <dgm:spPr/>
      <dgm:t>
        <a:bodyPr/>
        <a:lstStyle/>
        <a:p>
          <a:endParaRPr lang="cs-CZ"/>
        </a:p>
      </dgm:t>
    </dgm:pt>
    <dgm:pt modelId="{09A932B5-30D0-40EC-B67F-FA94F679101B}" type="pres">
      <dgm:prSet presAssocID="{F73E3C3F-FCD6-4EF0-8C2E-874321F906E8}" presName="connTx" presStyleLbl="parChTrans1D2" presStyleIdx="0" presStyleCnt="2"/>
      <dgm:spPr/>
      <dgm:t>
        <a:bodyPr/>
        <a:lstStyle/>
        <a:p>
          <a:endParaRPr lang="cs-CZ"/>
        </a:p>
      </dgm:t>
    </dgm:pt>
    <dgm:pt modelId="{DF567736-2F8B-43F6-97D4-AF9EEF1AFED6}" type="pres">
      <dgm:prSet presAssocID="{DC59099E-21F3-4030-BF78-26C54DA7AD52}" presName="root2" presStyleCnt="0"/>
      <dgm:spPr/>
    </dgm:pt>
    <dgm:pt modelId="{B924EB97-D09B-4972-B59D-9BD48677FCD1}" type="pres">
      <dgm:prSet presAssocID="{DC59099E-21F3-4030-BF78-26C54DA7AD52}" presName="LevelTwoTextNode" presStyleLbl="node2" presStyleIdx="0" presStyleCnt="2">
        <dgm:presLayoutVars>
          <dgm:chPref val="3"/>
        </dgm:presLayoutVars>
      </dgm:prSet>
      <dgm:spPr/>
      <dgm:t>
        <a:bodyPr/>
        <a:lstStyle/>
        <a:p>
          <a:endParaRPr lang="cs-CZ"/>
        </a:p>
      </dgm:t>
    </dgm:pt>
    <dgm:pt modelId="{73CA2966-4E8D-4231-B07D-81E631DD29D9}" type="pres">
      <dgm:prSet presAssocID="{DC59099E-21F3-4030-BF78-26C54DA7AD52}" presName="level3hierChild" presStyleCnt="0"/>
      <dgm:spPr/>
    </dgm:pt>
    <dgm:pt modelId="{A2F14834-62CE-48A8-917E-FEC3F6AF08A7}" type="pres">
      <dgm:prSet presAssocID="{1A2A2B0B-7B50-4553-93A9-15E1B100D485}" presName="conn2-1" presStyleLbl="parChTrans1D3" presStyleIdx="0" presStyleCnt="2"/>
      <dgm:spPr/>
      <dgm:t>
        <a:bodyPr/>
        <a:lstStyle/>
        <a:p>
          <a:endParaRPr lang="cs-CZ"/>
        </a:p>
      </dgm:t>
    </dgm:pt>
    <dgm:pt modelId="{45C148DE-4832-4E04-9B46-508AD46DFD8D}" type="pres">
      <dgm:prSet presAssocID="{1A2A2B0B-7B50-4553-93A9-15E1B100D485}" presName="connTx" presStyleLbl="parChTrans1D3" presStyleIdx="0" presStyleCnt="2"/>
      <dgm:spPr/>
      <dgm:t>
        <a:bodyPr/>
        <a:lstStyle/>
        <a:p>
          <a:endParaRPr lang="cs-CZ"/>
        </a:p>
      </dgm:t>
    </dgm:pt>
    <dgm:pt modelId="{0A4E95F6-7D51-4F6F-A69E-448DF4DBF7F7}" type="pres">
      <dgm:prSet presAssocID="{EE27D4A5-7D80-4D0A-9312-47D02ACBB733}" presName="root2" presStyleCnt="0"/>
      <dgm:spPr/>
    </dgm:pt>
    <dgm:pt modelId="{9AEA7B90-1AB5-45A6-943D-C4967EB7BF0D}" type="pres">
      <dgm:prSet presAssocID="{EE27D4A5-7D80-4D0A-9312-47D02ACBB733}" presName="LevelTwoTextNode" presStyleLbl="node3" presStyleIdx="0" presStyleCnt="2">
        <dgm:presLayoutVars>
          <dgm:chPref val="3"/>
        </dgm:presLayoutVars>
      </dgm:prSet>
      <dgm:spPr/>
      <dgm:t>
        <a:bodyPr/>
        <a:lstStyle/>
        <a:p>
          <a:endParaRPr lang="cs-CZ"/>
        </a:p>
      </dgm:t>
    </dgm:pt>
    <dgm:pt modelId="{8A3E2747-F738-4D15-9D96-9E45C331965D}" type="pres">
      <dgm:prSet presAssocID="{EE27D4A5-7D80-4D0A-9312-47D02ACBB733}" presName="level3hierChild" presStyleCnt="0"/>
      <dgm:spPr/>
    </dgm:pt>
    <dgm:pt modelId="{9CAFFEB5-5DA2-4FC4-A69D-285117DA2B5E}" type="pres">
      <dgm:prSet presAssocID="{44D4B9AE-192B-4790-A56D-6BC458F0CD6F}" presName="conn2-1" presStyleLbl="parChTrans1D3" presStyleIdx="1" presStyleCnt="2"/>
      <dgm:spPr/>
      <dgm:t>
        <a:bodyPr/>
        <a:lstStyle/>
        <a:p>
          <a:endParaRPr lang="cs-CZ"/>
        </a:p>
      </dgm:t>
    </dgm:pt>
    <dgm:pt modelId="{5ADD0F09-97F4-4B61-A18E-4AF89E51A007}" type="pres">
      <dgm:prSet presAssocID="{44D4B9AE-192B-4790-A56D-6BC458F0CD6F}" presName="connTx" presStyleLbl="parChTrans1D3" presStyleIdx="1" presStyleCnt="2"/>
      <dgm:spPr/>
      <dgm:t>
        <a:bodyPr/>
        <a:lstStyle/>
        <a:p>
          <a:endParaRPr lang="cs-CZ"/>
        </a:p>
      </dgm:t>
    </dgm:pt>
    <dgm:pt modelId="{4A383970-B724-42D1-9A0A-718A77100537}" type="pres">
      <dgm:prSet presAssocID="{34D5DB82-F807-4555-AF7A-62FE8C73C63B}" presName="root2" presStyleCnt="0"/>
      <dgm:spPr/>
    </dgm:pt>
    <dgm:pt modelId="{BA200655-A937-4B4D-8E44-92CBAC322C43}" type="pres">
      <dgm:prSet presAssocID="{34D5DB82-F807-4555-AF7A-62FE8C73C63B}" presName="LevelTwoTextNode" presStyleLbl="node3" presStyleIdx="1" presStyleCnt="2">
        <dgm:presLayoutVars>
          <dgm:chPref val="3"/>
        </dgm:presLayoutVars>
      </dgm:prSet>
      <dgm:spPr/>
      <dgm:t>
        <a:bodyPr/>
        <a:lstStyle/>
        <a:p>
          <a:endParaRPr lang="cs-CZ"/>
        </a:p>
      </dgm:t>
    </dgm:pt>
    <dgm:pt modelId="{18E93D53-2A7E-4594-B6EE-4EC1D5C6D0E1}" type="pres">
      <dgm:prSet presAssocID="{34D5DB82-F807-4555-AF7A-62FE8C73C63B}" presName="level3hierChild" presStyleCnt="0"/>
      <dgm:spPr/>
    </dgm:pt>
    <dgm:pt modelId="{45C751DB-4451-4BCE-9349-1BF734675893}" type="pres">
      <dgm:prSet presAssocID="{AEF67FBB-EC52-49DD-B04E-8418AF91E13E}" presName="conn2-1" presStyleLbl="parChTrans1D2" presStyleIdx="1" presStyleCnt="2"/>
      <dgm:spPr/>
      <dgm:t>
        <a:bodyPr/>
        <a:lstStyle/>
        <a:p>
          <a:endParaRPr lang="cs-CZ"/>
        </a:p>
      </dgm:t>
    </dgm:pt>
    <dgm:pt modelId="{E0DB3154-A76F-4480-9648-8024BB3A99AE}" type="pres">
      <dgm:prSet presAssocID="{AEF67FBB-EC52-49DD-B04E-8418AF91E13E}" presName="connTx" presStyleLbl="parChTrans1D2" presStyleIdx="1" presStyleCnt="2"/>
      <dgm:spPr/>
      <dgm:t>
        <a:bodyPr/>
        <a:lstStyle/>
        <a:p>
          <a:endParaRPr lang="cs-CZ"/>
        </a:p>
      </dgm:t>
    </dgm:pt>
    <dgm:pt modelId="{85CE139C-0FAD-4EEA-8205-5F3D4C455E11}" type="pres">
      <dgm:prSet presAssocID="{54786487-11E0-4982-A87D-2077CCA6578A}" presName="root2" presStyleCnt="0"/>
      <dgm:spPr/>
    </dgm:pt>
    <dgm:pt modelId="{4B2ECAE8-2256-4A02-BB57-D2669A5BC8F4}" type="pres">
      <dgm:prSet presAssocID="{54786487-11E0-4982-A87D-2077CCA6578A}" presName="LevelTwoTextNode" presStyleLbl="node2" presStyleIdx="1" presStyleCnt="2">
        <dgm:presLayoutVars>
          <dgm:chPref val="3"/>
        </dgm:presLayoutVars>
      </dgm:prSet>
      <dgm:spPr/>
      <dgm:t>
        <a:bodyPr/>
        <a:lstStyle/>
        <a:p>
          <a:endParaRPr lang="cs-CZ"/>
        </a:p>
      </dgm:t>
    </dgm:pt>
    <dgm:pt modelId="{EA2D8322-3F7C-4651-817E-4515BF0BB9FA}" type="pres">
      <dgm:prSet presAssocID="{54786487-11E0-4982-A87D-2077CCA6578A}" presName="level3hierChild" presStyleCnt="0"/>
      <dgm:spPr/>
    </dgm:pt>
  </dgm:ptLst>
  <dgm:cxnLst>
    <dgm:cxn modelId="{A42E9916-F4D3-4CA2-8C09-FA4087598F6E}" srcId="{2206388E-FDB8-4AE8-9932-031B1A32B717}" destId="{54786487-11E0-4982-A87D-2077CCA6578A}" srcOrd="1" destOrd="0" parTransId="{AEF67FBB-EC52-49DD-B04E-8418AF91E13E}" sibTransId="{0F6100E9-1190-47AC-A8C6-1B2D639041A1}"/>
    <dgm:cxn modelId="{38108335-C9EC-42DA-84DB-6A6BECCB7431}" type="presOf" srcId="{EE27D4A5-7D80-4D0A-9312-47D02ACBB733}" destId="{9AEA7B90-1AB5-45A6-943D-C4967EB7BF0D}" srcOrd="0" destOrd="0" presId="urn:microsoft.com/office/officeart/2005/8/layout/hierarchy2"/>
    <dgm:cxn modelId="{DF82F418-A56E-464F-B751-E76217DB1195}" type="presOf" srcId="{34D5DB82-F807-4555-AF7A-62FE8C73C63B}" destId="{BA200655-A937-4B4D-8E44-92CBAC322C43}" srcOrd="0" destOrd="0" presId="urn:microsoft.com/office/officeart/2005/8/layout/hierarchy2"/>
    <dgm:cxn modelId="{2F3FA127-E74C-46D5-A200-6E21D3F4C5FD}" type="presOf" srcId="{1A2A2B0B-7B50-4553-93A9-15E1B100D485}" destId="{45C148DE-4832-4E04-9B46-508AD46DFD8D}" srcOrd="1" destOrd="0" presId="urn:microsoft.com/office/officeart/2005/8/layout/hierarchy2"/>
    <dgm:cxn modelId="{A38040EF-E1DC-4AB0-9542-CCBC4F0C42C6}" type="presOf" srcId="{44D4B9AE-192B-4790-A56D-6BC458F0CD6F}" destId="{9CAFFEB5-5DA2-4FC4-A69D-285117DA2B5E}" srcOrd="0" destOrd="0" presId="urn:microsoft.com/office/officeart/2005/8/layout/hierarchy2"/>
    <dgm:cxn modelId="{FB620B1B-290E-47B2-B1AD-4678BE21F022}" srcId="{DC59099E-21F3-4030-BF78-26C54DA7AD52}" destId="{34D5DB82-F807-4555-AF7A-62FE8C73C63B}" srcOrd="1" destOrd="0" parTransId="{44D4B9AE-192B-4790-A56D-6BC458F0CD6F}" sibTransId="{0E367163-2688-4A0C-8BE8-33D9E5E0B183}"/>
    <dgm:cxn modelId="{0A5FD42A-1385-4372-B21B-3CF7A77C82BD}" type="presOf" srcId="{AEF67FBB-EC52-49DD-B04E-8418AF91E13E}" destId="{45C751DB-4451-4BCE-9349-1BF734675893}" srcOrd="0" destOrd="0" presId="urn:microsoft.com/office/officeart/2005/8/layout/hierarchy2"/>
    <dgm:cxn modelId="{0C5ED1B6-A186-4B95-BDAD-9F7FD50C6FFB}" srcId="{8D83CB81-2E72-4B7C-8032-5084D060C28A}" destId="{2206388E-FDB8-4AE8-9932-031B1A32B717}" srcOrd="0" destOrd="0" parTransId="{0F52827D-75AF-458A-925F-C3127F70A5F9}" sibTransId="{2BA3AD08-1878-4755-9F6B-EBA6049B629A}"/>
    <dgm:cxn modelId="{4349EF7B-D7F3-4E76-871A-296154EDDF60}" type="presOf" srcId="{DC59099E-21F3-4030-BF78-26C54DA7AD52}" destId="{B924EB97-D09B-4972-B59D-9BD48677FCD1}" srcOrd="0" destOrd="0" presId="urn:microsoft.com/office/officeart/2005/8/layout/hierarchy2"/>
    <dgm:cxn modelId="{4F047565-D890-4DE3-9763-DD430194CCD5}" type="presOf" srcId="{F73E3C3F-FCD6-4EF0-8C2E-874321F906E8}" destId="{09A932B5-30D0-40EC-B67F-FA94F679101B}" srcOrd="1" destOrd="0" presId="urn:microsoft.com/office/officeart/2005/8/layout/hierarchy2"/>
    <dgm:cxn modelId="{42CE7C07-1089-47DA-B6CC-4277281A6E28}" type="presOf" srcId="{AEF67FBB-EC52-49DD-B04E-8418AF91E13E}" destId="{E0DB3154-A76F-4480-9648-8024BB3A99AE}" srcOrd="1" destOrd="0" presId="urn:microsoft.com/office/officeart/2005/8/layout/hierarchy2"/>
    <dgm:cxn modelId="{CF898A2D-CA99-4756-B682-889ED96B9536}" type="presOf" srcId="{1A2A2B0B-7B50-4553-93A9-15E1B100D485}" destId="{A2F14834-62CE-48A8-917E-FEC3F6AF08A7}" srcOrd="0" destOrd="0" presId="urn:microsoft.com/office/officeart/2005/8/layout/hierarchy2"/>
    <dgm:cxn modelId="{B1A1D298-EF73-48B2-A698-7176D8CAB004}" type="presOf" srcId="{44D4B9AE-192B-4790-A56D-6BC458F0CD6F}" destId="{5ADD0F09-97F4-4B61-A18E-4AF89E51A007}" srcOrd="1" destOrd="0" presId="urn:microsoft.com/office/officeart/2005/8/layout/hierarchy2"/>
    <dgm:cxn modelId="{9663A542-5A53-4E07-A31E-D9BC25383794}" type="presOf" srcId="{2206388E-FDB8-4AE8-9932-031B1A32B717}" destId="{93091932-E4BC-436F-B53E-A90AB38F2695}" srcOrd="0" destOrd="0" presId="urn:microsoft.com/office/officeart/2005/8/layout/hierarchy2"/>
    <dgm:cxn modelId="{713F87FD-94E2-4B9A-B7E1-7B4F5ABF6173}" srcId="{2206388E-FDB8-4AE8-9932-031B1A32B717}" destId="{DC59099E-21F3-4030-BF78-26C54DA7AD52}" srcOrd="0" destOrd="0" parTransId="{F73E3C3F-FCD6-4EF0-8C2E-874321F906E8}" sibTransId="{A13E7D6E-11C8-4C90-B1F4-2AAAA26CB102}"/>
    <dgm:cxn modelId="{C5CD6CBE-3168-42B6-BAC0-AADFC174960E}" type="presOf" srcId="{54786487-11E0-4982-A87D-2077CCA6578A}" destId="{4B2ECAE8-2256-4A02-BB57-D2669A5BC8F4}" srcOrd="0" destOrd="0" presId="urn:microsoft.com/office/officeart/2005/8/layout/hierarchy2"/>
    <dgm:cxn modelId="{C3438884-630E-46E9-ABB7-65A1234CC2E5}" type="presOf" srcId="{F73E3C3F-FCD6-4EF0-8C2E-874321F906E8}" destId="{2F80B100-210F-4CB1-AB63-0AFCBC441EC2}" srcOrd="0" destOrd="0" presId="urn:microsoft.com/office/officeart/2005/8/layout/hierarchy2"/>
    <dgm:cxn modelId="{CA2075E1-697F-40E4-809F-82CCB0C5ACBE}" type="presOf" srcId="{8D83CB81-2E72-4B7C-8032-5084D060C28A}" destId="{0060C24D-95F8-4CD9-A78B-700CB6AD71BE}" srcOrd="0" destOrd="0" presId="urn:microsoft.com/office/officeart/2005/8/layout/hierarchy2"/>
    <dgm:cxn modelId="{B9DE48C2-7F64-401D-B8A2-EB249801C52E}" srcId="{DC59099E-21F3-4030-BF78-26C54DA7AD52}" destId="{EE27D4A5-7D80-4D0A-9312-47D02ACBB733}" srcOrd="0" destOrd="0" parTransId="{1A2A2B0B-7B50-4553-93A9-15E1B100D485}" sibTransId="{B2125E8E-3758-45E4-A720-00D9D36BE8CA}"/>
    <dgm:cxn modelId="{74E8A6FC-33E1-4EE5-9FB0-A85D69E7A2B0}" type="presParOf" srcId="{0060C24D-95F8-4CD9-A78B-700CB6AD71BE}" destId="{63719C3D-B11D-4612-94A7-3AC4BB1A56B4}" srcOrd="0" destOrd="0" presId="urn:microsoft.com/office/officeart/2005/8/layout/hierarchy2"/>
    <dgm:cxn modelId="{B7AC83F4-58AC-4A74-B58B-F903292417ED}" type="presParOf" srcId="{63719C3D-B11D-4612-94A7-3AC4BB1A56B4}" destId="{93091932-E4BC-436F-B53E-A90AB38F2695}" srcOrd="0" destOrd="0" presId="urn:microsoft.com/office/officeart/2005/8/layout/hierarchy2"/>
    <dgm:cxn modelId="{76D96BA8-0712-4CC9-81A8-97A32C39D0A5}" type="presParOf" srcId="{63719C3D-B11D-4612-94A7-3AC4BB1A56B4}" destId="{659ADC9F-CD65-4798-81D7-DE59688AF215}" srcOrd="1" destOrd="0" presId="urn:microsoft.com/office/officeart/2005/8/layout/hierarchy2"/>
    <dgm:cxn modelId="{65B72FB0-53A9-49BE-AFF8-0A4A386DCCE3}" type="presParOf" srcId="{659ADC9F-CD65-4798-81D7-DE59688AF215}" destId="{2F80B100-210F-4CB1-AB63-0AFCBC441EC2}" srcOrd="0" destOrd="0" presId="urn:microsoft.com/office/officeart/2005/8/layout/hierarchy2"/>
    <dgm:cxn modelId="{CF7BB0C5-44D0-4ACA-8DE0-AE18A4A08AE8}" type="presParOf" srcId="{2F80B100-210F-4CB1-AB63-0AFCBC441EC2}" destId="{09A932B5-30D0-40EC-B67F-FA94F679101B}" srcOrd="0" destOrd="0" presId="urn:microsoft.com/office/officeart/2005/8/layout/hierarchy2"/>
    <dgm:cxn modelId="{821ED40B-2583-494A-8B3E-6FDCC0BA5B91}" type="presParOf" srcId="{659ADC9F-CD65-4798-81D7-DE59688AF215}" destId="{DF567736-2F8B-43F6-97D4-AF9EEF1AFED6}" srcOrd="1" destOrd="0" presId="urn:microsoft.com/office/officeart/2005/8/layout/hierarchy2"/>
    <dgm:cxn modelId="{5B899954-6F17-442B-8C1F-C6FF28FB05E5}" type="presParOf" srcId="{DF567736-2F8B-43F6-97D4-AF9EEF1AFED6}" destId="{B924EB97-D09B-4972-B59D-9BD48677FCD1}" srcOrd="0" destOrd="0" presId="urn:microsoft.com/office/officeart/2005/8/layout/hierarchy2"/>
    <dgm:cxn modelId="{C47128F5-8FE3-4BF6-9ED8-A7C72CB3AFAE}" type="presParOf" srcId="{DF567736-2F8B-43F6-97D4-AF9EEF1AFED6}" destId="{73CA2966-4E8D-4231-B07D-81E631DD29D9}" srcOrd="1" destOrd="0" presId="urn:microsoft.com/office/officeart/2005/8/layout/hierarchy2"/>
    <dgm:cxn modelId="{E1A9923A-0941-4259-AB01-C549C94C2FB7}" type="presParOf" srcId="{73CA2966-4E8D-4231-B07D-81E631DD29D9}" destId="{A2F14834-62CE-48A8-917E-FEC3F6AF08A7}" srcOrd="0" destOrd="0" presId="urn:microsoft.com/office/officeart/2005/8/layout/hierarchy2"/>
    <dgm:cxn modelId="{97783C9C-2EDB-4B91-BF65-6ECAFC93CD7F}" type="presParOf" srcId="{A2F14834-62CE-48A8-917E-FEC3F6AF08A7}" destId="{45C148DE-4832-4E04-9B46-508AD46DFD8D}" srcOrd="0" destOrd="0" presId="urn:microsoft.com/office/officeart/2005/8/layout/hierarchy2"/>
    <dgm:cxn modelId="{EDC438F5-8E1C-427A-A385-F0C8725CA440}" type="presParOf" srcId="{73CA2966-4E8D-4231-B07D-81E631DD29D9}" destId="{0A4E95F6-7D51-4F6F-A69E-448DF4DBF7F7}" srcOrd="1" destOrd="0" presId="urn:microsoft.com/office/officeart/2005/8/layout/hierarchy2"/>
    <dgm:cxn modelId="{B40E6041-1D3E-4380-829B-FA3256486F1E}" type="presParOf" srcId="{0A4E95F6-7D51-4F6F-A69E-448DF4DBF7F7}" destId="{9AEA7B90-1AB5-45A6-943D-C4967EB7BF0D}" srcOrd="0" destOrd="0" presId="urn:microsoft.com/office/officeart/2005/8/layout/hierarchy2"/>
    <dgm:cxn modelId="{A473EBDA-A003-4D27-97D1-A2BABE1C3F9F}" type="presParOf" srcId="{0A4E95F6-7D51-4F6F-A69E-448DF4DBF7F7}" destId="{8A3E2747-F738-4D15-9D96-9E45C331965D}" srcOrd="1" destOrd="0" presId="urn:microsoft.com/office/officeart/2005/8/layout/hierarchy2"/>
    <dgm:cxn modelId="{C3DF344C-3A96-4D36-A76F-A5315E1F66D4}" type="presParOf" srcId="{73CA2966-4E8D-4231-B07D-81E631DD29D9}" destId="{9CAFFEB5-5DA2-4FC4-A69D-285117DA2B5E}" srcOrd="2" destOrd="0" presId="urn:microsoft.com/office/officeart/2005/8/layout/hierarchy2"/>
    <dgm:cxn modelId="{18B48990-F369-4897-B35C-394DEF8F2567}" type="presParOf" srcId="{9CAFFEB5-5DA2-4FC4-A69D-285117DA2B5E}" destId="{5ADD0F09-97F4-4B61-A18E-4AF89E51A007}" srcOrd="0" destOrd="0" presId="urn:microsoft.com/office/officeart/2005/8/layout/hierarchy2"/>
    <dgm:cxn modelId="{14BB8059-A4F6-4451-B8C9-E246F0C22817}" type="presParOf" srcId="{73CA2966-4E8D-4231-B07D-81E631DD29D9}" destId="{4A383970-B724-42D1-9A0A-718A77100537}" srcOrd="3" destOrd="0" presId="urn:microsoft.com/office/officeart/2005/8/layout/hierarchy2"/>
    <dgm:cxn modelId="{F0DDC5CB-9E18-4A34-9370-03A9FE633909}" type="presParOf" srcId="{4A383970-B724-42D1-9A0A-718A77100537}" destId="{BA200655-A937-4B4D-8E44-92CBAC322C43}" srcOrd="0" destOrd="0" presId="urn:microsoft.com/office/officeart/2005/8/layout/hierarchy2"/>
    <dgm:cxn modelId="{4C43A447-73EA-4D28-812D-0131230E68CF}" type="presParOf" srcId="{4A383970-B724-42D1-9A0A-718A77100537}" destId="{18E93D53-2A7E-4594-B6EE-4EC1D5C6D0E1}" srcOrd="1" destOrd="0" presId="urn:microsoft.com/office/officeart/2005/8/layout/hierarchy2"/>
    <dgm:cxn modelId="{75DB491D-AC4E-4335-A3D9-2453BA174C12}" type="presParOf" srcId="{659ADC9F-CD65-4798-81D7-DE59688AF215}" destId="{45C751DB-4451-4BCE-9349-1BF734675893}" srcOrd="2" destOrd="0" presId="urn:microsoft.com/office/officeart/2005/8/layout/hierarchy2"/>
    <dgm:cxn modelId="{C57F853E-C72E-4880-938D-35A644284B05}" type="presParOf" srcId="{45C751DB-4451-4BCE-9349-1BF734675893}" destId="{E0DB3154-A76F-4480-9648-8024BB3A99AE}" srcOrd="0" destOrd="0" presId="urn:microsoft.com/office/officeart/2005/8/layout/hierarchy2"/>
    <dgm:cxn modelId="{5F6E3CC7-20CA-444A-9951-53831066AE73}" type="presParOf" srcId="{659ADC9F-CD65-4798-81D7-DE59688AF215}" destId="{85CE139C-0FAD-4EEA-8205-5F3D4C455E11}" srcOrd="3" destOrd="0" presId="urn:microsoft.com/office/officeart/2005/8/layout/hierarchy2"/>
    <dgm:cxn modelId="{9F7992BA-CB08-4FC5-987E-BAA7BE91A881}" type="presParOf" srcId="{85CE139C-0FAD-4EEA-8205-5F3D4C455E11}" destId="{4B2ECAE8-2256-4A02-BB57-D2669A5BC8F4}" srcOrd="0" destOrd="0" presId="urn:microsoft.com/office/officeart/2005/8/layout/hierarchy2"/>
    <dgm:cxn modelId="{D804D58B-43C0-4B59-9309-7FA16EB395D6}" type="presParOf" srcId="{85CE139C-0FAD-4EEA-8205-5F3D4C455E11}" destId="{EA2D8322-3F7C-4651-817E-4515BF0BB9F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91932-E4BC-436F-B53E-A90AB38F2695}">
      <dsp:nvSpPr>
        <dsp:cNvPr id="0" name=""/>
        <dsp:cNvSpPr/>
      </dsp:nvSpPr>
      <dsp:spPr>
        <a:xfrm>
          <a:off x="3620" y="2228216"/>
          <a:ext cx="1963252" cy="981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cs-CZ" sz="3300" kern="1200" dirty="0" smtClean="0"/>
            <a:t>chudoba</a:t>
          </a:r>
          <a:endParaRPr lang="cs-CZ" sz="3300" kern="1200" dirty="0"/>
        </a:p>
      </dsp:txBody>
      <dsp:txXfrm>
        <a:off x="3620" y="2228216"/>
        <a:ext cx="1963252" cy="981626"/>
      </dsp:txXfrm>
    </dsp:sp>
    <dsp:sp modelId="{2F80B100-210F-4CB1-AB63-0AFCBC441EC2}">
      <dsp:nvSpPr>
        <dsp:cNvPr id="0" name=""/>
        <dsp:cNvSpPr/>
      </dsp:nvSpPr>
      <dsp:spPr>
        <a:xfrm rot="19457599">
          <a:off x="1875972" y="2418685"/>
          <a:ext cx="967101" cy="36254"/>
        </a:xfrm>
        <a:custGeom>
          <a:avLst/>
          <a:gdLst/>
          <a:ahLst/>
          <a:cxnLst/>
          <a:rect l="0" t="0" r="0" b="0"/>
          <a:pathLst>
            <a:path>
              <a:moveTo>
                <a:pt x="0" y="18127"/>
              </a:moveTo>
              <a:lnTo>
                <a:pt x="967101" y="18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9457599">
        <a:off x="2335345" y="2412634"/>
        <a:ext cx="48355" cy="48355"/>
      </dsp:txXfrm>
    </dsp:sp>
    <dsp:sp modelId="{B924EB97-D09B-4972-B59D-9BD48677FCD1}">
      <dsp:nvSpPr>
        <dsp:cNvPr id="0" name=""/>
        <dsp:cNvSpPr/>
      </dsp:nvSpPr>
      <dsp:spPr>
        <a:xfrm>
          <a:off x="2752173" y="1663781"/>
          <a:ext cx="1963252" cy="981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cs-CZ" sz="3300" kern="1200" dirty="0" smtClean="0"/>
            <a:t>objektivní</a:t>
          </a:r>
          <a:endParaRPr lang="cs-CZ" sz="3300" kern="1200" dirty="0"/>
        </a:p>
      </dsp:txBody>
      <dsp:txXfrm>
        <a:off x="2752173" y="1663781"/>
        <a:ext cx="1963252" cy="981626"/>
      </dsp:txXfrm>
    </dsp:sp>
    <dsp:sp modelId="{A2F14834-62CE-48A8-917E-FEC3F6AF08A7}">
      <dsp:nvSpPr>
        <dsp:cNvPr id="0" name=""/>
        <dsp:cNvSpPr/>
      </dsp:nvSpPr>
      <dsp:spPr>
        <a:xfrm rot="19457599">
          <a:off x="4624526" y="1854250"/>
          <a:ext cx="967101" cy="36254"/>
        </a:xfrm>
        <a:custGeom>
          <a:avLst/>
          <a:gdLst/>
          <a:ahLst/>
          <a:cxnLst/>
          <a:rect l="0" t="0" r="0" b="0"/>
          <a:pathLst>
            <a:path>
              <a:moveTo>
                <a:pt x="0" y="18127"/>
              </a:moveTo>
              <a:lnTo>
                <a:pt x="967101" y="181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9457599">
        <a:off x="5083899" y="1848199"/>
        <a:ext cx="48355" cy="48355"/>
      </dsp:txXfrm>
    </dsp:sp>
    <dsp:sp modelId="{9AEA7B90-1AB5-45A6-943D-C4967EB7BF0D}">
      <dsp:nvSpPr>
        <dsp:cNvPr id="0" name=""/>
        <dsp:cNvSpPr/>
      </dsp:nvSpPr>
      <dsp:spPr>
        <a:xfrm>
          <a:off x="5500727" y="1099346"/>
          <a:ext cx="1963252" cy="981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cs-CZ" sz="3300" kern="1200" dirty="0" smtClean="0"/>
            <a:t>absolutní</a:t>
          </a:r>
          <a:endParaRPr lang="cs-CZ" sz="3300" kern="1200" dirty="0"/>
        </a:p>
      </dsp:txBody>
      <dsp:txXfrm>
        <a:off x="5500727" y="1099346"/>
        <a:ext cx="1963252" cy="981626"/>
      </dsp:txXfrm>
    </dsp:sp>
    <dsp:sp modelId="{9CAFFEB5-5DA2-4FC4-A69D-285117DA2B5E}">
      <dsp:nvSpPr>
        <dsp:cNvPr id="0" name=""/>
        <dsp:cNvSpPr/>
      </dsp:nvSpPr>
      <dsp:spPr>
        <a:xfrm rot="2142401">
          <a:off x="4624526" y="2418685"/>
          <a:ext cx="967101" cy="36254"/>
        </a:xfrm>
        <a:custGeom>
          <a:avLst/>
          <a:gdLst/>
          <a:ahLst/>
          <a:cxnLst/>
          <a:rect l="0" t="0" r="0" b="0"/>
          <a:pathLst>
            <a:path>
              <a:moveTo>
                <a:pt x="0" y="18127"/>
              </a:moveTo>
              <a:lnTo>
                <a:pt x="967101" y="181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2142401">
        <a:off x="5083899" y="2412634"/>
        <a:ext cx="48355" cy="48355"/>
      </dsp:txXfrm>
    </dsp:sp>
    <dsp:sp modelId="{BA200655-A937-4B4D-8E44-92CBAC322C43}">
      <dsp:nvSpPr>
        <dsp:cNvPr id="0" name=""/>
        <dsp:cNvSpPr/>
      </dsp:nvSpPr>
      <dsp:spPr>
        <a:xfrm>
          <a:off x="5500727" y="2228216"/>
          <a:ext cx="1963252" cy="981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cs-CZ" sz="3300" kern="1200" dirty="0" smtClean="0"/>
            <a:t>relativní</a:t>
          </a:r>
          <a:endParaRPr lang="cs-CZ" sz="3300" kern="1200" dirty="0"/>
        </a:p>
      </dsp:txBody>
      <dsp:txXfrm>
        <a:off x="5500727" y="2228216"/>
        <a:ext cx="1963252" cy="981626"/>
      </dsp:txXfrm>
    </dsp:sp>
    <dsp:sp modelId="{45C751DB-4451-4BCE-9349-1BF734675893}">
      <dsp:nvSpPr>
        <dsp:cNvPr id="0" name=""/>
        <dsp:cNvSpPr/>
      </dsp:nvSpPr>
      <dsp:spPr>
        <a:xfrm rot="2142401">
          <a:off x="1875972" y="2983120"/>
          <a:ext cx="967101" cy="36254"/>
        </a:xfrm>
        <a:custGeom>
          <a:avLst/>
          <a:gdLst/>
          <a:ahLst/>
          <a:cxnLst/>
          <a:rect l="0" t="0" r="0" b="0"/>
          <a:pathLst>
            <a:path>
              <a:moveTo>
                <a:pt x="0" y="18127"/>
              </a:moveTo>
              <a:lnTo>
                <a:pt x="967101" y="18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2142401">
        <a:off x="2335345" y="2977069"/>
        <a:ext cx="48355" cy="48355"/>
      </dsp:txXfrm>
    </dsp:sp>
    <dsp:sp modelId="{4B2ECAE8-2256-4A02-BB57-D2669A5BC8F4}">
      <dsp:nvSpPr>
        <dsp:cNvPr id="0" name=""/>
        <dsp:cNvSpPr/>
      </dsp:nvSpPr>
      <dsp:spPr>
        <a:xfrm>
          <a:off x="2752173" y="2792651"/>
          <a:ext cx="1963252" cy="981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cs-CZ" sz="3300" kern="1200" dirty="0" smtClean="0"/>
            <a:t>subjektivní</a:t>
          </a:r>
          <a:endParaRPr lang="cs-CZ" sz="3300" kern="1200" dirty="0"/>
        </a:p>
      </dsp:txBody>
      <dsp:txXfrm>
        <a:off x="2752173" y="2792651"/>
        <a:ext cx="196325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9A19BE-F4EB-43E8-B378-5A42CAA882F9}" type="datetimeFigureOut">
              <a:rPr lang="cs-CZ" smtClean="0"/>
              <a:pPr/>
              <a:t>24.5.2013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24B976-27A3-4DD2-A7A5-C2421ACD1DC7}"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FD1FC-C164-4877-A3DB-22004D3820D6}" type="datetimeFigureOut">
              <a:rPr lang="cs-CZ" smtClean="0"/>
              <a:pPr/>
              <a:t>24.5.2013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46FDFE-8016-4DE6-AFD7-624AF9EBF5DA}" type="slidenum">
              <a:rPr lang="cs-CZ" smtClean="0"/>
              <a:pPr/>
              <a:t>‹#›</a:t>
            </a:fld>
            <a:endParaRPr lang="cs-CZ"/>
          </a:p>
        </p:txBody>
      </p:sp>
    </p:spTree>
    <p:extLst>
      <p:ext uri="{BB962C8B-B14F-4D97-AF65-F5344CB8AC3E}">
        <p14:creationId xmlns="" xmlns:p14="http://schemas.microsoft.com/office/powerpoint/2010/main" val="14023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Géza Včelička,</a:t>
            </a:r>
            <a:r>
              <a:rPr lang="cs-CZ" baseline="0" dirty="0" smtClean="0"/>
              <a:t> Kavárna na hlavní třídě, Brno 1934</a:t>
            </a:r>
            <a:endParaRPr lang="cs-CZ" dirty="0"/>
          </a:p>
        </p:txBody>
      </p:sp>
      <p:sp>
        <p:nvSpPr>
          <p:cNvPr id="4" name="Zástupný symbol pro číslo snímku 3"/>
          <p:cNvSpPr>
            <a:spLocks noGrp="1"/>
          </p:cNvSpPr>
          <p:nvPr>
            <p:ph type="sldNum" sz="quarter" idx="10"/>
          </p:nvPr>
        </p:nvSpPr>
        <p:spPr/>
        <p:txBody>
          <a:bodyPr/>
          <a:lstStyle/>
          <a:p>
            <a:fld id="{FC46FDFE-8016-4DE6-AFD7-624AF9EBF5DA}" type="slidenum">
              <a:rPr lang="cs-CZ" smtClean="0"/>
              <a:pPr/>
              <a:t>9</a:t>
            </a:fld>
            <a:endParaRPr lang="cs-CZ"/>
          </a:p>
        </p:txBody>
      </p:sp>
    </p:spTree>
    <p:extLst>
      <p:ext uri="{BB962C8B-B14F-4D97-AF65-F5344CB8AC3E}">
        <p14:creationId xmlns="" xmlns:p14="http://schemas.microsoft.com/office/powerpoint/2010/main" val="388501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24.5.2013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24.5.2013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24.5.2013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719263"/>
            <a:ext cx="4038600" cy="44116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719263"/>
            <a:ext cx="4038600" cy="44116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8400"/>
            <a:ext cx="2133600" cy="457200"/>
          </a:xfrm>
        </p:spPr>
        <p:txBody>
          <a:bodyPr/>
          <a:lstStyle>
            <a:lvl1pPr>
              <a:defRPr/>
            </a:lvl1pPr>
          </a:lstStyle>
          <a:p>
            <a:endParaRPr lang="cs-CZ" altLang="en-US"/>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endParaRPr lang="cs-CZ" altLang="en-US"/>
          </a:p>
        </p:txBody>
      </p:sp>
      <p:sp>
        <p:nvSpPr>
          <p:cNvPr id="7" name="Zástupný symbol pro číslo snímku 6"/>
          <p:cNvSpPr>
            <a:spLocks noGrp="1"/>
          </p:cNvSpPr>
          <p:nvPr>
            <p:ph type="sldNum" sz="quarter" idx="12"/>
          </p:nvPr>
        </p:nvSpPr>
        <p:spPr>
          <a:xfrm>
            <a:off x="6553200" y="6248400"/>
            <a:ext cx="2133600" cy="457200"/>
          </a:xfrm>
        </p:spPr>
        <p:txBody>
          <a:bodyPr/>
          <a:lstStyle>
            <a:lvl1pPr>
              <a:defRPr/>
            </a:lvl1pPr>
          </a:lstStyle>
          <a:p>
            <a:fld id="{B3904B7D-AF40-42D4-A3ED-946FF22313E5}" type="slidenum">
              <a:rPr lang="cs-CZ" altLang="en-US"/>
              <a:pPr/>
              <a:t>‹#›</a:t>
            </a:fld>
            <a:endParaRPr lang="cs-CZ" altLang="en-US"/>
          </a:p>
        </p:txBody>
      </p:sp>
    </p:spTree>
    <p:extLst>
      <p:ext uri="{BB962C8B-B14F-4D97-AF65-F5344CB8AC3E}">
        <p14:creationId xmlns="" xmlns:p14="http://schemas.microsoft.com/office/powerpoint/2010/main" val="2386836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24.5.2013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24.5.2013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pPr/>
              <a:t>24.5.2013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pPr/>
              <a:t>24.5.2013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pPr/>
              <a:t>24.5.2013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24.5.2013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24.5.2013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24.5.2013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24.5.2013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Sociální práce: Chudoba, nezaměstnanost, sociální vyloučení</a:t>
            </a:r>
            <a:endParaRPr lang="cs-CZ" dirty="0"/>
          </a:p>
        </p:txBody>
      </p:sp>
      <p:sp>
        <p:nvSpPr>
          <p:cNvPr id="3" name="Podnadpis 2"/>
          <p:cNvSpPr>
            <a:spLocks noGrp="1"/>
          </p:cNvSpPr>
          <p:nvPr>
            <p:ph type="subTitle" idx="1"/>
          </p:nvPr>
        </p:nvSpPr>
        <p:spPr/>
        <p:txBody>
          <a:bodyPr/>
          <a:lstStyle/>
          <a:p>
            <a:r>
              <a:rPr lang="cs-CZ" dirty="0" smtClean="0"/>
              <a:t>25</a:t>
            </a:r>
            <a:r>
              <a:rPr lang="cs-CZ" dirty="0" smtClean="0"/>
              <a:t>. </a:t>
            </a:r>
            <a:r>
              <a:rPr lang="cs-CZ" dirty="0" smtClean="0"/>
              <a:t>4</a:t>
            </a:r>
            <a:r>
              <a:rPr lang="cs-CZ" dirty="0" smtClean="0"/>
              <a:t>. </a:t>
            </a:r>
            <a:r>
              <a:rPr lang="cs-CZ" dirty="0" smtClean="0"/>
              <a:t>2013</a:t>
            </a:r>
            <a:endParaRPr lang="cs-CZ" dirty="0"/>
          </a:p>
        </p:txBody>
      </p:sp>
    </p:spTree>
    <p:extLst>
      <p:ext uri="{BB962C8B-B14F-4D97-AF65-F5344CB8AC3E}">
        <p14:creationId xmlns="" xmlns:p14="http://schemas.microsoft.com/office/powerpoint/2010/main" val="123611434"/>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Subjektivní koncepty chudoby</a:t>
            </a:r>
            <a:endParaRPr lang="cs-CZ" dirty="0"/>
          </a:p>
        </p:txBody>
      </p:sp>
      <p:sp>
        <p:nvSpPr>
          <p:cNvPr id="3" name="Zástupný symbol pro obsah 2"/>
          <p:cNvSpPr>
            <a:spLocks noGrp="1"/>
          </p:cNvSpPr>
          <p:nvPr>
            <p:ph sz="quarter" idx="1"/>
          </p:nvPr>
        </p:nvSpPr>
        <p:spPr/>
        <p:txBody>
          <a:bodyPr anchor="ctr">
            <a:normAutofit lnSpcReduction="10000"/>
          </a:bodyPr>
          <a:lstStyle/>
          <a:p>
            <a:r>
              <a:rPr lang="cs-CZ" dirty="0" smtClean="0"/>
              <a:t>plyne z deklarace dotázaného</a:t>
            </a:r>
          </a:p>
          <a:p>
            <a:r>
              <a:rPr lang="cs-CZ" dirty="0" smtClean="0"/>
              <a:t>hodnocení vlastní životní situace jedincem či domácností</a:t>
            </a:r>
          </a:p>
          <a:p>
            <a:r>
              <a:rPr lang="cs-CZ" dirty="0" smtClean="0"/>
              <a:t>aspekt prožívání, vnímání =</a:t>
            </a:r>
            <a:r>
              <a:rPr lang="en-US" dirty="0" smtClean="0"/>
              <a:t>&gt;</a:t>
            </a:r>
            <a:r>
              <a:rPr lang="cs-CZ" dirty="0" smtClean="0"/>
              <a:t> nepřesnost</a:t>
            </a:r>
          </a:p>
          <a:p>
            <a:r>
              <a:rPr lang="cs-CZ" dirty="0" smtClean="0"/>
              <a:t>porovnání majetku jedince/domácnosti:</a:t>
            </a:r>
          </a:p>
          <a:p>
            <a:pPr lvl="1"/>
            <a:r>
              <a:rPr lang="cs-CZ" dirty="0" smtClean="0"/>
              <a:t>s tím, co chce, čeho chce dosáhnout</a:t>
            </a:r>
          </a:p>
          <a:p>
            <a:pPr lvl="1"/>
            <a:r>
              <a:rPr lang="cs-CZ" dirty="0" smtClean="0"/>
              <a:t>s tím, co si myslí, že si zaslouží</a:t>
            </a:r>
          </a:p>
          <a:p>
            <a:pPr lvl="1"/>
            <a:r>
              <a:rPr lang="cs-CZ" dirty="0" smtClean="0"/>
              <a:t>s tím, co si myslí, že skutečně potřebuje</a:t>
            </a:r>
          </a:p>
          <a:p>
            <a:pPr lvl="1"/>
            <a:r>
              <a:rPr lang="cs-CZ" dirty="0" smtClean="0"/>
              <a:t>s tím, co mají druzí</a:t>
            </a:r>
          </a:p>
          <a:p>
            <a:pPr lvl="1"/>
            <a:endParaRPr lang="cs-CZ" dirty="0"/>
          </a:p>
        </p:txBody>
      </p:sp>
    </p:spTree>
    <p:extLst>
      <p:ext uri="{BB962C8B-B14F-4D97-AF65-F5344CB8AC3E}">
        <p14:creationId xmlns="" xmlns:p14="http://schemas.microsoft.com/office/powerpoint/2010/main" val="2161758648"/>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80920" cy="1143000"/>
          </a:xfrm>
        </p:spPr>
        <p:txBody>
          <a:bodyPr>
            <a:normAutofit fontScale="90000"/>
          </a:bodyPr>
          <a:lstStyle/>
          <a:p>
            <a:r>
              <a:rPr lang="cs-CZ" dirty="0" smtClean="0"/>
              <a:t>Subjektivní chudoba v ČR v roce 2011</a:t>
            </a:r>
            <a:endParaRPr lang="cs-CZ"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539552" y="1916832"/>
            <a:ext cx="7467600" cy="4200525"/>
          </a:xfrm>
          <a:prstGeom prst="rect">
            <a:avLst/>
          </a:prstGeom>
          <a:noFill/>
          <a:ln w="9525">
            <a:noFill/>
            <a:miter lim="800000"/>
            <a:headEnd/>
            <a:tailEnd/>
          </a:ln>
        </p:spPr>
      </p:pic>
    </p:spTree>
    <p:extLst>
      <p:ext uri="{BB962C8B-B14F-4D97-AF65-F5344CB8AC3E}">
        <p14:creationId xmlns="" xmlns:p14="http://schemas.microsoft.com/office/powerpoint/2010/main" val="2751461154"/>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Objektivní koncepty chudoby</a:t>
            </a:r>
            <a:endParaRPr lang="cs-CZ" dirty="0"/>
          </a:p>
        </p:txBody>
      </p:sp>
      <p:sp>
        <p:nvSpPr>
          <p:cNvPr id="3" name="Zástupný symbol pro obsah 2"/>
          <p:cNvSpPr>
            <a:spLocks noGrp="1"/>
          </p:cNvSpPr>
          <p:nvPr>
            <p:ph sz="quarter" idx="1"/>
          </p:nvPr>
        </p:nvSpPr>
        <p:spPr>
          <a:xfrm>
            <a:off x="457200" y="1600200"/>
            <a:ext cx="8147248" cy="5069160"/>
          </a:xfrm>
        </p:spPr>
        <p:txBody>
          <a:bodyPr anchor="ctr">
            <a:normAutofit fontScale="70000" lnSpcReduction="20000"/>
          </a:bodyPr>
          <a:lstStyle/>
          <a:p>
            <a:r>
              <a:rPr lang="cs-CZ" dirty="0" smtClean="0"/>
              <a:t>vycházejí z analýzy sociálněekonomických informací o souborech domácností</a:t>
            </a:r>
          </a:p>
          <a:p>
            <a:r>
              <a:rPr lang="cs-CZ" u="sng" dirty="0" smtClean="0"/>
              <a:t>absolutní chudoba </a:t>
            </a:r>
          </a:p>
          <a:p>
            <a:pPr lvl="1"/>
            <a:r>
              <a:rPr lang="cs-CZ" dirty="0" smtClean="0"/>
              <a:t>prostředky dovolující uhradit potřeby holého přežití v dané společnosti</a:t>
            </a:r>
          </a:p>
          <a:p>
            <a:pPr lvl="1"/>
            <a:r>
              <a:rPr lang="cs-CZ" dirty="0" err="1" smtClean="0"/>
              <a:t>opodstatnělý</a:t>
            </a:r>
            <a:r>
              <a:rPr lang="cs-CZ" dirty="0" smtClean="0"/>
              <a:t> v chudých rozvojových zemích</a:t>
            </a:r>
          </a:p>
          <a:p>
            <a:pPr lvl="1"/>
            <a:r>
              <a:rPr lang="cs-CZ" dirty="0" smtClean="0"/>
              <a:t>nedostatek jídla, pitné vody, zdravotní péče, přístřeší, vzdělání, informace, riziko smrti</a:t>
            </a:r>
          </a:p>
          <a:p>
            <a:r>
              <a:rPr lang="cs-CZ" u="sng" dirty="0" smtClean="0"/>
              <a:t>relativní chudoba</a:t>
            </a:r>
          </a:p>
          <a:p>
            <a:pPr lvl="1"/>
            <a:r>
              <a:rPr lang="cs-CZ" dirty="0" smtClean="0"/>
              <a:t>založena na rozložení příjmů domácností, pohyblivá v závislosti na vývoji celkové příjmové úrovně</a:t>
            </a:r>
          </a:p>
          <a:p>
            <a:pPr lvl="1"/>
            <a:r>
              <a:rPr lang="cs-CZ" dirty="0" smtClean="0"/>
              <a:t>určena vzdáleností od </a:t>
            </a:r>
            <a:r>
              <a:rPr lang="cs-CZ" dirty="0" err="1" smtClean="0"/>
              <a:t>prům</a:t>
            </a:r>
            <a:r>
              <a:rPr lang="cs-CZ" dirty="0" smtClean="0"/>
              <a:t>. životního standardu společnosti</a:t>
            </a:r>
          </a:p>
          <a:p>
            <a:pPr lvl="1"/>
            <a:r>
              <a:rPr lang="cs-CZ" dirty="0" smtClean="0"/>
              <a:t>např. úroveň bydlení, předměty dlouhodobé spotřeby, nemožnost spořit apod.</a:t>
            </a:r>
          </a:p>
          <a:p>
            <a:pPr lvl="1"/>
            <a:r>
              <a:rPr lang="cs-CZ" dirty="0" smtClean="0"/>
              <a:t>omezení v sociálních vztazích, sociální izolace, deprivace jedince,vliv na hodnotovou orientaci</a:t>
            </a:r>
          </a:p>
        </p:txBody>
      </p:sp>
    </p:spTree>
    <p:extLst>
      <p:ext uri="{BB962C8B-B14F-4D97-AF65-F5344CB8AC3E}">
        <p14:creationId xmlns="" xmlns:p14="http://schemas.microsoft.com/office/powerpoint/2010/main" val="2540296927"/>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404664"/>
            <a:ext cx="8531658" cy="5256584"/>
          </a:xfrm>
          <a:prstGeom prst="rect">
            <a:avLst/>
          </a:prstGeom>
          <a:noFill/>
          <a:ln w="9525">
            <a:noFill/>
            <a:miter lim="800000"/>
            <a:headEnd/>
            <a:tailEnd/>
          </a:ln>
        </p:spPr>
      </p:pic>
      <p:sp>
        <p:nvSpPr>
          <p:cNvPr id="5" name="Obdélník 4"/>
          <p:cNvSpPr/>
          <p:nvPr/>
        </p:nvSpPr>
        <p:spPr>
          <a:xfrm>
            <a:off x="5868144" y="1988840"/>
            <a:ext cx="288032" cy="1800200"/>
          </a:xfrm>
          <a:prstGeom prst="rect">
            <a:avLst/>
          </a:prstGeom>
          <a:solidFill>
            <a:srgbClr val="268E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224000" y="2924944"/>
            <a:ext cx="252000" cy="864096"/>
          </a:xfrm>
          <a:prstGeom prst="rect">
            <a:avLst/>
          </a:prstGeom>
          <a:solidFill>
            <a:schemeClr val="accent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 xmlns:p14="http://schemas.microsoft.com/office/powerpoint/2010/main" val="58368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smtClean="0"/>
              <a:t>Skrytá chudoba</a:t>
            </a:r>
          </a:p>
        </p:txBody>
      </p:sp>
      <p:sp>
        <p:nvSpPr>
          <p:cNvPr id="28675" name="Rectangle 3"/>
          <p:cNvSpPr>
            <a:spLocks noGrp="1" noChangeArrowheads="1"/>
          </p:cNvSpPr>
          <p:nvPr>
            <p:ph type="body" idx="1"/>
          </p:nvPr>
        </p:nvSpPr>
        <p:spPr/>
        <p:txBody>
          <a:bodyPr/>
          <a:lstStyle/>
          <a:p>
            <a:pPr eaLnBrk="1" hangingPunct="1">
              <a:lnSpc>
                <a:spcPct val="90000"/>
              </a:lnSpc>
            </a:pPr>
            <a:r>
              <a:rPr lang="cs-CZ" dirty="0" smtClean="0"/>
              <a:t>Chudí, kteří neuplatňují svůj nárok na dávky sociální podpory nebo sociální služby</a:t>
            </a:r>
          </a:p>
          <a:p>
            <a:pPr eaLnBrk="1" hangingPunct="1">
              <a:lnSpc>
                <a:spcPct val="90000"/>
              </a:lnSpc>
            </a:pPr>
            <a:r>
              <a:rPr lang="cs-CZ" dirty="0" smtClean="0"/>
              <a:t>Příčinou nekompetentnost </a:t>
            </a:r>
            <a:r>
              <a:rPr lang="cs-CZ" dirty="0" smtClean="0"/>
              <a:t>chudých (?)</a:t>
            </a:r>
            <a:endParaRPr lang="cs-CZ" dirty="0" smtClean="0"/>
          </a:p>
          <a:p>
            <a:pPr eaLnBrk="1" hangingPunct="1">
              <a:lnSpc>
                <a:spcPct val="90000"/>
              </a:lnSpc>
            </a:pPr>
            <a:r>
              <a:rPr lang="cs-CZ" dirty="0" smtClean="0"/>
              <a:t>Odmítání podpory kvůli strachu ze stigmatizace nebo hrdosti</a:t>
            </a:r>
          </a:p>
          <a:p>
            <a:pPr eaLnBrk="1" hangingPunct="1">
              <a:lnSpc>
                <a:spcPct val="90000"/>
              </a:lnSpc>
            </a:pPr>
            <a:r>
              <a:rPr lang="cs-CZ" dirty="0" smtClean="0"/>
              <a:t>Bezdomovci (neviditelní v sociálních statistikách)</a:t>
            </a:r>
          </a:p>
          <a:p>
            <a:pPr eaLnBrk="1" hangingPunct="1">
              <a:lnSpc>
                <a:spcPct val="90000"/>
              </a:lnSpc>
            </a:pPr>
            <a:r>
              <a:rPr lang="cs-CZ" dirty="0" smtClean="0"/>
              <a:t>Nelegální imigranti</a:t>
            </a:r>
          </a:p>
        </p:txBody>
      </p:sp>
    </p:spTree>
    <p:extLst>
      <p:ext uri="{BB962C8B-B14F-4D97-AF65-F5344CB8AC3E}">
        <p14:creationId xmlns="" xmlns:p14="http://schemas.microsoft.com/office/powerpoint/2010/main" val="157236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wipe(left)">
                                      <p:cBhvr>
                                        <p:cTn id="17" dur="5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wipe(left)">
                                      <p:cBhvr>
                                        <p:cTn id="22" dur="500"/>
                                        <p:tgtEl>
                                          <p:spTgt spid="286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wipe(left)">
                                      <p:cBhvr>
                                        <p:cTn id="27" dur="500"/>
                                        <p:tgtEl>
                                          <p:spTgt spid="286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5">
                                            <p:txEl>
                                              <p:pRg st="4" end="4"/>
                                            </p:txEl>
                                          </p:spTgt>
                                        </p:tgtEl>
                                        <p:attrNameLst>
                                          <p:attrName>style.visibility</p:attrName>
                                        </p:attrNameLst>
                                      </p:cBhvr>
                                      <p:to>
                                        <p:strVal val="visible"/>
                                      </p:to>
                                    </p:set>
                                    <p:animEffect transition="in" filter="wipe(left)">
                                      <p:cBhvr>
                                        <p:cTn id="32"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Chudoba dnes</a:t>
            </a:r>
            <a:endParaRPr lang="cs-CZ" dirty="0"/>
          </a:p>
        </p:txBody>
      </p:sp>
      <p:sp>
        <p:nvSpPr>
          <p:cNvPr id="5" name="TextovéPole 4"/>
          <p:cNvSpPr txBox="1"/>
          <p:nvPr/>
        </p:nvSpPr>
        <p:spPr>
          <a:xfrm>
            <a:off x="467544" y="1772816"/>
            <a:ext cx="7344816" cy="923330"/>
          </a:xfrm>
          <a:prstGeom prst="rect">
            <a:avLst/>
          </a:prstGeom>
          <a:noFill/>
        </p:spPr>
        <p:txBody>
          <a:bodyPr wrap="square" rtlCol="0">
            <a:spAutoFit/>
          </a:bodyPr>
          <a:lstStyle/>
          <a:p>
            <a:r>
              <a:rPr lang="cs-CZ" dirty="0" smtClean="0"/>
              <a:t>V ekonomicky nejvyspělejších zemích narůstají počty těch, kdo jsou víceméně trvale vyloučeni z trhu práce a klesají pod práh chudoby</a:t>
            </a:r>
          </a:p>
          <a:p>
            <a:endParaRPr lang="cs-CZ" dirty="0"/>
          </a:p>
        </p:txBody>
      </p:sp>
      <p:sp>
        <p:nvSpPr>
          <p:cNvPr id="6" name="Zástupný symbol pro obsah 5"/>
          <p:cNvSpPr>
            <a:spLocks noGrp="1"/>
          </p:cNvSpPr>
          <p:nvPr>
            <p:ph idx="1"/>
          </p:nvPr>
        </p:nvSpPr>
        <p:spPr/>
        <p:txBody>
          <a:bodyPr>
            <a:normAutofit fontScale="77500" lnSpcReduction="20000"/>
          </a:bodyPr>
          <a:lstStyle/>
          <a:p>
            <a:endParaRPr lang="cs-CZ" dirty="0" smtClean="0"/>
          </a:p>
          <a:p>
            <a:endParaRPr lang="cs-CZ" dirty="0" smtClean="0"/>
          </a:p>
          <a:p>
            <a:r>
              <a:rPr lang="cs-CZ" dirty="0" err="1" smtClean="0"/>
              <a:t>Underclass</a:t>
            </a:r>
            <a:endParaRPr lang="cs-CZ" dirty="0" smtClean="0"/>
          </a:p>
          <a:p>
            <a:r>
              <a:rPr lang="cs-CZ" dirty="0" smtClean="0"/>
              <a:t>„Nová chudoba“</a:t>
            </a:r>
          </a:p>
          <a:p>
            <a:r>
              <a:rPr lang="cs-CZ" dirty="0" smtClean="0"/>
              <a:t>Sociální </a:t>
            </a:r>
            <a:r>
              <a:rPr lang="cs-CZ" dirty="0" err="1" smtClean="0"/>
              <a:t>exkluze</a:t>
            </a:r>
            <a:endParaRPr lang="cs-CZ" dirty="0" smtClean="0"/>
          </a:p>
          <a:p>
            <a:endParaRPr lang="cs-CZ" dirty="0" smtClean="0"/>
          </a:p>
          <a:p>
            <a:pPr>
              <a:buNone/>
            </a:pPr>
            <a:r>
              <a:rPr lang="cs-CZ" dirty="0" smtClean="0"/>
              <a:t>Chudoba jako </a:t>
            </a:r>
            <a:r>
              <a:rPr lang="cs-CZ" b="1" u="sng" dirty="0" smtClean="0"/>
              <a:t>vysoká zranitelnost </a:t>
            </a:r>
            <a:r>
              <a:rPr lang="cs-CZ" dirty="0" smtClean="0"/>
              <a:t>(život od výplaty k výplatě)</a:t>
            </a:r>
          </a:p>
          <a:p>
            <a:pPr>
              <a:buNone/>
            </a:pPr>
            <a:r>
              <a:rPr lang="cs-CZ" b="1" u="sng" dirty="0" smtClean="0"/>
              <a:t>Kultura chudoby </a:t>
            </a:r>
            <a:r>
              <a:rPr lang="cs-CZ" dirty="0" smtClean="0"/>
              <a:t>jako způsob adaptace na </a:t>
            </a:r>
            <a:r>
              <a:rPr lang="cs-CZ" dirty="0" err="1" smtClean="0"/>
              <a:t>marginalizace</a:t>
            </a:r>
            <a:r>
              <a:rPr lang="cs-CZ" dirty="0" smtClean="0"/>
              <a:t>, beznaděj, nulové vyhlídky na úspěch (</a:t>
            </a:r>
            <a:r>
              <a:rPr lang="cs-CZ" dirty="0" err="1" smtClean="0"/>
              <a:t>Lewis</a:t>
            </a:r>
            <a:r>
              <a:rPr lang="cs-CZ" dirty="0" smtClean="0"/>
              <a:t>, 60. léta) – fatalismus, nedůvěra k autoritám, orientace na přítomnost</a:t>
            </a:r>
          </a:p>
          <a:p>
            <a:pPr>
              <a:buNone/>
            </a:pPr>
            <a:r>
              <a:rPr lang="cs-CZ" dirty="0" smtClean="0"/>
              <a:t>Vliv situace na trhu práce a </a:t>
            </a:r>
            <a:r>
              <a:rPr lang="cs-CZ" dirty="0" err="1" smtClean="0"/>
              <a:t>prekarizace</a:t>
            </a:r>
            <a:r>
              <a:rPr lang="cs-CZ" dirty="0" smtClean="0"/>
              <a:t> zaměstnání</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ctr">
            <a:normAutofit fontScale="90000"/>
          </a:bodyPr>
          <a:lstStyle/>
          <a:p>
            <a:r>
              <a:rPr lang="cs-CZ" sz="3500"/>
              <a:t>Exkluze jako mechanismus sociální kontroly a politické zaklínadlo</a:t>
            </a:r>
          </a:p>
        </p:txBody>
      </p:sp>
      <p:sp>
        <p:nvSpPr>
          <p:cNvPr id="12291" name="Rectangle 3"/>
          <p:cNvSpPr>
            <a:spLocks noGrp="1" noChangeArrowheads="1"/>
          </p:cNvSpPr>
          <p:nvPr>
            <p:ph type="body" idx="4294967295"/>
          </p:nvPr>
        </p:nvSpPr>
        <p:spPr/>
        <p:txBody>
          <a:bodyPr/>
          <a:lstStyle/>
          <a:p>
            <a:pPr>
              <a:lnSpc>
                <a:spcPct val="80000"/>
              </a:lnSpc>
            </a:pPr>
            <a:r>
              <a:rPr lang="cs-CZ" sz="1900"/>
              <a:t>Obecně: mechanismus nebo strategie, pomocí níž jedna skupina ochraňuje svá privilegia a výhody tím, že uzavře jiným skupinám přístup ke zdrojům, k pozicím, odměnám a možnostem, a to na základě mocensky sankcionovaného prohlášení těchto skupin za nežádoucí nebo nevhodné </a:t>
            </a:r>
          </a:p>
          <a:p>
            <a:pPr>
              <a:lnSpc>
                <a:spcPct val="80000"/>
              </a:lnSpc>
            </a:pPr>
            <a:r>
              <a:rPr lang="cs-CZ" sz="1900"/>
              <a:t>V politickém smyslu: jedinec nebo kolektivita neparticipuje plně na ekonomickém, politickém a sociálním životě společnosti a/nebo jejich omezené příjmy a ostatní zdroje neumožňují dosáhnout životního standardu, považovaného v jejich společnosti za přijatelný </a:t>
            </a:r>
          </a:p>
          <a:p>
            <a:pPr>
              <a:lnSpc>
                <a:spcPct val="80000"/>
              </a:lnSpc>
            </a:pPr>
            <a:r>
              <a:rPr lang="cs-CZ" sz="1900"/>
              <a:t>systematický proces, soubor skrytých společenských mechanismů, často schovaný pod demokratickou rétorikou či formálním zajištěním rovnosti. </a:t>
            </a:r>
          </a:p>
          <a:p>
            <a:pPr>
              <a:lnSpc>
                <a:spcPct val="80000"/>
              </a:lnSpc>
            </a:pPr>
            <a:r>
              <a:rPr lang="cs-CZ" sz="1900"/>
              <a:t>Souvislost s novým typem nerovností v současné společnosti</a:t>
            </a:r>
          </a:p>
          <a:p>
            <a:pPr>
              <a:lnSpc>
                <a:spcPct val="80000"/>
              </a:lnSpc>
            </a:pPr>
            <a:r>
              <a:rPr lang="cs-CZ" sz="1900"/>
              <a:t>Sociální inkluze je vnímána jako soubor praktik, aktivit a mechanismů, které napomáhají kulturní a ekonomické integraci a smysluplné participaci sociálních skupin a individuí do většinové společnosti. </a:t>
            </a:r>
          </a:p>
        </p:txBody>
      </p:sp>
    </p:spTree>
    <p:extLst>
      <p:ext uri="{BB962C8B-B14F-4D97-AF65-F5344CB8AC3E}">
        <p14:creationId xmlns="" xmlns:p14="http://schemas.microsoft.com/office/powerpoint/2010/main" val="37839881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ipe(left)">
                                      <p:cBhvr>
                                        <p:cTn id="12" dur="5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wipe(left)">
                                      <p:cBhvr>
                                        <p:cTn id="17" dur="5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wipe(left)">
                                      <p:cBhvr>
                                        <p:cTn id="22" dur="500"/>
                                        <p:tgtEl>
                                          <p:spTgt spid="12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wipe(left)">
                                      <p:cBhvr>
                                        <p:cTn id="27" dur="500"/>
                                        <p:tgtEl>
                                          <p:spTgt spid="122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wipe(left)">
                                      <p:cBhvr>
                                        <p:cTn id="32"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chor="ctr">
            <a:normAutofit fontScale="90000"/>
          </a:bodyPr>
          <a:lstStyle/>
          <a:p>
            <a:r>
              <a:rPr lang="cs-CZ"/>
              <a:t>Exkluze jako multidimensionální koncept</a:t>
            </a:r>
          </a:p>
        </p:txBody>
      </p:sp>
      <p:sp>
        <p:nvSpPr>
          <p:cNvPr id="13315" name="Rectangle 3"/>
          <p:cNvSpPr>
            <a:spLocks noGrp="1" noChangeArrowheads="1"/>
          </p:cNvSpPr>
          <p:nvPr>
            <p:ph type="body" idx="4294967295"/>
          </p:nvPr>
        </p:nvSpPr>
        <p:spPr/>
        <p:txBody>
          <a:bodyPr/>
          <a:lstStyle/>
          <a:p>
            <a:pPr>
              <a:lnSpc>
                <a:spcPct val="80000"/>
              </a:lnSpc>
            </a:pPr>
            <a:r>
              <a:rPr lang="cs-CZ" sz="2100"/>
              <a:t>ekonomické vyloučení (vyloučení ze životního standardu a životních šancí obvyklých v dané komunitě), </a:t>
            </a:r>
          </a:p>
          <a:p>
            <a:pPr>
              <a:lnSpc>
                <a:spcPct val="80000"/>
              </a:lnSpc>
            </a:pPr>
            <a:r>
              <a:rPr lang="cs-CZ" sz="2100"/>
              <a:t>sociální vyloučení (vyloučení ze sdílení určitých statusů či institucí)</a:t>
            </a:r>
          </a:p>
          <a:p>
            <a:pPr>
              <a:lnSpc>
                <a:spcPct val="80000"/>
              </a:lnSpc>
            </a:pPr>
            <a:r>
              <a:rPr lang="cs-CZ" sz="2100"/>
              <a:t>politické vyloučení (upření občanských, politických ale i základních lidských práv)</a:t>
            </a:r>
          </a:p>
          <a:p>
            <a:pPr>
              <a:lnSpc>
                <a:spcPct val="80000"/>
              </a:lnSpc>
            </a:pPr>
            <a:r>
              <a:rPr lang="cs-CZ" sz="2100"/>
              <a:t>kulturní vyloučení (odepření práva jedince participovat na kultuře společnosti a sdílet její kulturní hodnoty)</a:t>
            </a:r>
          </a:p>
          <a:p>
            <a:pPr>
              <a:lnSpc>
                <a:spcPct val="80000"/>
              </a:lnSpc>
            </a:pPr>
            <a:r>
              <a:rPr lang="cs-CZ" sz="2100"/>
              <a:t>symbolické vyloučení (spojené se stigmatizací sociálních skupin, vnímaných jako odlišných, deviantních a cizích)</a:t>
            </a:r>
          </a:p>
          <a:p>
            <a:pPr>
              <a:lnSpc>
                <a:spcPct val="80000"/>
              </a:lnSpc>
            </a:pPr>
            <a:endParaRPr lang="cs-CZ" sz="2100"/>
          </a:p>
          <a:p>
            <a:pPr>
              <a:lnSpc>
                <a:spcPct val="80000"/>
              </a:lnSpc>
            </a:pPr>
            <a:r>
              <a:rPr lang="cs-CZ" sz="2100"/>
              <a:t>Obecně řešeno se sociální vyloučení může týkat čehokoli, co je ve společnosti považováno za cenné a žádoucí (může se tedy jednat také o vyloučení z bezpečí, z mobility, z přístupu k informacím a technologiím  atd.). </a:t>
            </a:r>
          </a:p>
        </p:txBody>
      </p:sp>
    </p:spTree>
    <p:extLst>
      <p:ext uri="{BB962C8B-B14F-4D97-AF65-F5344CB8AC3E}">
        <p14:creationId xmlns="" xmlns:p14="http://schemas.microsoft.com/office/powerpoint/2010/main" val="949374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wipe(left)">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wipe(left)">
                                      <p:cBhvr>
                                        <p:cTn id="17" dur="5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wipe(left)">
                                      <p:cBhvr>
                                        <p:cTn id="22" dur="500"/>
                                        <p:tgtEl>
                                          <p:spTgt spid="13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Effect transition="in" filter="wipe(left)">
                                      <p:cBhvr>
                                        <p:cTn id="27" dur="500"/>
                                        <p:tgtEl>
                                          <p:spTgt spid="133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5">
                                            <p:txEl>
                                              <p:pRg st="4" end="4"/>
                                            </p:txEl>
                                          </p:spTgt>
                                        </p:tgtEl>
                                        <p:attrNameLst>
                                          <p:attrName>style.visibility</p:attrName>
                                        </p:attrNameLst>
                                      </p:cBhvr>
                                      <p:to>
                                        <p:strVal val="visible"/>
                                      </p:to>
                                    </p:set>
                                    <p:animEffect transition="in" filter="wipe(left)">
                                      <p:cBhvr>
                                        <p:cTn id="32" dur="500"/>
                                        <p:tgtEl>
                                          <p:spTgt spid="133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wipe(left)">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
          <a:lstStyle/>
          <a:p>
            <a:r>
              <a:rPr lang="cs-CZ"/>
              <a:t>Různé výklady sociální exkluze</a:t>
            </a:r>
          </a:p>
        </p:txBody>
      </p:sp>
      <p:sp>
        <p:nvSpPr>
          <p:cNvPr id="14339" name="Rectangle 3"/>
          <p:cNvSpPr>
            <a:spLocks noGrp="1" noChangeArrowheads="1"/>
          </p:cNvSpPr>
          <p:nvPr>
            <p:ph type="body" idx="4294967295"/>
          </p:nvPr>
        </p:nvSpPr>
        <p:spPr/>
        <p:txBody>
          <a:bodyPr/>
          <a:lstStyle/>
          <a:p>
            <a:pPr>
              <a:lnSpc>
                <a:spcPct val="80000"/>
              </a:lnSpc>
            </a:pPr>
            <a:r>
              <a:rPr lang="cs-CZ" sz="2100" b="1" dirty="0"/>
              <a:t>individualistická definice</a:t>
            </a:r>
            <a:r>
              <a:rPr lang="cs-CZ" sz="2100" dirty="0"/>
              <a:t> – exkluze důsledek neschopnosti jednotlivců dosáhnout dobrého vzdělání a zapojit se do sféry placené práce – nízké vzdělanostní aspirace, nedostatečná efektivita a atraktivita  vzdělání</a:t>
            </a:r>
          </a:p>
          <a:p>
            <a:pPr>
              <a:lnSpc>
                <a:spcPct val="80000"/>
              </a:lnSpc>
            </a:pPr>
            <a:r>
              <a:rPr lang="cs-CZ" sz="2100" b="1" dirty="0"/>
              <a:t>strukturní definice</a:t>
            </a:r>
            <a:r>
              <a:rPr lang="cs-CZ" sz="2100" dirty="0"/>
              <a:t> – exkluze jako strukturní problém,  poukazuje především na podobu vzdělání, sociální distribuci příjmů a prostorovou diferenciaci obyvatel, stejně jako význam národních i globálních ekonomických sil</a:t>
            </a:r>
          </a:p>
          <a:p>
            <a:pPr lvl="1">
              <a:lnSpc>
                <a:spcPct val="80000"/>
              </a:lnSpc>
            </a:pPr>
            <a:r>
              <a:rPr lang="cs-CZ" sz="2000" dirty="0"/>
              <a:t>Komplexita situace sociálního vyloučení</a:t>
            </a:r>
          </a:p>
          <a:p>
            <a:pPr lvl="1">
              <a:lnSpc>
                <a:spcPct val="80000"/>
              </a:lnSpc>
            </a:pPr>
            <a:r>
              <a:rPr lang="cs-CZ" sz="2000" dirty="0"/>
              <a:t>Problematické propojení mezi sociální inkluzí a účasti na placené práci </a:t>
            </a:r>
          </a:p>
          <a:p>
            <a:pPr lvl="1">
              <a:lnSpc>
                <a:spcPct val="80000"/>
              </a:lnSpc>
            </a:pPr>
            <a:r>
              <a:rPr lang="cs-CZ" sz="2000" dirty="0"/>
              <a:t>Vzdělání jako klíčový faktor pro sociální exkluzi a inkluzi ?</a:t>
            </a:r>
          </a:p>
          <a:p>
            <a:pPr lvl="1">
              <a:lnSpc>
                <a:spcPct val="80000"/>
              </a:lnSpc>
            </a:pPr>
            <a:r>
              <a:rPr lang="cs-CZ" sz="2000" dirty="0" smtClean="0"/>
              <a:t>Strukturní </a:t>
            </a:r>
            <a:r>
              <a:rPr lang="cs-CZ" sz="2000" dirty="0"/>
              <a:t>nezaměstnanost, příjmová polarizace a stratifikovaný přístup na pracovní trh, stejně jako na trh se vzděláním  </a:t>
            </a:r>
            <a:endParaRPr lang="cs-CZ" sz="2000" dirty="0" smtClean="0"/>
          </a:p>
          <a:p>
            <a:pPr lvl="1">
              <a:lnSpc>
                <a:spcPct val="80000"/>
              </a:lnSpc>
            </a:pPr>
            <a:r>
              <a:rPr lang="cs-CZ" sz="2000" dirty="0" smtClean="0"/>
              <a:t>Primární a sekundární trh práce, </a:t>
            </a:r>
            <a:r>
              <a:rPr lang="cs-CZ" sz="2000" dirty="0" err="1" smtClean="0"/>
              <a:t>prekarizace</a:t>
            </a:r>
            <a:r>
              <a:rPr lang="cs-CZ" sz="2000" dirty="0" smtClean="0"/>
              <a:t> zaměstnání, negativní flexibilita</a:t>
            </a:r>
            <a:endParaRPr lang="cs-CZ" sz="2000" dirty="0"/>
          </a:p>
          <a:p>
            <a:pPr>
              <a:lnSpc>
                <a:spcPct val="80000"/>
              </a:lnSpc>
            </a:pPr>
            <a:endParaRPr lang="cs-CZ" sz="2100" dirty="0"/>
          </a:p>
        </p:txBody>
      </p:sp>
    </p:spTree>
    <p:extLst>
      <p:ext uri="{BB962C8B-B14F-4D97-AF65-F5344CB8AC3E}">
        <p14:creationId xmlns="" xmlns:p14="http://schemas.microsoft.com/office/powerpoint/2010/main" val="32652928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wipe(left)">
                                      <p:cBhvr>
                                        <p:cTn id="17" dur="500"/>
                                        <p:tgtEl>
                                          <p:spTgt spid="14339">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wipe(left)">
                                      <p:cBhvr>
                                        <p:cTn id="20" dur="500"/>
                                        <p:tgtEl>
                                          <p:spTgt spid="14339">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wipe(left)">
                                      <p:cBhvr>
                                        <p:cTn id="23" dur="500"/>
                                        <p:tgtEl>
                                          <p:spTgt spid="14339">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339">
                                            <p:txEl>
                                              <p:pRg st="4" end="4"/>
                                            </p:txEl>
                                          </p:spTgt>
                                        </p:tgtEl>
                                        <p:attrNameLst>
                                          <p:attrName>style.visibility</p:attrName>
                                        </p:attrNameLst>
                                      </p:cBhvr>
                                      <p:to>
                                        <p:strVal val="visible"/>
                                      </p:to>
                                    </p:set>
                                    <p:animEffect transition="in" filter="wipe(left)">
                                      <p:cBhvr>
                                        <p:cTn id="26" dur="500"/>
                                        <p:tgtEl>
                                          <p:spTgt spid="14339">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339">
                                            <p:txEl>
                                              <p:pRg st="5" end="5"/>
                                            </p:txEl>
                                          </p:spTgt>
                                        </p:tgtEl>
                                        <p:attrNameLst>
                                          <p:attrName>style.visibility</p:attrName>
                                        </p:attrNameLst>
                                      </p:cBhvr>
                                      <p:to>
                                        <p:strVal val="visible"/>
                                      </p:to>
                                    </p:set>
                                    <p:animEffect transition="in" filter="wipe(left)">
                                      <p:cBhvr>
                                        <p:cTn id="29" dur="500"/>
                                        <p:tgtEl>
                                          <p:spTgt spid="14339">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339">
                                            <p:txEl>
                                              <p:pRg st="6" end="6"/>
                                            </p:txEl>
                                          </p:spTgt>
                                        </p:tgtEl>
                                        <p:attrNameLst>
                                          <p:attrName>style.visibility</p:attrName>
                                        </p:attrNameLst>
                                      </p:cBhvr>
                                      <p:to>
                                        <p:strVal val="visible"/>
                                      </p:to>
                                    </p:set>
                                    <p:animEffect transition="in" filter="wipe(left)">
                                      <p:cBhvr>
                                        <p:cTn id="32"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9199" t="12110" r="26694" b="33422"/>
          <a:stretch/>
        </p:blipFill>
        <p:spPr bwMode="auto">
          <a:xfrm rot="60000">
            <a:off x="1311762" y="690278"/>
            <a:ext cx="6915616" cy="547585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2261667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smtClean="0"/>
              <a:t>Sociální povaha rizik</a:t>
            </a:r>
          </a:p>
        </p:txBody>
      </p:sp>
      <p:sp>
        <p:nvSpPr>
          <p:cNvPr id="18435" name="Rectangle 3"/>
          <p:cNvSpPr>
            <a:spLocks noGrp="1" noChangeArrowheads="1"/>
          </p:cNvSpPr>
          <p:nvPr>
            <p:ph type="body" idx="1"/>
          </p:nvPr>
        </p:nvSpPr>
        <p:spPr/>
        <p:txBody>
          <a:bodyPr/>
          <a:lstStyle/>
          <a:p>
            <a:pPr eaLnBrk="1" hangingPunct="1">
              <a:buFontTx/>
              <a:buNone/>
            </a:pPr>
            <a:r>
              <a:rPr lang="cs-CZ" smtClean="0"/>
              <a:t>Sociální rizika = události, které výrazně snižují schopnost jednotlivců zajistit vlastními silami svou nezávislost</a:t>
            </a:r>
          </a:p>
          <a:p>
            <a:pPr eaLnBrk="1" hangingPunct="1">
              <a:buFontTx/>
              <a:buNone/>
            </a:pPr>
            <a:r>
              <a:rPr lang="cs-CZ" smtClean="0"/>
              <a:t>- pokud člověk není proti těmto událostem zajištěn, žije v trvalé nejistotě, nemá moc zvládat přítomnost ani předvídat budoucnost</a:t>
            </a:r>
          </a:p>
        </p:txBody>
      </p:sp>
    </p:spTree>
    <p:extLst>
      <p:ext uri="{BB962C8B-B14F-4D97-AF65-F5344CB8AC3E}">
        <p14:creationId xmlns="" xmlns:p14="http://schemas.microsoft.com/office/powerpoint/2010/main" val="5362961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left)">
                                      <p:cBhvr>
                                        <p:cTn id="1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9122" t="16286" r="44879" b="8835"/>
          <a:stretch>
            <a:fillRect/>
          </a:stretch>
        </p:blipFill>
        <p:spPr bwMode="auto">
          <a:xfrm>
            <a:off x="2267744" y="0"/>
            <a:ext cx="5059361" cy="657717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cs-CZ" sz="3500"/>
              <a:t>Ztracená generace</a:t>
            </a:r>
            <a:br>
              <a:rPr lang="cs-CZ" sz="3500"/>
            </a:br>
            <a:r>
              <a:rPr lang="cs-CZ" sz="2600"/>
              <a:t>„Studovala jsem pro svět, který neexistuje“</a:t>
            </a:r>
            <a:r>
              <a:rPr lang="cs-CZ" sz="3500"/>
              <a:t> </a:t>
            </a:r>
          </a:p>
        </p:txBody>
      </p:sp>
      <p:sp>
        <p:nvSpPr>
          <p:cNvPr id="52227" name="Rectangle 3"/>
          <p:cNvSpPr>
            <a:spLocks noGrp="1" noChangeArrowheads="1"/>
          </p:cNvSpPr>
          <p:nvPr>
            <p:ph type="body" sz="half" idx="1"/>
          </p:nvPr>
        </p:nvSpPr>
        <p:spPr/>
        <p:txBody>
          <a:bodyPr/>
          <a:lstStyle/>
          <a:p>
            <a:pPr>
              <a:lnSpc>
                <a:spcPct val="90000"/>
              </a:lnSpc>
            </a:pPr>
            <a:r>
              <a:rPr lang="cs-CZ" sz="2000"/>
              <a:t>procházíme největší sociální a ekonomickou změnou v moderní historii </a:t>
            </a:r>
          </a:p>
          <a:p>
            <a:pPr>
              <a:lnSpc>
                <a:spcPct val="90000"/>
              </a:lnSpc>
            </a:pPr>
            <a:r>
              <a:rPr lang="cs-CZ" sz="2000"/>
              <a:t>nová fáze vztahu mezi prací a vzděláním</a:t>
            </a:r>
          </a:p>
          <a:p>
            <a:pPr>
              <a:lnSpc>
                <a:spcPct val="90000"/>
              </a:lnSpc>
            </a:pPr>
            <a:r>
              <a:rPr lang="cs-CZ" sz="2000"/>
              <a:t>přímé a nepřímé náklady</a:t>
            </a:r>
          </a:p>
          <a:p>
            <a:pPr>
              <a:lnSpc>
                <a:spcPct val="90000"/>
              </a:lnSpc>
            </a:pPr>
            <a:r>
              <a:rPr lang="cs-CZ" sz="2000"/>
              <a:t>nezaměstnanost mladých zanechává tzv. „příjmovou jizvu“, která trvá do středního věku</a:t>
            </a:r>
          </a:p>
          <a:p>
            <a:pPr>
              <a:lnSpc>
                <a:spcPct val="90000"/>
              </a:lnSpc>
            </a:pPr>
            <a:r>
              <a:rPr lang="cs-CZ" sz="2000"/>
              <a:t>mladé lidi kromě nezaměstnanosti zasahuje také prekarizace práce (prac. smlouvy na dobu určitou, stáže atd.)</a:t>
            </a:r>
          </a:p>
          <a:p>
            <a:pPr>
              <a:lnSpc>
                <a:spcPct val="90000"/>
              </a:lnSpc>
            </a:pPr>
            <a:endParaRPr lang="cs-CZ" sz="2000"/>
          </a:p>
        </p:txBody>
      </p:sp>
      <p:pic>
        <p:nvPicPr>
          <p:cNvPr id="52228" name="Picture 4" descr="ztracená generace"/>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4724400" y="1447800"/>
            <a:ext cx="4114800" cy="5181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761883366"/>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t>Jan Keller: Tři sociální světy</a:t>
            </a:r>
          </a:p>
        </p:txBody>
      </p:sp>
      <p:sp>
        <p:nvSpPr>
          <p:cNvPr id="59395" name="Rectangle 3"/>
          <p:cNvSpPr>
            <a:spLocks noGrp="1" noChangeArrowheads="1"/>
          </p:cNvSpPr>
          <p:nvPr>
            <p:ph type="body" idx="1"/>
          </p:nvPr>
        </p:nvSpPr>
        <p:spPr/>
        <p:txBody>
          <a:bodyPr/>
          <a:lstStyle/>
          <a:p>
            <a:pPr>
              <a:lnSpc>
                <a:spcPct val="80000"/>
              </a:lnSpc>
            </a:pPr>
            <a:r>
              <a:rPr lang="cs-CZ" sz="2600"/>
              <a:t>Moderní společnost – snaha překlenout propastné nesouměřitelnosti, ideál otevřené, demokratické společnosti, společnosti zaměstnání, sociální stát atd.</a:t>
            </a:r>
          </a:p>
          <a:p>
            <a:pPr>
              <a:lnSpc>
                <a:spcPct val="80000"/>
              </a:lnSpc>
            </a:pPr>
            <a:r>
              <a:rPr lang="cs-CZ" sz="2600"/>
              <a:t>Vrcholem pro takový typ společnosti byly tři desetiletí po 2. sv. válce</a:t>
            </a:r>
          </a:p>
          <a:p>
            <a:pPr>
              <a:lnSpc>
                <a:spcPct val="80000"/>
              </a:lnSpc>
            </a:pPr>
            <a:r>
              <a:rPr lang="cs-CZ" sz="2600"/>
              <a:t>Pozdně moderní společnost – nárůst nerovností, krize sociálního státu, globalizace, negativní flexibilita a prekarizace zaměstnání</a:t>
            </a:r>
          </a:p>
          <a:p>
            <a:pPr>
              <a:lnSpc>
                <a:spcPct val="80000"/>
              </a:lnSpc>
            </a:pPr>
            <a:r>
              <a:rPr lang="cs-CZ" sz="2600"/>
              <a:t>Vliv na uspořádání měst atd.</a:t>
            </a:r>
          </a:p>
          <a:p>
            <a:pPr>
              <a:lnSpc>
                <a:spcPct val="80000"/>
              </a:lnSpc>
            </a:pPr>
            <a:r>
              <a:rPr lang="cs-CZ" sz="2600"/>
              <a:t>Společnost odstupňovaných nerovností byla nahrazena společností naprosté nesouměřitelnosti</a:t>
            </a:r>
          </a:p>
        </p:txBody>
      </p:sp>
    </p:spTree>
    <p:extLst>
      <p:ext uri="{BB962C8B-B14F-4D97-AF65-F5344CB8AC3E}">
        <p14:creationId xmlns="" xmlns:p14="http://schemas.microsoft.com/office/powerpoint/2010/main" val="20930083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wipe(left)">
                                      <p:cBhvr>
                                        <p:cTn id="12" dur="500"/>
                                        <p:tgtEl>
                                          <p:spTgt spid="59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wipe(left)">
                                      <p:cBhvr>
                                        <p:cTn id="17" dur="500"/>
                                        <p:tgtEl>
                                          <p:spTgt spid="593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wipe(left)">
                                      <p:cBhvr>
                                        <p:cTn id="22" dur="500"/>
                                        <p:tgtEl>
                                          <p:spTgt spid="593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wipe(left)">
                                      <p:cBhvr>
                                        <p:cTn id="27" dur="500"/>
                                        <p:tgtEl>
                                          <p:spTgt spid="593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wipe(left)">
                                      <p:cBhvr>
                                        <p:cTn id="32"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None/>
            </a:pPr>
            <a:r>
              <a:rPr lang="cs-CZ" sz="6000" dirty="0" smtClean="0"/>
              <a:t>Nezaměstnanost</a:t>
            </a:r>
            <a:endParaRPr lang="cs-CZ" sz="6000" dirty="0"/>
          </a:p>
        </p:txBody>
      </p:sp>
    </p:spTree>
    <p:extLst>
      <p:ext uri="{BB962C8B-B14F-4D97-AF65-F5344CB8AC3E}">
        <p14:creationId xmlns="" xmlns:p14="http://schemas.microsoft.com/office/powerpoint/2010/main" val="1246708232"/>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Zvyšování nezaměstnanosti v západních zemích od 70. let</a:t>
            </a:r>
            <a:endParaRPr lang="cs-CZ" dirty="0"/>
          </a:p>
        </p:txBody>
      </p:sp>
      <p:sp>
        <p:nvSpPr>
          <p:cNvPr id="3" name="Zástupný symbol pro obsah 2"/>
          <p:cNvSpPr>
            <a:spLocks noGrp="1"/>
          </p:cNvSpPr>
          <p:nvPr>
            <p:ph idx="1"/>
          </p:nvPr>
        </p:nvSpPr>
        <p:spPr/>
        <p:txBody>
          <a:bodyPr/>
          <a:lstStyle/>
          <a:p>
            <a:r>
              <a:rPr lang="cs-CZ" dirty="0" smtClean="0"/>
              <a:t>Pokles průmyslové výroby, obrat k postindustriální společnosti</a:t>
            </a:r>
          </a:p>
          <a:p>
            <a:r>
              <a:rPr lang="cs-CZ" dirty="0" smtClean="0"/>
              <a:t>Nové technologie</a:t>
            </a:r>
          </a:p>
          <a:p>
            <a:r>
              <a:rPr lang="cs-CZ" dirty="0" smtClean="0"/>
              <a:t>Nadnárodní společnosti</a:t>
            </a:r>
          </a:p>
          <a:p>
            <a:r>
              <a:rPr lang="cs-CZ" dirty="0" smtClean="0"/>
              <a:t>Globalizace a vzrůstající konkurence v globálním kontextu</a:t>
            </a:r>
            <a:endParaRPr lang="cs-CZ" dirty="0"/>
          </a:p>
        </p:txBody>
      </p:sp>
    </p:spTree>
    <p:extLst>
      <p:ext uri="{BB962C8B-B14F-4D97-AF65-F5344CB8AC3E}">
        <p14:creationId xmlns="" xmlns:p14="http://schemas.microsoft.com/office/powerpoint/2010/main" val="4196349539"/>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nezaměstnanosti</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dlouhodobá nezaměstnanost ( jev, který se v současné době vyskytuje stále častěji ) </a:t>
            </a:r>
            <a:r>
              <a:rPr lang="cs-CZ" dirty="0" smtClean="0"/>
              <a:t>- neschopnost </a:t>
            </a:r>
            <a:r>
              <a:rPr lang="cs-CZ" dirty="0"/>
              <a:t>získat zaměstnání po dobu delší než 12 měsíců (v některých zemích doba 24 měsíců ) </a:t>
            </a:r>
          </a:p>
          <a:p>
            <a:r>
              <a:rPr lang="cs-CZ" dirty="0"/>
              <a:t>m</a:t>
            </a:r>
            <a:r>
              <a:rPr lang="cs-CZ" dirty="0" smtClean="0"/>
              <a:t>asová nezaměstnanost -  stav</a:t>
            </a:r>
            <a:r>
              <a:rPr lang="cs-CZ" dirty="0"/>
              <a:t>, kdy nezaměstnanost zasahuje výrazný počet ekonomicky aktivních lidí ( obvykle se uvádí hranice okolo 10 % </a:t>
            </a:r>
            <a:r>
              <a:rPr lang="cs-CZ" dirty="0" smtClean="0"/>
              <a:t>)</a:t>
            </a:r>
          </a:p>
          <a:p>
            <a:r>
              <a:rPr lang="cs-CZ" dirty="0"/>
              <a:t>p</a:t>
            </a:r>
            <a:r>
              <a:rPr lang="cs-CZ" dirty="0" smtClean="0"/>
              <a:t>lná zaměstnanost – v  </a:t>
            </a:r>
            <a:r>
              <a:rPr lang="cs-CZ" dirty="0"/>
              <a:t>případě 2-4 % nezaměstnanosti </a:t>
            </a:r>
            <a:endParaRPr lang="cs-CZ" dirty="0" smtClean="0"/>
          </a:p>
          <a:p>
            <a:r>
              <a:rPr lang="cs-CZ" dirty="0" smtClean="0"/>
              <a:t>sezónní </a:t>
            </a:r>
            <a:r>
              <a:rPr lang="cs-CZ" dirty="0"/>
              <a:t>nezaměstnanost, která často postihuje zejména odvětví služeb (hl. turistiku) </a:t>
            </a:r>
            <a:endParaRPr lang="cs-CZ" dirty="0" smtClean="0"/>
          </a:p>
          <a:p>
            <a:r>
              <a:rPr lang="cs-CZ" dirty="0" smtClean="0"/>
              <a:t>nepravá nezaměstnanost - osoby </a:t>
            </a:r>
            <a:r>
              <a:rPr lang="cs-CZ" dirty="0"/>
              <a:t>sice patří mezi nezaměstnané (tzn. jsou mezi nimi evidovány ), avšak nemají potřebu hledat nové zaměstnání </a:t>
            </a:r>
            <a:endParaRPr lang="cs-CZ" dirty="0" smtClean="0"/>
          </a:p>
          <a:p>
            <a:r>
              <a:rPr lang="cs-CZ" dirty="0" smtClean="0"/>
              <a:t>skrytá </a:t>
            </a:r>
            <a:r>
              <a:rPr lang="cs-CZ" dirty="0"/>
              <a:t>nezaměstnanost-týká se osob, které jsou sice bez práce, nejsou však </a:t>
            </a:r>
            <a:r>
              <a:rPr lang="cs-CZ" dirty="0" smtClean="0"/>
              <a:t>evidovány</a:t>
            </a:r>
            <a:endParaRPr lang="cs-CZ" dirty="0"/>
          </a:p>
        </p:txBody>
      </p:sp>
    </p:spTree>
    <p:extLst>
      <p:ext uri="{BB962C8B-B14F-4D97-AF65-F5344CB8AC3E}">
        <p14:creationId xmlns="" xmlns:p14="http://schemas.microsoft.com/office/powerpoint/2010/main" val="99295029"/>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Co znamená placená práce pro člověka?</a:t>
            </a:r>
            <a:endParaRPr lang="cs-CZ" dirty="0"/>
          </a:p>
        </p:txBody>
      </p:sp>
      <p:sp>
        <p:nvSpPr>
          <p:cNvPr id="3" name="Zástupný symbol pro obsah 2"/>
          <p:cNvSpPr>
            <a:spLocks noGrp="1"/>
          </p:cNvSpPr>
          <p:nvPr>
            <p:ph idx="1"/>
          </p:nvPr>
        </p:nvSpPr>
        <p:spPr/>
        <p:txBody>
          <a:bodyPr/>
          <a:lstStyle/>
          <a:p>
            <a:r>
              <a:rPr lang="cs-CZ" dirty="0"/>
              <a:t>P</a:t>
            </a:r>
            <a:r>
              <a:rPr lang="cs-CZ" dirty="0" smtClean="0"/>
              <a:t>říjem, možnost konzumovat (i v budoucnu)</a:t>
            </a:r>
          </a:p>
          <a:p>
            <a:r>
              <a:rPr lang="cs-CZ" dirty="0"/>
              <a:t>S</a:t>
            </a:r>
            <a:r>
              <a:rPr lang="cs-CZ" dirty="0" smtClean="0"/>
              <a:t>tatus, identitu</a:t>
            </a:r>
          </a:p>
          <a:p>
            <a:r>
              <a:rPr lang="cs-CZ" dirty="0" smtClean="0"/>
              <a:t>Sociální kontakt (a možnost jej udržovat)</a:t>
            </a:r>
          </a:p>
          <a:p>
            <a:r>
              <a:rPr lang="cs-CZ" dirty="0" smtClean="0"/>
              <a:t>Strukturaci času a aktivit</a:t>
            </a:r>
          </a:p>
          <a:p>
            <a:r>
              <a:rPr lang="cs-CZ" dirty="0" smtClean="0"/>
              <a:t>Motivaci pro zdokonalování se</a:t>
            </a:r>
          </a:p>
          <a:p>
            <a:r>
              <a:rPr lang="cs-CZ" dirty="0" smtClean="0"/>
              <a:t>Možnost společenského vzestupu</a:t>
            </a:r>
          </a:p>
          <a:p>
            <a:r>
              <a:rPr lang="cs-CZ" dirty="0" smtClean="0"/>
              <a:t>Naplnit základní „povinnost“ vůči společnosti</a:t>
            </a:r>
            <a:endParaRPr lang="cs-CZ" dirty="0"/>
          </a:p>
        </p:txBody>
      </p:sp>
    </p:spTree>
    <p:extLst>
      <p:ext uri="{BB962C8B-B14F-4D97-AF65-F5344CB8AC3E}">
        <p14:creationId xmlns="" xmlns:p14="http://schemas.microsoft.com/office/powerpoint/2010/main" val="1097899851"/>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 je ve vašem životě důležitá práce?</a:t>
            </a:r>
            <a:endParaRPr lang="cs-CZ" dirty="0"/>
          </a:p>
        </p:txBody>
      </p:sp>
      <p:pic>
        <p:nvPicPr>
          <p:cNvPr id="3075"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962" t="7815" r="7556" b="7478"/>
          <a:stretch/>
        </p:blipFill>
        <p:spPr bwMode="auto">
          <a:xfrm>
            <a:off x="539552" y="1340768"/>
            <a:ext cx="7704856"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6296020"/>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Co znamená pro člověka být nezaměstnaným?</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Snížení příjmu a životní úrovně, riziko zadlužení (+ ne všichni nezaměstnaní mají nárok na podporu)</a:t>
            </a:r>
          </a:p>
          <a:p>
            <a:r>
              <a:rPr lang="cs-CZ" dirty="0" smtClean="0"/>
              <a:t>Snaha udržet viditelné znaky konzumního standardu x nutnost omezení konzumních aspirací</a:t>
            </a:r>
          </a:p>
          <a:p>
            <a:r>
              <a:rPr lang="cs-CZ" dirty="0" smtClean="0"/>
              <a:t>Rozbití struktury dne a změny ve vnímání času, neschopnost či nemožnost tento čas naplnit</a:t>
            </a:r>
          </a:p>
          <a:p>
            <a:r>
              <a:rPr lang="cs-CZ" dirty="0" smtClean="0"/>
              <a:t>Zejména u dlouhodobé nezaměstnanosti omezení možnosti práci hledat</a:t>
            </a:r>
          </a:p>
          <a:p>
            <a:r>
              <a:rPr lang="cs-CZ" dirty="0" smtClean="0"/>
              <a:t>Ztráta statusu, stigma, viktimizace nezaměstnaných</a:t>
            </a:r>
          </a:p>
          <a:p>
            <a:r>
              <a:rPr lang="cs-CZ" dirty="0" smtClean="0"/>
              <a:t>Deprivace a nízký pocit životní spokojenosti</a:t>
            </a:r>
          </a:p>
          <a:p>
            <a:r>
              <a:rPr lang="cs-CZ" dirty="0" smtClean="0"/>
              <a:t>Napětí a krize v rodině, zvýšená rozvodovost</a:t>
            </a:r>
          </a:p>
          <a:p>
            <a:r>
              <a:rPr lang="cs-CZ" dirty="0" smtClean="0"/>
              <a:t>Snížení kontaktu se známými a příbuznými</a:t>
            </a:r>
          </a:p>
          <a:p>
            <a:r>
              <a:rPr lang="cs-CZ" dirty="0" smtClean="0"/>
              <a:t>Problémy s bydlením (dostupnost nejistého bydlení na špatné adrese), zajištěním kvalitního vzdělání a zdravotní péče</a:t>
            </a:r>
          </a:p>
          <a:p>
            <a:r>
              <a:rPr lang="cs-CZ" dirty="0" smtClean="0"/>
              <a:t>Zamezení přístupu k určitým službám)</a:t>
            </a:r>
          </a:p>
          <a:p>
            <a:pPr>
              <a:buNone/>
            </a:pPr>
            <a:endParaRPr lang="cs-CZ" dirty="0" smtClean="0"/>
          </a:p>
          <a:p>
            <a:pPr>
              <a:buNone/>
            </a:pPr>
            <a:endParaRPr lang="cs-CZ" dirty="0"/>
          </a:p>
        </p:txBody>
      </p:sp>
    </p:spTree>
    <p:extLst>
      <p:ext uri="{BB962C8B-B14F-4D97-AF65-F5344CB8AC3E}">
        <p14:creationId xmlns="" xmlns:p14="http://schemas.microsoft.com/office/powerpoint/2010/main" val="38653328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cs-CZ" sz="2800" smtClean="0"/>
              <a:t>Ochutnávka otrávené vodky ze sociálního dna (Pavel Šplíchal, HN) </a:t>
            </a:r>
          </a:p>
        </p:txBody>
      </p:sp>
      <p:sp>
        <p:nvSpPr>
          <p:cNvPr id="3" name="Zástupný symbol pro obsah 2"/>
          <p:cNvSpPr>
            <a:spLocks noGrp="1"/>
          </p:cNvSpPr>
          <p:nvPr>
            <p:ph idx="1"/>
          </p:nvPr>
        </p:nvSpPr>
        <p:spPr>
          <a:xfrm>
            <a:off x="381000" y="1676400"/>
            <a:ext cx="8229600" cy="4411663"/>
          </a:xfrm>
        </p:spPr>
        <p:txBody>
          <a:bodyPr/>
          <a:lstStyle/>
          <a:p>
            <a:pPr eaLnBrk="1" hangingPunct="1">
              <a:buFont typeface="Wingdings" pitchFamily="2" charset="2"/>
              <a:buNone/>
            </a:pPr>
            <a:r>
              <a:rPr lang="cs-CZ" sz="1600" i="1" smtClean="0"/>
              <a:t>V souvislosti s aférou se v médiích objevují místa, která bychom tam za jiných okolností neviděli</a:t>
            </a:r>
          </a:p>
          <a:p>
            <a:pPr eaLnBrk="1" hangingPunct="1">
              <a:buFont typeface="Wingdings" pitchFamily="2" charset="2"/>
              <a:buNone/>
            </a:pPr>
            <a:endParaRPr lang="cs-CZ" sz="1600" smtClean="0"/>
          </a:p>
          <a:p>
            <a:pPr eaLnBrk="1" hangingPunct="1">
              <a:buFont typeface="Wingdings" pitchFamily="2" charset="2"/>
              <a:buNone/>
            </a:pPr>
            <a:r>
              <a:rPr lang="cs-CZ" sz="1600" smtClean="0"/>
              <a:t>„Vrstva lidí, pro které je pití tvrdého alkoholu z malých večerek a na stáncích každodenní záležitostí, se potichu rozrůstá. Fakt, že se jedná o lidi, kteří mají hluboko do kapsy, není třeba zdůrazňovat. Alkohol je pro ně často jedinou možností, jak uniknout ze světa, ve kterém nemají žádnou perspektivu.“</a:t>
            </a:r>
          </a:p>
          <a:p>
            <a:pPr eaLnBrk="1" hangingPunct="1">
              <a:buFont typeface="Wingdings" pitchFamily="2" charset="2"/>
              <a:buNone/>
            </a:pPr>
            <a:endParaRPr lang="cs-CZ" sz="1600" smtClean="0"/>
          </a:p>
          <a:p>
            <a:pPr eaLnBrk="1" hangingPunct="1">
              <a:buFont typeface="Wingdings" pitchFamily="2" charset="2"/>
              <a:buNone/>
            </a:pPr>
            <a:r>
              <a:rPr lang="cs-CZ" sz="1600" smtClean="0"/>
              <a:t>„Chtít však v masovém měřítku po lidech žijících v místech s vysokou nezaměstnaností, bez vzdělání či aspoň použitelné kvalifikace, aby ze dne na den vzali rozum do hrsti, doučili se angličtinu, rekvalifikovali se a odstěhovali do Prahy, je naivita. Situace, ve které se tito lidé nacházejí, se nezrodila přes noc.“ </a:t>
            </a:r>
          </a:p>
          <a:p>
            <a:pPr eaLnBrk="1" hangingPunct="1">
              <a:buFont typeface="Wingdings" pitchFamily="2" charset="2"/>
              <a:buNone/>
            </a:pPr>
            <a:endParaRPr lang="cs-CZ" sz="1600" smtClean="0"/>
          </a:p>
          <a:p>
            <a:pPr eaLnBrk="1" hangingPunct="1">
              <a:buFont typeface="Wingdings" pitchFamily="2" charset="2"/>
              <a:buNone/>
            </a:pPr>
            <a:r>
              <a:rPr lang="cs-CZ" sz="1600" i="1" smtClean="0"/>
              <a:t>Zvýšení nepřímých daní, výherní automaty, exekuce</a:t>
            </a:r>
          </a:p>
          <a:p>
            <a:pPr eaLnBrk="1" hangingPunct="1">
              <a:buFont typeface="Wingdings" pitchFamily="2" charset="2"/>
              <a:buNone/>
            </a:pPr>
            <a:endParaRPr lang="cs-CZ" sz="1600" smtClean="0"/>
          </a:p>
          <a:p>
            <a:pPr eaLnBrk="1" hangingPunct="1">
              <a:buFont typeface="Wingdings" pitchFamily="2" charset="2"/>
              <a:buNone/>
            </a:pPr>
            <a:r>
              <a:rPr lang="cs-CZ" sz="1600" u="sng" smtClean="0"/>
              <a:t>„Občanství druhé kategorie vytváří i poptávku po zboží a službách druhé kategorie.“ </a:t>
            </a:r>
          </a:p>
          <a:p>
            <a:pPr eaLnBrk="1" hangingPunct="1">
              <a:buFont typeface="Wingdings" pitchFamily="2" charset="2"/>
              <a:buNone/>
            </a:pPr>
            <a:endParaRPr lang="cs-CZ"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smtClean="0"/>
              <a:t>1. Nezaměstnanost</a:t>
            </a:r>
          </a:p>
        </p:txBody>
      </p:sp>
      <p:sp>
        <p:nvSpPr>
          <p:cNvPr id="20483" name="Rectangle 3"/>
          <p:cNvSpPr>
            <a:spLocks noGrp="1" noChangeArrowheads="1"/>
          </p:cNvSpPr>
          <p:nvPr>
            <p:ph type="body" idx="1"/>
          </p:nvPr>
        </p:nvSpPr>
        <p:spPr/>
        <p:txBody>
          <a:bodyPr/>
          <a:lstStyle/>
          <a:p>
            <a:pPr eaLnBrk="1" hangingPunct="1"/>
            <a:r>
              <a:rPr lang="cs-CZ" smtClean="0"/>
              <a:t>Většina systémů je orientována na krátkodobou nezaměstnanost</a:t>
            </a:r>
          </a:p>
          <a:p>
            <a:pPr eaLnBrk="1" hangingPunct="1"/>
            <a:r>
              <a:rPr lang="cs-CZ" smtClean="0"/>
              <a:t>Problém při rostoucí nezaměstnanosti (není z čeho dávky vyplácet, protože jsou vázány na pojištění placené z příjmů)</a:t>
            </a:r>
          </a:p>
        </p:txBody>
      </p:sp>
    </p:spTree>
    <p:extLst>
      <p:ext uri="{BB962C8B-B14F-4D97-AF65-F5344CB8AC3E}">
        <p14:creationId xmlns="" xmlns:p14="http://schemas.microsoft.com/office/powerpoint/2010/main" val="39920266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left)">
                                      <p:cBhvr>
                                        <p:cTn id="17"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Společenská pomoc nezaměstnaným</a:t>
            </a:r>
            <a:endParaRPr lang="cs-CZ" dirty="0"/>
          </a:p>
        </p:txBody>
      </p:sp>
      <p:sp>
        <p:nvSpPr>
          <p:cNvPr id="3" name="Zástupný symbol pro obsah 2"/>
          <p:cNvSpPr>
            <a:spLocks noGrp="1"/>
          </p:cNvSpPr>
          <p:nvPr>
            <p:ph sz="quarter" idx="1"/>
          </p:nvPr>
        </p:nvSpPr>
        <p:spPr>
          <a:xfrm>
            <a:off x="457200" y="1600200"/>
            <a:ext cx="8147248" cy="4873752"/>
          </a:xfrm>
        </p:spPr>
        <p:txBody>
          <a:bodyPr anchor="ctr">
            <a:normAutofit fontScale="92500"/>
          </a:bodyPr>
          <a:lstStyle/>
          <a:p>
            <a:r>
              <a:rPr lang="cs-CZ" dirty="0" smtClean="0"/>
              <a:t>vyplácení podpory v nezaměstnanosti (pasivní politika nezaměstnanosti)</a:t>
            </a:r>
          </a:p>
          <a:p>
            <a:r>
              <a:rPr lang="cs-CZ" dirty="0" smtClean="0"/>
              <a:t>aktivní politika nezaměstnanosti (cílem návrat do zaměstnání nebo předcházení nezaměstnanosti)</a:t>
            </a:r>
          </a:p>
          <a:p>
            <a:pPr lvl="1"/>
            <a:r>
              <a:rPr lang="cs-CZ" dirty="0" smtClean="0"/>
              <a:t>pomoc při přípravě na nové zaměstnání (rekvalifikace)</a:t>
            </a:r>
          </a:p>
          <a:p>
            <a:pPr lvl="1"/>
            <a:r>
              <a:rPr lang="cs-CZ" dirty="0" smtClean="0"/>
              <a:t>příspěvek na zapracování</a:t>
            </a:r>
          </a:p>
          <a:p>
            <a:pPr lvl="1"/>
            <a:r>
              <a:rPr lang="cs-CZ" dirty="0" smtClean="0"/>
              <a:t>veřejně prospěšné práce</a:t>
            </a:r>
          </a:p>
          <a:p>
            <a:pPr lvl="1"/>
            <a:r>
              <a:rPr lang="cs-CZ" dirty="0" smtClean="0"/>
              <a:t>společensky účelná pracovní místa</a:t>
            </a:r>
          </a:p>
          <a:p>
            <a:pPr lvl="1"/>
            <a:r>
              <a:rPr lang="cs-CZ" dirty="0" smtClean="0"/>
              <a:t>aj.</a:t>
            </a:r>
          </a:p>
        </p:txBody>
      </p:sp>
    </p:spTree>
    <p:extLst>
      <p:ext uri="{BB962C8B-B14F-4D97-AF65-F5344CB8AC3E}">
        <p14:creationId xmlns="" xmlns:p14="http://schemas.microsoft.com/office/powerpoint/2010/main" val="2030601126"/>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Diskuse</a:t>
            </a:r>
            <a:endParaRPr lang="cs-CZ" dirty="0"/>
          </a:p>
        </p:txBody>
      </p:sp>
      <p:sp>
        <p:nvSpPr>
          <p:cNvPr id="3" name="Zástupný symbol pro obsah 2"/>
          <p:cNvSpPr>
            <a:spLocks noGrp="1"/>
          </p:cNvSpPr>
          <p:nvPr>
            <p:ph idx="1"/>
          </p:nvPr>
        </p:nvSpPr>
        <p:spPr/>
        <p:txBody>
          <a:bodyPr/>
          <a:lstStyle/>
          <a:p>
            <a:r>
              <a:rPr lang="cs-CZ" dirty="0" smtClean="0"/>
              <a:t>Život s 20 Kč na den</a:t>
            </a:r>
          </a:p>
          <a:p>
            <a:r>
              <a:rPr lang="cs-CZ" dirty="0" smtClean="0"/>
              <a:t>Role </a:t>
            </a:r>
            <a:r>
              <a:rPr lang="cs-CZ" dirty="0" smtClean="0"/>
              <a:t>státu v oblasti pomoci sociálně vyloučeným</a:t>
            </a:r>
            <a:endParaRPr lang="cs-CZ"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idx="1"/>
          </p:nvPr>
        </p:nvSpPr>
        <p:spPr>
          <a:xfrm>
            <a:off x="0" y="332656"/>
            <a:ext cx="8686800" cy="5793507"/>
          </a:xfrm>
        </p:spPr>
        <p:txBody>
          <a:bodyPr>
            <a:normAutofit fontScale="47500" lnSpcReduction="20000"/>
          </a:bodyPr>
          <a:lstStyle/>
          <a:p>
            <a:pPr lvl="0"/>
            <a:r>
              <a:rPr lang="cs-CZ" dirty="0" smtClean="0"/>
              <a:t>Rozpočet na pět dní:</a:t>
            </a:r>
          </a:p>
          <a:p>
            <a:r>
              <a:rPr lang="cs-CZ" dirty="0" smtClean="0"/>
              <a:t>kuřecí skelety 1,kg (13 Kč/kg) – 13Kč</a:t>
            </a:r>
            <a:br>
              <a:rPr lang="cs-CZ" dirty="0" smtClean="0"/>
            </a:br>
            <a:r>
              <a:rPr lang="cs-CZ" dirty="0" smtClean="0"/>
              <a:t>hovězí kližka 500g (100Kč/kg) – 50Kč</a:t>
            </a:r>
            <a:br>
              <a:rPr lang="cs-CZ" dirty="0" smtClean="0"/>
            </a:br>
            <a:r>
              <a:rPr lang="cs-CZ" dirty="0" smtClean="0"/>
              <a:t>syrové sádlo 300g (40 Kč/kg) – 13Kč</a:t>
            </a:r>
            <a:br>
              <a:rPr lang="cs-CZ" dirty="0" smtClean="0"/>
            </a:br>
            <a:r>
              <a:rPr lang="cs-CZ" dirty="0" smtClean="0"/>
              <a:t>mrkev 0,5kg (14 Kč/kg) – 7Kč</a:t>
            </a:r>
            <a:br>
              <a:rPr lang="cs-CZ" dirty="0" smtClean="0"/>
            </a:br>
            <a:r>
              <a:rPr lang="cs-CZ" dirty="0" smtClean="0"/>
              <a:t>celer 1ks (25 Kč/kg) – 25Kč</a:t>
            </a:r>
            <a:br>
              <a:rPr lang="cs-CZ" dirty="0" smtClean="0"/>
            </a:br>
            <a:r>
              <a:rPr lang="cs-CZ" dirty="0" smtClean="0"/>
              <a:t>cibuli 0,5kg (15 Kč/kg) – 7,5Kč</a:t>
            </a:r>
            <a:br>
              <a:rPr lang="cs-CZ" dirty="0" smtClean="0"/>
            </a:br>
            <a:r>
              <a:rPr lang="cs-CZ" dirty="0" smtClean="0"/>
              <a:t>brambory 1,5kg (20 Kč/kg)- 30Kč</a:t>
            </a:r>
            <a:br>
              <a:rPr lang="cs-CZ" dirty="0" smtClean="0"/>
            </a:br>
            <a:r>
              <a:rPr lang="cs-CZ" dirty="0" smtClean="0"/>
              <a:t>salátová okurka 1ks (8 Kč/ks) – 8Kč</a:t>
            </a:r>
            <a:br>
              <a:rPr lang="cs-CZ" dirty="0" smtClean="0"/>
            </a:br>
            <a:r>
              <a:rPr lang="cs-CZ" dirty="0" smtClean="0"/>
              <a:t>jablka 1kg (20 Kč/kg) – 20Kč</a:t>
            </a:r>
            <a:br>
              <a:rPr lang="cs-CZ" dirty="0" smtClean="0"/>
            </a:br>
            <a:r>
              <a:rPr lang="cs-CZ" dirty="0" smtClean="0"/>
              <a:t>česnek palice – 10Kč</a:t>
            </a:r>
            <a:br>
              <a:rPr lang="cs-CZ" dirty="0" smtClean="0"/>
            </a:br>
            <a:r>
              <a:rPr lang="cs-CZ" dirty="0" smtClean="0"/>
              <a:t>mléko 2l (15 Kč/l) – 30Kč</a:t>
            </a:r>
            <a:br>
              <a:rPr lang="cs-CZ" dirty="0" smtClean="0"/>
            </a:br>
            <a:r>
              <a:rPr lang="cs-CZ" dirty="0" smtClean="0"/>
              <a:t>1 máslo (25 Kč) – 25Kč</a:t>
            </a:r>
            <a:br>
              <a:rPr lang="cs-CZ" dirty="0" smtClean="0"/>
            </a:br>
            <a:r>
              <a:rPr lang="cs-CZ" dirty="0" smtClean="0"/>
              <a:t>1 smetanu (18Kč) – 15Kč</a:t>
            </a:r>
            <a:br>
              <a:rPr lang="cs-CZ" dirty="0" smtClean="0"/>
            </a:br>
            <a:r>
              <a:rPr lang="cs-CZ" dirty="0" smtClean="0"/>
              <a:t>jogurt bílý 4ks (6Kč/ks)- 24Kč</a:t>
            </a:r>
            <a:br>
              <a:rPr lang="cs-CZ" dirty="0" smtClean="0"/>
            </a:br>
            <a:r>
              <a:rPr lang="cs-CZ" dirty="0" smtClean="0"/>
              <a:t>syrové sádlo 300g (40 Kč/kg) – 13Kč</a:t>
            </a:r>
            <a:br>
              <a:rPr lang="cs-CZ" dirty="0" smtClean="0"/>
            </a:br>
            <a:r>
              <a:rPr lang="cs-CZ" dirty="0" smtClean="0"/>
              <a:t>krupici (15 Kč/kg) – 15Kč</a:t>
            </a:r>
            <a:br>
              <a:rPr lang="cs-CZ" dirty="0" smtClean="0"/>
            </a:br>
            <a:r>
              <a:rPr lang="cs-CZ" dirty="0" smtClean="0"/>
              <a:t>hladká mouka 2kg (10 Kč/kg)- 20Kč</a:t>
            </a:r>
            <a:br>
              <a:rPr lang="cs-CZ" dirty="0" smtClean="0"/>
            </a:br>
            <a:r>
              <a:rPr lang="cs-CZ" dirty="0" smtClean="0"/>
              <a:t>droždí 3ks (3,5Kč) – 10,50Kč</a:t>
            </a:r>
            <a:br>
              <a:rPr lang="cs-CZ" dirty="0" smtClean="0"/>
            </a:br>
            <a:r>
              <a:rPr lang="cs-CZ" dirty="0" smtClean="0"/>
              <a:t>tvaroh 2ks (11Kč) – 22Kč</a:t>
            </a:r>
            <a:br>
              <a:rPr lang="cs-CZ" dirty="0" smtClean="0"/>
            </a:br>
            <a:r>
              <a:rPr lang="cs-CZ" dirty="0" smtClean="0"/>
              <a:t>čočka sáček (20Kč) – </a:t>
            </a:r>
            <a:r>
              <a:rPr lang="cs-CZ" dirty="0" err="1" smtClean="0"/>
              <a:t>20Kč</a:t>
            </a:r>
            <a:r>
              <a:rPr lang="cs-CZ" dirty="0" smtClean="0"/>
              <a:t/>
            </a:r>
            <a:br>
              <a:rPr lang="cs-CZ" dirty="0" smtClean="0"/>
            </a:br>
            <a:r>
              <a:rPr lang="cs-CZ" dirty="0" smtClean="0"/>
              <a:t>pudink sáček (5Kč) – </a:t>
            </a:r>
            <a:r>
              <a:rPr lang="cs-CZ" dirty="0" err="1" smtClean="0"/>
              <a:t>5Kč</a:t>
            </a:r>
            <a:r>
              <a:rPr lang="cs-CZ" dirty="0" smtClean="0"/>
              <a:t/>
            </a:r>
            <a:br>
              <a:rPr lang="cs-CZ" dirty="0" smtClean="0"/>
            </a:br>
            <a:r>
              <a:rPr lang="cs-CZ" dirty="0" smtClean="0"/>
              <a:t>vejce 10ks (30Kč) – </a:t>
            </a:r>
            <a:r>
              <a:rPr lang="cs-CZ" dirty="0" err="1" smtClean="0"/>
              <a:t>30Kč</a:t>
            </a:r>
            <a:r>
              <a:rPr lang="cs-CZ" dirty="0" smtClean="0"/>
              <a:t/>
            </a:r>
            <a:br>
              <a:rPr lang="cs-CZ" dirty="0" smtClean="0"/>
            </a:br>
            <a:r>
              <a:rPr lang="cs-CZ" dirty="0" smtClean="0"/>
              <a:t>cukr (15Kč/kg) – 15Kč</a:t>
            </a:r>
          </a:p>
          <a:p>
            <a:r>
              <a:rPr lang="cs-CZ" dirty="0" smtClean="0"/>
              <a:t>Celkem je to 418 </a:t>
            </a:r>
            <a:r>
              <a:rPr lang="cs-CZ" dirty="0" err="1" smtClean="0"/>
              <a:t>kč</a:t>
            </a:r>
            <a:r>
              <a:rPr lang="cs-CZ" dirty="0" smtClean="0"/>
              <a:t> (tedy 83,6Kč/den), ale krupice, cukr, máslo, sádlo, celer se nespotřebuje komplet, zbývá na další dny. Schválně jsem to nedělila (200g krupice atd.), </a:t>
            </a:r>
            <a:r>
              <a:rPr lang="cs-CZ" dirty="0" err="1" smtClean="0"/>
              <a:t>protže</a:t>
            </a:r>
            <a:r>
              <a:rPr lang="cs-CZ" dirty="0" smtClean="0"/>
              <a:t> mi někdo někdy psal, že přece nelze koupit 200g krupice.</a:t>
            </a:r>
          </a:p>
          <a:p>
            <a:endParaRPr lang="cs-CZ"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457200" y="404813"/>
            <a:ext cx="8229600" cy="5721350"/>
          </a:xfrm>
        </p:spPr>
        <p:txBody>
          <a:bodyPr>
            <a:normAutofit fontScale="55000" lnSpcReduction="20000"/>
          </a:bodyPr>
          <a:lstStyle/>
          <a:p>
            <a:r>
              <a:rPr lang="cs-CZ" dirty="0" smtClean="0"/>
              <a:t>Jídelníček:</a:t>
            </a:r>
            <a:br>
              <a:rPr lang="cs-CZ" dirty="0" smtClean="0"/>
            </a:br>
            <a:r>
              <a:rPr lang="cs-CZ" dirty="0" smtClean="0"/>
              <a:t>snídaně: chléb s budapešťskou pomazánkou (tvaroh, cibule, mletá paprika, sůl)</a:t>
            </a:r>
            <a:br>
              <a:rPr lang="cs-CZ" dirty="0" smtClean="0"/>
            </a:br>
            <a:r>
              <a:rPr lang="cs-CZ" dirty="0" smtClean="0"/>
              <a:t>oběd: zadělávaná kuřecí polévka (vývar, maso ze skeletů, zelenina z vývaru, trocha mouky, třetina smetany) + krupicová kaše (krupice, 0,75l mléka)</a:t>
            </a:r>
            <a:br>
              <a:rPr lang="cs-CZ" dirty="0" smtClean="0"/>
            </a:br>
            <a:r>
              <a:rPr lang="cs-CZ" dirty="0" smtClean="0"/>
              <a:t>večeře: čočková polévka (cca 250g čočky, sůl, česnek, cibule, 1 ks mrkve, majoránka)</a:t>
            </a:r>
          </a:p>
          <a:p>
            <a:r>
              <a:rPr lang="cs-CZ" dirty="0" smtClean="0"/>
              <a:t>snídaně: kynutý jablkový koláč (viz níže)</a:t>
            </a:r>
            <a:br>
              <a:rPr lang="cs-CZ" dirty="0" smtClean="0"/>
            </a:br>
            <a:r>
              <a:rPr lang="cs-CZ" dirty="0" smtClean="0"/>
              <a:t>oběd: hovězí s koprovou omáčkou a bramborem (0,5kg brambor, třetina smetany)</a:t>
            </a:r>
            <a:br>
              <a:rPr lang="cs-CZ" dirty="0" smtClean="0"/>
            </a:br>
            <a:r>
              <a:rPr lang="cs-CZ" dirty="0" smtClean="0"/>
              <a:t>večeře: chléb s česnekovou pomazánkou (tvaroh + sůl + česnek)</a:t>
            </a:r>
          </a:p>
          <a:p>
            <a:r>
              <a:rPr lang="cs-CZ" dirty="0" smtClean="0"/>
              <a:t>snídaně: kynutý jablkový koláč</a:t>
            </a:r>
            <a:br>
              <a:rPr lang="cs-CZ" dirty="0" smtClean="0"/>
            </a:br>
            <a:r>
              <a:rPr lang="cs-CZ" dirty="0" smtClean="0"/>
              <a:t>oběd: bramborák (750g brambor, česnek, cibule+majoránka, sůl, trochu mouky) + okurkový salát</a:t>
            </a:r>
            <a:br>
              <a:rPr lang="cs-CZ" dirty="0" smtClean="0"/>
            </a:br>
            <a:r>
              <a:rPr lang="cs-CZ" dirty="0" smtClean="0"/>
              <a:t>večeře: palačinky s dušenými jablky (3 vejce, 0,75l mléka, mouka, 0,5kg jablek)</a:t>
            </a:r>
          </a:p>
          <a:p>
            <a:r>
              <a:rPr lang="cs-CZ" dirty="0" smtClean="0"/>
              <a:t>snídaně: topinky s česnekem</a:t>
            </a:r>
            <a:br>
              <a:rPr lang="cs-CZ" dirty="0" smtClean="0"/>
            </a:br>
            <a:r>
              <a:rPr lang="cs-CZ" dirty="0" smtClean="0"/>
              <a:t>oběd: hovězí s paprikovou omáčkou (1/4 vývaru, paprika, druhá polovina hovězího, poslední třetina smetany) a knedlíkem (mouka, droždí, sůl)</a:t>
            </a:r>
            <a:br>
              <a:rPr lang="cs-CZ" dirty="0" smtClean="0"/>
            </a:br>
            <a:r>
              <a:rPr lang="cs-CZ" dirty="0" smtClean="0"/>
              <a:t>večeře: bramboračka (zbytek brambor, celeru, mrkve, cibule, sádlová jíška, majoránka, sůl, pepř, česnek)</a:t>
            </a:r>
          </a:p>
          <a:p>
            <a:r>
              <a:rPr lang="cs-CZ" dirty="0" smtClean="0"/>
              <a:t>snídaně: pudink (0,5l mléka, pudink)</a:t>
            </a:r>
            <a:br>
              <a:rPr lang="cs-CZ" dirty="0" smtClean="0"/>
            </a:br>
            <a:r>
              <a:rPr lang="cs-CZ" dirty="0" smtClean="0"/>
              <a:t>oběd: dušená čočka s cibulkou a vejcem</a:t>
            </a:r>
            <a:br>
              <a:rPr lang="cs-CZ" dirty="0" smtClean="0"/>
            </a:br>
            <a:r>
              <a:rPr lang="cs-CZ" dirty="0" smtClean="0"/>
              <a:t>večeře: česnečka s chlebovými kostičkami (1/4 vývaru, česnek, zbytek tvrdého chleba)</a:t>
            </a:r>
          </a:p>
          <a:p>
            <a:endParaRPr lang="cs-CZ"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smtClean="0"/>
              <a:t>2. Rodičovství</a:t>
            </a:r>
          </a:p>
        </p:txBody>
      </p:sp>
      <p:sp>
        <p:nvSpPr>
          <p:cNvPr id="21507" name="Rectangle 3"/>
          <p:cNvSpPr>
            <a:spLocks noGrp="1" noChangeArrowheads="1"/>
          </p:cNvSpPr>
          <p:nvPr>
            <p:ph type="body" idx="1"/>
          </p:nvPr>
        </p:nvSpPr>
        <p:spPr/>
        <p:txBody>
          <a:bodyPr/>
          <a:lstStyle/>
          <a:p>
            <a:pPr eaLnBrk="1" hangingPunct="1">
              <a:lnSpc>
                <a:spcPct val="80000"/>
              </a:lnSpc>
              <a:buFontTx/>
              <a:buNone/>
            </a:pPr>
            <a:endParaRPr lang="cs-CZ" sz="2800" smtClean="0"/>
          </a:p>
          <a:p>
            <a:pPr eaLnBrk="1" hangingPunct="1">
              <a:lnSpc>
                <a:spcPct val="80000"/>
              </a:lnSpc>
            </a:pPr>
            <a:r>
              <a:rPr lang="cs-CZ" sz="2800" smtClean="0"/>
              <a:t>Dětské přídavky (z daní)</a:t>
            </a:r>
          </a:p>
          <a:p>
            <a:pPr eaLnBrk="1" hangingPunct="1">
              <a:lnSpc>
                <a:spcPct val="80000"/>
              </a:lnSpc>
            </a:pPr>
            <a:r>
              <a:rPr lang="cs-CZ" sz="2800" smtClean="0"/>
              <a:t>Zajištění v mateřství (z nemocenského pojištění)</a:t>
            </a:r>
          </a:p>
          <a:p>
            <a:pPr eaLnBrk="1" hangingPunct="1">
              <a:lnSpc>
                <a:spcPct val="80000"/>
              </a:lnSpc>
            </a:pPr>
            <a:r>
              <a:rPr lang="cs-CZ" sz="2800" smtClean="0"/>
              <a:t>Kompenzace výpadku příjmů matky (vázáno na pojištění ze mzdy)</a:t>
            </a:r>
          </a:p>
          <a:p>
            <a:pPr eaLnBrk="1" hangingPunct="1">
              <a:lnSpc>
                <a:spcPct val="80000"/>
              </a:lnSpc>
              <a:buFontTx/>
              <a:buChar char="-"/>
            </a:pPr>
            <a:r>
              <a:rPr lang="cs-CZ" sz="2800" smtClean="0"/>
              <a:t>Problémem je aktuální křehkost rodiny a flexibilizace trhu práce </a:t>
            </a:r>
          </a:p>
          <a:p>
            <a:pPr eaLnBrk="1" hangingPunct="1">
              <a:lnSpc>
                <a:spcPct val="80000"/>
              </a:lnSpc>
              <a:buFontTx/>
              <a:buChar char="-"/>
            </a:pPr>
            <a:r>
              <a:rPr lang="cs-CZ" sz="2800" smtClean="0"/>
              <a:t>Feminizace chudoby</a:t>
            </a:r>
          </a:p>
          <a:p>
            <a:pPr eaLnBrk="1" hangingPunct="1">
              <a:lnSpc>
                <a:spcPct val="80000"/>
              </a:lnSpc>
              <a:buFontTx/>
              <a:buChar char="-"/>
            </a:pPr>
            <a:r>
              <a:rPr lang="cs-CZ" sz="2800" smtClean="0"/>
              <a:t>Česká republika – problém s návratem na trh práce po rodičovské dovolené, dilema produkce x reprodukce</a:t>
            </a:r>
          </a:p>
        </p:txBody>
      </p:sp>
    </p:spTree>
    <p:extLst>
      <p:ext uri="{BB962C8B-B14F-4D97-AF65-F5344CB8AC3E}">
        <p14:creationId xmlns="" xmlns:p14="http://schemas.microsoft.com/office/powerpoint/2010/main" val="31766202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wipe(left)">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wipe(left)">
                                      <p:cBhvr>
                                        <p:cTn id="37"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smtClean="0"/>
              <a:t>3. Zdravotní rizika</a:t>
            </a:r>
          </a:p>
        </p:txBody>
      </p:sp>
      <p:sp>
        <p:nvSpPr>
          <p:cNvPr id="22531" name="Rectangle 3"/>
          <p:cNvSpPr>
            <a:spLocks noGrp="1" noChangeArrowheads="1"/>
          </p:cNvSpPr>
          <p:nvPr>
            <p:ph type="body" idx="1"/>
          </p:nvPr>
        </p:nvSpPr>
        <p:spPr/>
        <p:txBody>
          <a:bodyPr/>
          <a:lstStyle/>
          <a:p>
            <a:pPr eaLnBrk="1" hangingPunct="1">
              <a:lnSpc>
                <a:spcPct val="90000"/>
              </a:lnSpc>
            </a:pPr>
            <a:r>
              <a:rPr lang="cs-CZ" smtClean="0"/>
              <a:t>Náklady na péči + náhrada ušlé mzdy (časté vyloučení z trhu práce)</a:t>
            </a:r>
          </a:p>
          <a:p>
            <a:pPr eaLnBrk="1" hangingPunct="1">
              <a:lnSpc>
                <a:spcPct val="90000"/>
              </a:lnSpc>
            </a:pPr>
            <a:r>
              <a:rPr lang="cs-CZ" smtClean="0"/>
              <a:t>Různorodá úprava (z daní, z pojištění, od zaměstnavatele)</a:t>
            </a:r>
          </a:p>
          <a:p>
            <a:pPr eaLnBrk="1" hangingPunct="1">
              <a:lnSpc>
                <a:spcPct val="90000"/>
              </a:lnSpc>
            </a:pPr>
            <a:r>
              <a:rPr lang="cs-CZ" smtClean="0"/>
              <a:t>Problémem je enormní cena léků a péče</a:t>
            </a:r>
          </a:p>
          <a:p>
            <a:pPr eaLnBrk="1" hangingPunct="1">
              <a:lnSpc>
                <a:spcPct val="90000"/>
              </a:lnSpc>
            </a:pPr>
            <a:r>
              <a:rPr lang="cs-CZ" smtClean="0"/>
              <a:t>Zhoršování zdraví a prodlužování délky lidského života</a:t>
            </a:r>
          </a:p>
          <a:p>
            <a:pPr eaLnBrk="1" hangingPunct="1">
              <a:lnSpc>
                <a:spcPct val="90000"/>
              </a:lnSpc>
            </a:pPr>
            <a:r>
              <a:rPr lang="cs-CZ" smtClean="0"/>
              <a:t>Tlak na spoluúčast (týkala by se ale zejména těch, kteří prostředky nemají)</a:t>
            </a:r>
          </a:p>
        </p:txBody>
      </p:sp>
    </p:spTree>
    <p:extLst>
      <p:ext uri="{BB962C8B-B14F-4D97-AF65-F5344CB8AC3E}">
        <p14:creationId xmlns="" xmlns:p14="http://schemas.microsoft.com/office/powerpoint/2010/main" val="16219768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left)">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left)">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wipe(left)">
                                      <p:cBhvr>
                                        <p:cTn id="3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smtClean="0"/>
              <a:t>4. Důchody</a:t>
            </a:r>
          </a:p>
        </p:txBody>
      </p:sp>
      <p:sp>
        <p:nvSpPr>
          <p:cNvPr id="23555" name="Rectangle 3"/>
          <p:cNvSpPr>
            <a:spLocks noGrp="1" noChangeArrowheads="1"/>
          </p:cNvSpPr>
          <p:nvPr>
            <p:ph type="body" idx="1"/>
          </p:nvPr>
        </p:nvSpPr>
        <p:spPr/>
        <p:txBody>
          <a:bodyPr/>
          <a:lstStyle/>
          <a:p>
            <a:pPr eaLnBrk="1" hangingPunct="1"/>
            <a:r>
              <a:rPr lang="cs-CZ" smtClean="0"/>
              <a:t>Staří lidé jsou nejchudším a nejzranitelnějším segmentem populace</a:t>
            </a:r>
          </a:p>
          <a:p>
            <a:pPr eaLnBrk="1" hangingPunct="1"/>
            <a:r>
              <a:rPr lang="cs-CZ" smtClean="0"/>
              <a:t>Nejkritičtější systém sociální politiky – stárnutí populace</a:t>
            </a:r>
          </a:p>
          <a:p>
            <a:pPr eaLnBrk="1" hangingPunct="1">
              <a:buFontTx/>
              <a:buNone/>
            </a:pPr>
            <a:endParaRPr lang="cs-CZ" smtClean="0"/>
          </a:p>
        </p:txBody>
      </p:sp>
    </p:spTree>
    <p:extLst>
      <p:ext uri="{BB962C8B-B14F-4D97-AF65-F5344CB8AC3E}">
        <p14:creationId xmlns="" xmlns:p14="http://schemas.microsoft.com/office/powerpoint/2010/main" val="41715323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None/>
            </a:pPr>
            <a:r>
              <a:rPr lang="cs-CZ" sz="7200" dirty="0" smtClean="0"/>
              <a:t>Chudoba, sociální vyloučení</a:t>
            </a:r>
            <a:endParaRPr lang="cs-CZ" sz="7200" dirty="0"/>
          </a:p>
        </p:txBody>
      </p:sp>
      <p:sp>
        <p:nvSpPr>
          <p:cNvPr id="4" name="TextovéPole 3"/>
          <p:cNvSpPr txBox="1"/>
          <p:nvPr/>
        </p:nvSpPr>
        <p:spPr>
          <a:xfrm>
            <a:off x="683568" y="4509120"/>
            <a:ext cx="7920880" cy="707886"/>
          </a:xfrm>
          <a:prstGeom prst="rect">
            <a:avLst/>
          </a:prstGeom>
          <a:noFill/>
        </p:spPr>
        <p:txBody>
          <a:bodyPr wrap="square" rtlCol="0">
            <a:spAutoFit/>
          </a:bodyPr>
          <a:lstStyle/>
          <a:p>
            <a:r>
              <a:rPr lang="cs-CZ" sz="2000" dirty="0" smtClean="0"/>
              <a:t>„Být chudý je dřina na plnou pracovní dobu.“    Nezaměstnaná, 45 let (Keller 2010)</a:t>
            </a:r>
            <a:endParaRPr lang="cs-CZ" sz="2000" dirty="0"/>
          </a:p>
        </p:txBody>
      </p:sp>
    </p:spTree>
    <p:extLst>
      <p:ext uri="{BB962C8B-B14F-4D97-AF65-F5344CB8AC3E}">
        <p14:creationId xmlns="" xmlns:p14="http://schemas.microsoft.com/office/powerpoint/2010/main" val="3251093804"/>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Koncepty chudoby</a:t>
            </a:r>
            <a:endParaRPr lang="cs-CZ" dirty="0"/>
          </a:p>
        </p:txBody>
      </p:sp>
      <p:graphicFrame>
        <p:nvGraphicFramePr>
          <p:cNvPr id="4" name="Zástupný symbol pro obsah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31595444"/>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Chudoba x bída</a:t>
            </a:r>
            <a:endParaRPr lang="cs-CZ" dirty="0"/>
          </a:p>
        </p:txBody>
      </p:sp>
      <p:sp>
        <p:nvSpPr>
          <p:cNvPr id="3" name="Zástupný symbol pro obsah 2"/>
          <p:cNvSpPr>
            <a:spLocks noGrp="1"/>
          </p:cNvSpPr>
          <p:nvPr>
            <p:ph idx="1"/>
          </p:nvPr>
        </p:nvSpPr>
        <p:spPr>
          <a:xfrm>
            <a:off x="323528" y="1340768"/>
            <a:ext cx="8445624" cy="4886003"/>
          </a:xfrm>
        </p:spPr>
        <p:txBody>
          <a:bodyPr>
            <a:normAutofit fontScale="70000" lnSpcReduction="20000"/>
          </a:bodyPr>
          <a:lstStyle/>
          <a:p>
            <a:pPr marL="0" indent="0">
              <a:buNone/>
            </a:pPr>
            <a:r>
              <a:rPr lang="cs-CZ" dirty="0"/>
              <a:t>„Je to veliká plocha, obehnaná dřevěnou ohradou, která byla druhdy opravdu určena za hřbitov. Leč pro mrtvé se zdálo městu ono místo nakonec přece jen jaksi málo důstojné. A tak je pronajalo živým. Rozumí se, chudým živým. Projdeš-li vchodem ohrady, seběhnou se kolem tebe houfy ukoptěných, rozedraných, bosých a vychrtlých dětí. Houfy </a:t>
            </a:r>
            <a:r>
              <a:rPr lang="cs-CZ" dirty="0" err="1"/>
              <a:t>harantů</a:t>
            </a:r>
            <a:r>
              <a:rPr lang="cs-CZ" dirty="0"/>
              <a:t> s velikými nafouklými bříšky, trvale podvyživených tvorů </a:t>
            </a:r>
            <a:r>
              <a:rPr lang="cs-CZ" dirty="0" smtClean="0"/>
              <a:t>(…). A </a:t>
            </a:r>
            <a:r>
              <a:rPr lang="cs-CZ" dirty="0"/>
              <a:t>bez váhání tě </a:t>
            </a:r>
            <a:r>
              <a:rPr lang="cs-CZ" dirty="0" smtClean="0"/>
              <a:t>zasypou </a:t>
            </a:r>
            <a:r>
              <a:rPr lang="cs-CZ" dirty="0" err="1" smtClean="0"/>
              <a:t>hatlaninou</a:t>
            </a:r>
            <a:r>
              <a:rPr lang="cs-CZ" dirty="0" smtClean="0"/>
              <a:t> šťavnatých </a:t>
            </a:r>
            <a:r>
              <a:rPr lang="cs-CZ" dirty="0"/>
              <a:t>nadávek, ne-li dokonce dobře mířenou salvou </a:t>
            </a:r>
            <a:r>
              <a:rPr lang="cs-CZ" dirty="0" smtClean="0"/>
              <a:t>kamení (…).</a:t>
            </a:r>
          </a:p>
          <a:p>
            <a:pPr marL="0" indent="0">
              <a:buNone/>
            </a:pPr>
            <a:r>
              <a:rPr lang="cs-CZ" dirty="0"/>
              <a:t>Skutečný hřbitov lidí a lidských nadějí, kde páni nechávali celkem klidně </a:t>
            </a:r>
            <a:r>
              <a:rPr lang="cs-CZ" dirty="0" err="1"/>
              <a:t>zdechávat</a:t>
            </a:r>
            <a:r>
              <a:rPr lang="cs-CZ" dirty="0"/>
              <a:t> tak zvanou luzu. Byl to koncentrák, obehnaný poloshnilou kolozubou ohradou. Hřbitov živých mrtvol. Povšechně tu bylo asi padesát hrobek, chci říci obydlí. Padesát dřevěných domků, sarkofágů, sklípků, obydlí pro lidské stíny, ploužící se hlady</a:t>
            </a:r>
            <a:r>
              <a:rPr lang="cs-CZ" dirty="0" smtClean="0"/>
              <a:t>.“</a:t>
            </a:r>
            <a:endParaRPr lang="cs-CZ" dirty="0"/>
          </a:p>
          <a:p>
            <a:pPr marL="0" indent="0">
              <a:buNone/>
            </a:pPr>
            <a:r>
              <a:rPr lang="cs-CZ" dirty="0" smtClean="0"/>
              <a:t>„V </a:t>
            </a:r>
            <a:r>
              <a:rPr lang="cs-CZ" dirty="0"/>
              <a:t>zimě tu spí lidé oblečeni. Jejich chatrný oděv je zároveň i ložním prádlem. Patnáct a někdy se známými a toho času nebydlícími i více lidí spí v jedné jediné místnosti dílem ve třech postelích, dílem na podlaze. Těla mají pokousána </a:t>
            </a:r>
            <a:r>
              <a:rPr lang="cs-CZ" dirty="0" err="1"/>
              <a:t>legiony</a:t>
            </a:r>
            <a:r>
              <a:rPr lang="cs-CZ" dirty="0"/>
              <a:t> hmyzu.“</a:t>
            </a:r>
          </a:p>
        </p:txBody>
      </p:sp>
    </p:spTree>
    <p:extLst>
      <p:ext uri="{BB962C8B-B14F-4D97-AF65-F5344CB8AC3E}">
        <p14:creationId xmlns="" xmlns:p14="http://schemas.microsoft.com/office/powerpoint/2010/main" val="117685683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1575</Words>
  <Application>Microsoft Office PowerPoint</Application>
  <PresentationFormat>Předvádění na obrazovce (4:3)</PresentationFormat>
  <Paragraphs>173</Paragraphs>
  <Slides>33</Slides>
  <Notes>1</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Motiv sady Office</vt:lpstr>
      <vt:lpstr>Sociální práce: Chudoba, nezaměstnanost, sociální vyloučení</vt:lpstr>
      <vt:lpstr>Sociální povaha rizik</vt:lpstr>
      <vt:lpstr>1. Nezaměstnanost</vt:lpstr>
      <vt:lpstr>2. Rodičovství</vt:lpstr>
      <vt:lpstr>3. Zdravotní rizika</vt:lpstr>
      <vt:lpstr>4. Důchody</vt:lpstr>
      <vt:lpstr>Snímek 7</vt:lpstr>
      <vt:lpstr>Koncepty chudoby</vt:lpstr>
      <vt:lpstr>Chudoba x bída</vt:lpstr>
      <vt:lpstr>Subjektivní koncepty chudoby</vt:lpstr>
      <vt:lpstr>Subjektivní chudoba v ČR v roce 2011</vt:lpstr>
      <vt:lpstr>Objektivní koncepty chudoby</vt:lpstr>
      <vt:lpstr>Snímek 13</vt:lpstr>
      <vt:lpstr>Skrytá chudoba</vt:lpstr>
      <vt:lpstr>Chudoba dnes</vt:lpstr>
      <vt:lpstr>Exkluze jako mechanismus sociální kontroly a politické zaklínadlo</vt:lpstr>
      <vt:lpstr>Exkluze jako multidimensionální koncept</vt:lpstr>
      <vt:lpstr>Různé výklady sociální exkluze</vt:lpstr>
      <vt:lpstr>Snímek 19</vt:lpstr>
      <vt:lpstr>Snímek 20</vt:lpstr>
      <vt:lpstr>Ztracená generace „Studovala jsem pro svět, který neexistuje“ </vt:lpstr>
      <vt:lpstr>Jan Keller: Tři sociální světy</vt:lpstr>
      <vt:lpstr>Snímek 23</vt:lpstr>
      <vt:lpstr>Zvyšování nezaměstnanosti v západních zemích od 70. let</vt:lpstr>
      <vt:lpstr>Druhy nezaměstnanosti</vt:lpstr>
      <vt:lpstr>Co znamená placená práce pro člověka?</vt:lpstr>
      <vt:lpstr>Jak je ve vašem životě důležitá práce?</vt:lpstr>
      <vt:lpstr>Co znamená pro člověka být nezaměstnaným?</vt:lpstr>
      <vt:lpstr>Ochutnávka otrávené vodky ze sociálního dna (Pavel Šplíchal, HN) </vt:lpstr>
      <vt:lpstr>Společenská pomoc nezaměstnaným</vt:lpstr>
      <vt:lpstr>Diskuse</vt:lpstr>
      <vt:lpstr>Snímek 32</vt:lpstr>
      <vt:lpstr>Snímek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Slepickova</cp:lastModifiedBy>
  <cp:revision>23</cp:revision>
  <dcterms:created xsi:type="dcterms:W3CDTF">2012-03-15T11:07:07Z</dcterms:created>
  <dcterms:modified xsi:type="dcterms:W3CDTF">2013-05-24T09:35:03Z</dcterms:modified>
</cp:coreProperties>
</file>