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58" r:id="rId3"/>
    <p:sldId id="293" r:id="rId4"/>
    <p:sldId id="291" r:id="rId5"/>
    <p:sldId id="292" r:id="rId6"/>
    <p:sldId id="295" r:id="rId7"/>
    <p:sldId id="294" r:id="rId8"/>
    <p:sldId id="286" r:id="rId9"/>
    <p:sldId id="290" r:id="rId10"/>
    <p:sldId id="287" r:id="rId11"/>
    <p:sldId id="288" r:id="rId12"/>
    <p:sldId id="278" r:id="rId13"/>
    <p:sldId id="279" r:id="rId14"/>
    <p:sldId id="280" r:id="rId15"/>
    <p:sldId id="271" r:id="rId16"/>
    <p:sldId id="285" r:id="rId17"/>
    <p:sldId id="281" r:id="rId18"/>
    <p:sldId id="282" r:id="rId19"/>
    <p:sldId id="269" r:id="rId20"/>
    <p:sldId id="265" r:id="rId21"/>
    <p:sldId id="272" r:id="rId22"/>
    <p:sldId id="277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>
        <p:scale>
          <a:sx n="64" d="100"/>
          <a:sy n="64" d="100"/>
        </p:scale>
        <p:origin x="-2994" y="-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8E36B-A8AB-4B57-B7BE-5EA3277BFA0A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7A7F7-AF3E-4CC0-96A7-8FAD0ABE0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4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C2874-573A-4CB1-A342-51330560557B}" type="slidenum">
              <a:rPr lang="cs-CZ"/>
              <a:pPr/>
              <a:t>12</a:t>
            </a:fld>
            <a:endParaRPr 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Při porodnost 1,2, tj. na 100 tis. Matek 120 tis. Dětí, tedy 60 tis. Matek. Ty by musely mít 4 děti, aby se populace dorovnala. Každých 32 let tedy klesá počet obyvatel na půlku?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hospodářská krize, válka, pozdní vstupy do manželství, nízká sňatečnost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 snižování bezdětnosti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nízký věk prvorodiček, nevěst, provázanost sňatku a prvního porodu (na konci 80. let bylo počato 60 % prvních dětí před svatbou, svobodným ženám se narodilo 5 % dětí)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nedostupnost antikoncepce (potrat jako antikoncepce), nedostatečná motivace ke vzdělání, rodina jako jediné místo seberealizace, omezení jiných způsobů seberealizace, konkrétní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pronatalitní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opatření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7A7F7-AF3E-4CC0-96A7-8FAD0ABE0F6D}" type="slidenum">
              <a:rPr lang="cs-CZ" smtClean="0"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Sendvičová generace: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kdy lidé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produktivním věku s dětmi ještě plně neosamostatněnými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přebírají rovněž závazek péče o stárnoucí rodiče.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7A7F7-AF3E-4CC0-96A7-8FAD0ABE0F6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35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8223-BE25-426C-8E25-F7DCEB62BF78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0E24-F16E-4198-81D4-29856B7DC92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Sociologie rodiny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Rodičovství </a:t>
            </a:r>
            <a:r>
              <a:rPr lang="cs-CZ" dirty="0"/>
              <a:t>a bezdětnost, mateřství, otcovství</a:t>
            </a:r>
            <a:r>
              <a:rPr lang="cs-CZ" dirty="0" smtClean="0"/>
              <a:t>, životní dráha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Nový trend ve vnímání rodičovství jako reakce na krizi otcovství na konci 20. stol.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Příčiny krize otcovství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Feminismus a </a:t>
            </a:r>
            <a:r>
              <a:rPr lang="cs-CZ" dirty="0" err="1" smtClean="0"/>
              <a:t>problematizace</a:t>
            </a:r>
            <a:r>
              <a:rPr lang="cs-CZ" dirty="0" smtClean="0"/>
              <a:t> moci muže nad zbytkem rodiny, požadavek rovnosti</a:t>
            </a:r>
          </a:p>
          <a:p>
            <a:r>
              <a:rPr lang="cs-CZ" dirty="0" smtClean="0"/>
              <a:t>Muž už není jediným chlebodárcem</a:t>
            </a:r>
          </a:p>
          <a:p>
            <a:r>
              <a:rPr lang="cs-CZ" dirty="0" smtClean="0"/>
              <a:t>Pokles sňatečnosti, nárůst mimomanželské </a:t>
            </a:r>
            <a:r>
              <a:rPr lang="cs-CZ" dirty="0" err="1" smtClean="0"/>
              <a:t>polodnosti</a:t>
            </a:r>
            <a:r>
              <a:rPr lang="cs-CZ" dirty="0" smtClean="0"/>
              <a:t>, zvýšení rozvodovosti</a:t>
            </a:r>
          </a:p>
          <a:p>
            <a:r>
              <a:rPr lang="cs-CZ" dirty="0" smtClean="0"/>
              <a:t>„Vzdálení otcové“</a:t>
            </a:r>
          </a:p>
          <a:p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Absence otců v rodinách, volání po větším zapojení mužů do péče o děti a vyšší míru sdílení rodičovských rolí 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640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otcovství, aktivní otcovství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ideál sdíleného rodičovství</a:t>
            </a:r>
          </a:p>
          <a:p>
            <a:r>
              <a:rPr lang="cs-CZ" dirty="0"/>
              <a:t>posilována poměrně </a:t>
            </a:r>
            <a:r>
              <a:rPr lang="cs-CZ" dirty="0" smtClean="0"/>
              <a:t>role </a:t>
            </a:r>
            <a:r>
              <a:rPr lang="cs-CZ" dirty="0"/>
              <a:t>otce v </a:t>
            </a:r>
            <a:r>
              <a:rPr lang="cs-CZ" dirty="0" smtClean="0"/>
              <a:t>rodině</a:t>
            </a:r>
            <a:endParaRPr lang="cs-CZ" dirty="0"/>
          </a:p>
          <a:p>
            <a:r>
              <a:rPr lang="cs-CZ" dirty="0"/>
              <a:t>otec a matka jsou chápáni jako rovnocenní partneři v péči o děti a při jejich výchově </a:t>
            </a:r>
          </a:p>
          <a:p>
            <a:r>
              <a:rPr lang="cs-CZ" dirty="0"/>
              <a:t>vychází z předpokladu, že oba rodiče jsou schopni o dítě rovnocenně pečovat prakticky od </a:t>
            </a:r>
            <a:r>
              <a:rPr lang="cs-CZ" dirty="0" smtClean="0"/>
              <a:t>narození</a:t>
            </a:r>
          </a:p>
          <a:p>
            <a:r>
              <a:rPr lang="cs-CZ" dirty="0" smtClean="0"/>
              <a:t>otec </a:t>
            </a:r>
            <a:r>
              <a:rPr lang="cs-CZ" dirty="0"/>
              <a:t>se může chovat stejně jako matka, může projevovat své city a emoce a vykonávat veškerou </a:t>
            </a:r>
            <a:r>
              <a:rPr lang="cs-CZ" dirty="0" smtClean="0"/>
              <a:t>péči </a:t>
            </a:r>
            <a:r>
              <a:rPr lang="cs-CZ" dirty="0"/>
              <a:t>o malé děti, a přesto si zachovat mužskou </a:t>
            </a:r>
            <a:r>
              <a:rPr lang="cs-CZ" dirty="0" smtClean="0"/>
              <a:t>identitu</a:t>
            </a:r>
          </a:p>
          <a:p>
            <a:r>
              <a:rPr lang="cs-CZ" dirty="0" smtClean="0"/>
              <a:t>vytváří </a:t>
            </a:r>
            <a:r>
              <a:rPr lang="cs-CZ" dirty="0"/>
              <a:t>se tak těsnější a pevnější vazba mezi rodiči dítěte</a:t>
            </a:r>
          </a:p>
          <a:p>
            <a:r>
              <a:rPr lang="cs-CZ" dirty="0" smtClean="0"/>
              <a:t>v </a:t>
            </a:r>
            <a:r>
              <a:rPr lang="cs-CZ" dirty="0"/>
              <a:t>případě rozpadu partnerství se zvyšuje pravděpodobnost „kultivovaného“ rozchodu a nedochází tak často k zániku rodičovství, resp. výkonu </a:t>
            </a:r>
            <a:r>
              <a:rPr lang="cs-CZ" dirty="0" err="1"/>
              <a:t>rodičovské-otcovské</a:t>
            </a:r>
            <a:r>
              <a:rPr lang="cs-CZ" dirty="0"/>
              <a:t> role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r>
              <a:rPr lang="cs-CZ" dirty="0"/>
              <a:t>odraz v sociální politice?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8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Nízká porodnost v ČR</a:t>
            </a:r>
            <a:endParaRPr lang="cs-CZ" dirty="0"/>
          </a:p>
        </p:txBody>
      </p:sp>
      <p:pic>
        <p:nvPicPr>
          <p:cNvPr id="8196" name="Picture 4" descr="Graf: Narození a zemřelí v letech 1950-20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79248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9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Nízká porodnost</a:t>
            </a:r>
          </a:p>
        </p:txBody>
      </p:sp>
      <p:pic>
        <p:nvPicPr>
          <p:cNvPr id="31748" name="Picture 4" descr="UPlodnos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3820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447800" y="3429000"/>
            <a:ext cx="723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Odkládání </a:t>
            </a:r>
            <a:r>
              <a:rPr lang="cs-CZ" sz="4000" dirty="0"/>
              <a:t>rodičovství do vyššího věku</a:t>
            </a:r>
          </a:p>
        </p:txBody>
      </p:sp>
      <p:pic>
        <p:nvPicPr>
          <p:cNvPr id="9220" name="Picture 4" descr="Vek_pri_nar_1_ditet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4582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1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Mimomanželská plodnost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nejvýraznější diferencujícím znakem mimomanželské plodnosti je vzdělání a pravděpodobnost, že se žena stane neprovdanou matkou, prudce klesá s každým dalším stupněm školy</a:t>
            </a:r>
          </a:p>
          <a:p>
            <a:r>
              <a:rPr lang="cs-CZ" dirty="0" smtClean="0"/>
              <a:t>ženy se základním vzděláním rodí již 80 % prvních dětí mimo manželství, zatímco převážná většina vysokoškolaček přivádí své děti na svět ve stavu manželském</a:t>
            </a:r>
          </a:p>
          <a:p>
            <a:r>
              <a:rPr lang="cs-CZ" dirty="0"/>
              <a:t>k</a:t>
            </a:r>
            <a:r>
              <a:rPr lang="cs-CZ" dirty="0" smtClean="0"/>
              <a:t>oncentrace mimomanželské plodnosti v ekonomicky chudých regionech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Ženy bez partnera nebo bez manžela?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Polovina dětí narozených v nesezdaném soužití se rodí ženě bez partnera</a:t>
            </a:r>
          </a:p>
          <a:p>
            <a:r>
              <a:rPr lang="cs-CZ" dirty="0" smtClean="0"/>
              <a:t>Pravděpodobnost, že budou žít bez partnera v době porodu prvního dítěte je: </a:t>
            </a:r>
          </a:p>
          <a:p>
            <a:pPr marL="514350" indent="-514350">
              <a:buAutoNum type="alphaLcParenR"/>
            </a:pPr>
            <a:r>
              <a:rPr lang="cs-CZ" dirty="0" smtClean="0"/>
              <a:t>Dle vzdělání: 18 % u žen se ZŠ (36 %, má-li také otec ZŠ), 10 % u vyučen                                                                                       </a:t>
            </a:r>
            <a:r>
              <a:rPr lang="cs-CZ" dirty="0" err="1" smtClean="0"/>
              <a:t>ých</a:t>
            </a:r>
            <a:r>
              <a:rPr lang="cs-CZ" dirty="0" smtClean="0"/>
              <a:t>, 7 % u středoškolaček, 6 % u vysokoškolaček</a:t>
            </a:r>
          </a:p>
          <a:p>
            <a:pPr marL="514350" indent="-514350">
              <a:buAutoNum type="alphaLcParenR"/>
            </a:pPr>
            <a:r>
              <a:rPr lang="cs-CZ" dirty="0" smtClean="0"/>
              <a:t>Dle věku: 18 letá matka 20 %, 30 letá 4 %</a:t>
            </a:r>
          </a:p>
          <a:p>
            <a:r>
              <a:rPr lang="cs-CZ" dirty="0" smtClean="0"/>
              <a:t>10 let po porodu: 82 % vdaných matek stále žije s otcem dítěte, 62 %  matek v nesezdaném soužití </a:t>
            </a:r>
          </a:p>
          <a:p>
            <a:r>
              <a:rPr lang="cs-CZ" dirty="0" smtClean="0"/>
              <a:t>Partnera má 25 % žen, které ho neměly v době porodu (7 % z nich se vdalo)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511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/>
              <a:t>4. Vysoký podíl dětí narozených mimo manželství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763000" cy="5410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06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Liberální nebo anomická hypotéza</a:t>
            </a:r>
          </a:p>
        </p:txBody>
      </p:sp>
      <p:pic>
        <p:nvPicPr>
          <p:cNvPr id="28676" name="Picture 4" descr="mimo_manz_04_08_downloa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83058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7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Svobodné mateřství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Důvody:</a:t>
            </a:r>
          </a:p>
          <a:p>
            <a:pPr marL="514350" indent="-514350">
              <a:buAutoNum type="arabicParenR"/>
            </a:pPr>
            <a:r>
              <a:rPr lang="cs-CZ" dirty="0" smtClean="0"/>
              <a:t>absence/nesouhlas partnera, nejistota vztahu (30 % žen, 22, 6 let při narození dítěte, ženy ZŠ a vyučené)</a:t>
            </a:r>
          </a:p>
          <a:p>
            <a:pPr marL="514350" indent="-514350">
              <a:buAutoNum type="arabicParenR"/>
            </a:pPr>
            <a:r>
              <a:rPr lang="cs-CZ" dirty="0" smtClean="0"/>
              <a:t>liberální hodnotová orientace, manželství jako formalita (33 % žen, 24,5 let při narození dítěte, ženy s maturitou a VŠ)</a:t>
            </a:r>
          </a:p>
          <a:p>
            <a:pPr marL="514350" indent="-514350">
              <a:buAutoNum type="arabicParenR"/>
            </a:pPr>
            <a:r>
              <a:rPr lang="cs-CZ" dirty="0"/>
              <a:t>p</a:t>
            </a:r>
            <a:r>
              <a:rPr lang="cs-CZ" dirty="0" smtClean="0"/>
              <a:t>ragmatické, ekonomické důvody (37 % žen, 23,6 let při narození dítěte, průměr)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k rodičovství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Mateřská </a:t>
            </a:r>
            <a:r>
              <a:rPr lang="cs-CZ" dirty="0" smtClean="0"/>
              <a:t>norma a další normy (a spojené sankce</a:t>
            </a:r>
            <a:r>
              <a:rPr lang="cs-CZ" dirty="0" smtClean="0"/>
              <a:t>), kulturní tlak (norma bezdětnosti?) a významný sociokulturní vliv na podobu rodičovství</a:t>
            </a:r>
          </a:p>
          <a:p>
            <a:r>
              <a:rPr lang="cs-CZ" dirty="0" smtClean="0"/>
              <a:t>„Hierarchie rodičovství“ (Hašková, </a:t>
            </a:r>
            <a:r>
              <a:rPr lang="cs-CZ" dirty="0" err="1" smtClean="0"/>
              <a:t>Zamykalová</a:t>
            </a:r>
            <a:r>
              <a:rPr lang="cs-CZ" dirty="0" smtClean="0"/>
              <a:t> 2006)</a:t>
            </a:r>
          </a:p>
          <a:p>
            <a:r>
              <a:rPr lang="cs-CZ" dirty="0" smtClean="0"/>
              <a:t>Rodina jako primární socializační instituce</a:t>
            </a:r>
            <a:endParaRPr lang="cs-CZ" dirty="0" smtClean="0"/>
          </a:p>
          <a:p>
            <a:r>
              <a:rPr lang="cs-CZ" dirty="0" smtClean="0"/>
              <a:t>Manželství jako záruka rodičovské péče a legitimity otcovství?</a:t>
            </a:r>
            <a:endParaRPr lang="cs-CZ" dirty="0"/>
          </a:p>
          <a:p>
            <a:r>
              <a:rPr lang="cs-CZ" dirty="0" smtClean="0"/>
              <a:t>Může se odehrát i neplánovaně</a:t>
            </a:r>
          </a:p>
          <a:p>
            <a:r>
              <a:rPr lang="cs-CZ" dirty="0" smtClean="0"/>
              <a:t>Je </a:t>
            </a:r>
            <a:r>
              <a:rPr lang="cs-CZ" dirty="0" smtClean="0"/>
              <a:t>zlomový a nezvratný – rodičovská vazba přetrvává obvykle celý život, i po smrti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Bezdětnost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na </a:t>
            </a:r>
            <a:r>
              <a:rPr lang="cs-CZ" dirty="0"/>
              <a:t>přelomu 19./20. století </a:t>
            </a:r>
            <a:r>
              <a:rPr lang="cs-CZ" dirty="0" smtClean="0"/>
              <a:t>20 %</a:t>
            </a:r>
          </a:p>
          <a:p>
            <a:pPr lvl="0"/>
            <a:r>
              <a:rPr lang="cs-CZ" dirty="0"/>
              <a:t>s</a:t>
            </a:r>
            <a:r>
              <a:rPr lang="cs-CZ" dirty="0" smtClean="0"/>
              <a:t>nižování bezdětnosti až do 80. let, kdy byla jen cca 5 %</a:t>
            </a:r>
          </a:p>
          <a:p>
            <a:pPr lvl="0"/>
            <a:r>
              <a:rPr lang="cs-CZ" dirty="0"/>
              <a:t>z</a:t>
            </a:r>
            <a:r>
              <a:rPr lang="cs-CZ" dirty="0" smtClean="0"/>
              <a:t>vyšování bezdětnosti dnes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Predikce bezdětnosti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Sobotka</a:t>
            </a:r>
            <a:r>
              <a:rPr lang="cs-CZ" dirty="0"/>
              <a:t>: ženy nar. 1975 – bezdětnost 13 – 18 %</a:t>
            </a:r>
          </a:p>
          <a:p>
            <a:r>
              <a:rPr lang="cs-CZ" dirty="0"/>
              <a:t>Rychtaříková – každá 33% VŠ, 16 % SŠ a 20 % ZŠ, 11 % vyuč.</a:t>
            </a:r>
          </a:p>
          <a:p>
            <a:r>
              <a:rPr lang="cs-CZ" dirty="0"/>
              <a:t>Německo, ženy nar. 1964 – 1967 byly v roce 2004 z 43 % bezdětné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Životní cyklus a pozdně moderní společnost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Obrat od životního cyklu k životní dráze, životnímu běhu</a:t>
            </a:r>
          </a:p>
          <a:p>
            <a:r>
              <a:rPr lang="cs-CZ" dirty="0" smtClean="0"/>
              <a:t>Nová životní období: </a:t>
            </a:r>
            <a:r>
              <a:rPr lang="cs-CZ" dirty="0" err="1" smtClean="0"/>
              <a:t>postadolescence</a:t>
            </a:r>
            <a:r>
              <a:rPr lang="cs-CZ" dirty="0" smtClean="0"/>
              <a:t>, sendvičová generace, třetí a čtvrtý věk, bumerangové děti</a:t>
            </a:r>
          </a:p>
          <a:p>
            <a:r>
              <a:rPr lang="cs-CZ" dirty="0" smtClean="0"/>
              <a:t>Nová sekvence zakládání rodiny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4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Sekvence zakládání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Před 2. sv. válkou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Ekonomická nezávislost muže – zajištění vlastního bydlení – </a:t>
            </a:r>
            <a:r>
              <a:rPr lang="cs-CZ" dirty="0" smtClean="0"/>
              <a:t>zasnoubení – </a:t>
            </a:r>
            <a:r>
              <a:rPr lang="cs-CZ" dirty="0"/>
              <a:t>sňatek – početí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70. – 80. léta</a:t>
            </a:r>
          </a:p>
          <a:p>
            <a:pPr>
              <a:buNone/>
            </a:pPr>
            <a:r>
              <a:rPr lang="cs-CZ" dirty="0"/>
              <a:t> 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Početí </a:t>
            </a:r>
            <a:r>
              <a:rPr lang="cs-CZ" dirty="0"/>
              <a:t>– sňatek – zajištění vlastního bydlení a ekonomická nezávislost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Jak je to dnes?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21387" r="45231" b="15055"/>
          <a:stretch/>
        </p:blipFill>
        <p:spPr bwMode="auto">
          <a:xfrm>
            <a:off x="755576" y="332656"/>
            <a:ext cx="7463931" cy="582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6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normy I.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" y="0"/>
            <a:ext cx="8856983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602128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Vidovičová</a:t>
            </a:r>
            <a:r>
              <a:rPr lang="cs-CZ" dirty="0" smtClean="0"/>
              <a:t>, 2008: 87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2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58326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528" y="638132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Vidovičová</a:t>
            </a:r>
            <a:r>
              <a:rPr lang="cs-CZ" dirty="0" smtClean="0"/>
              <a:t>, 2008: 88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7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12853" r="5001" b="28000"/>
          <a:stretch/>
        </p:blipFill>
        <p:spPr bwMode="auto">
          <a:xfrm>
            <a:off x="179512" y="1268760"/>
            <a:ext cx="8801741" cy="381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28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7142" r="10564" b="10753"/>
          <a:stretch/>
        </p:blipFill>
        <p:spPr bwMode="auto">
          <a:xfrm>
            <a:off x="827584" y="548680"/>
            <a:ext cx="7620584" cy="50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Ideál mateřství a otcovství </a:t>
            </a:r>
            <a:br>
              <a:rPr lang="cs-CZ" dirty="0" smtClean="0"/>
            </a:br>
            <a:r>
              <a:rPr lang="cs-CZ" dirty="0" smtClean="0"/>
              <a:t>19. století, měšťanská střední třída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 smtClean="0"/>
              <a:t>Genderově</a:t>
            </a:r>
            <a:r>
              <a:rPr lang="cs-CZ" sz="2800" dirty="0" smtClean="0"/>
              <a:t> odlišná představa rodičovství</a:t>
            </a:r>
          </a:p>
          <a:p>
            <a:r>
              <a:rPr lang="cs-CZ" sz="2800" dirty="0" smtClean="0"/>
              <a:t>Role </a:t>
            </a:r>
            <a:r>
              <a:rPr lang="cs-CZ" sz="2800" dirty="0"/>
              <a:t>matky a </a:t>
            </a:r>
            <a:r>
              <a:rPr lang="cs-CZ" sz="2800" dirty="0" smtClean="0"/>
              <a:t>otce </a:t>
            </a:r>
            <a:r>
              <a:rPr lang="cs-CZ" sz="2800" dirty="0"/>
              <a:t>výlučné a vzájemně do značné míry oddělené, což korespondovalo se specifickým vnímáním odlišných mužských a ženských </a:t>
            </a:r>
            <a:r>
              <a:rPr lang="cs-CZ" sz="2800" dirty="0" smtClean="0"/>
              <a:t>rolí</a:t>
            </a:r>
          </a:p>
          <a:p>
            <a:r>
              <a:rPr lang="cs-CZ" sz="2800" dirty="0"/>
              <a:t>O</a:t>
            </a:r>
            <a:r>
              <a:rPr lang="cs-CZ" sz="2800" dirty="0" smtClean="0"/>
              <a:t>tec </a:t>
            </a:r>
            <a:r>
              <a:rPr lang="cs-CZ" sz="2800" dirty="0"/>
              <a:t>především zajišťoval dítě (i matku) po stránce materiální a byl hlavní autoritou rodiny, zatímco matka reálně a </a:t>
            </a:r>
            <a:r>
              <a:rPr lang="cs-CZ" sz="2800" dirty="0" smtClean="0"/>
              <a:t>každodenně o </a:t>
            </a:r>
            <a:r>
              <a:rPr lang="cs-CZ" sz="2800" dirty="0"/>
              <a:t>dítě </a:t>
            </a:r>
            <a:r>
              <a:rPr lang="cs-CZ" sz="2800" dirty="0" smtClean="0"/>
              <a:t>pečovala</a:t>
            </a:r>
            <a:endParaRPr lang="cs-CZ" sz="2800" dirty="0"/>
          </a:p>
          <a:p>
            <a:r>
              <a:rPr lang="cs-CZ" sz="2800" dirty="0" smtClean="0"/>
              <a:t>Jak to bylo dál a co k případným změnám přispělo? Kdo po změně pečuje o děti a kdo o domácnost?</a:t>
            </a:r>
          </a:p>
          <a:p>
            <a:r>
              <a:rPr lang="cs-CZ" sz="2800" dirty="0" smtClean="0"/>
              <a:t>Jak je to dnes?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117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otcovství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Klasické sociologické teorie (</a:t>
            </a:r>
            <a:r>
              <a:rPr lang="cs-CZ" dirty="0" err="1" smtClean="0"/>
              <a:t>Parsons</a:t>
            </a:r>
            <a:r>
              <a:rPr lang="cs-CZ" dirty="0" smtClean="0"/>
              <a:t>): matka jako osoba, která péčí a starostí o druhé vytváří citové zázemí a poskytuje emocionální podporu ostatním členům rodiny, a otec jako ten, kdo zabezpečuje ostatní členy rodiny materiálně a kdo orientuje děti mimo rodinu na okolní svět.</a:t>
            </a:r>
          </a:p>
          <a:p>
            <a:r>
              <a:rPr lang="cs-CZ" dirty="0" smtClean="0"/>
              <a:t>Psychologie (Matějíček): otec má dva úkoly, starat se o finanční zabezpečení rodiny a nezatěžovat matku, aby se mohla plně věnovat dítěti</a:t>
            </a:r>
          </a:p>
        </p:txBody>
      </p:sp>
    </p:spTree>
    <p:extLst>
      <p:ext uri="{BB962C8B-B14F-4D97-AF65-F5344CB8AC3E}">
        <p14:creationId xmlns:p14="http://schemas.microsoft.com/office/powerpoint/2010/main" val="14413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973</Words>
  <Application>Microsoft Office PowerPoint</Application>
  <PresentationFormat>Předvádění na obrazovce (4:3)</PresentationFormat>
  <Paragraphs>96</Paragraphs>
  <Slides>23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Sociologie rodiny 2</vt:lpstr>
      <vt:lpstr>Přechod k rodičovství</vt:lpstr>
      <vt:lpstr>Prezentace aplikace PowerPoint</vt:lpstr>
      <vt:lpstr>Věkové normy I.</vt:lpstr>
      <vt:lpstr>Prezentace aplikace PowerPoint</vt:lpstr>
      <vt:lpstr>Prezentace aplikace PowerPoint</vt:lpstr>
      <vt:lpstr>Prezentace aplikace PowerPoint</vt:lpstr>
      <vt:lpstr>Ideál mateřství a otcovství  19. století, měšťanská střední třída</vt:lpstr>
      <vt:lpstr>Moderní otcovství</vt:lpstr>
      <vt:lpstr>Nový trend ve vnímání rodičovství jako reakce na krizi otcovství na konci 20. stol.</vt:lpstr>
      <vt:lpstr>Nové otcovství, aktivní otcovství</vt:lpstr>
      <vt:lpstr>Nízká porodnost v ČR</vt:lpstr>
      <vt:lpstr>Nízká porodnost</vt:lpstr>
      <vt:lpstr>Odkládání rodičovství do vyššího věku</vt:lpstr>
      <vt:lpstr>Mimomanželská plodnost</vt:lpstr>
      <vt:lpstr>Ženy bez partnera nebo bez manžela?</vt:lpstr>
      <vt:lpstr>4. Vysoký podíl dětí narozených mimo manželství</vt:lpstr>
      <vt:lpstr>Liberální nebo anomická hypotéza</vt:lpstr>
      <vt:lpstr>Svobodné mateřství</vt:lpstr>
      <vt:lpstr>Bezdětnost v ČR</vt:lpstr>
      <vt:lpstr>Predikce bezdětnosti</vt:lpstr>
      <vt:lpstr>Životní cyklus a pozdně moderní společnost</vt:lpstr>
      <vt:lpstr>Sekvence zakládání rodiny</vt:lpstr>
    </vt:vector>
  </TitlesOfParts>
  <Company>Pedagogická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rodiny 4</dc:title>
  <dc:creator>Slepickova</dc:creator>
  <cp:lastModifiedBy>Lenka Slepičková</cp:lastModifiedBy>
  <cp:revision>32</cp:revision>
  <dcterms:created xsi:type="dcterms:W3CDTF">2010-11-08T08:45:50Z</dcterms:created>
  <dcterms:modified xsi:type="dcterms:W3CDTF">2013-02-26T20:44:54Z</dcterms:modified>
</cp:coreProperties>
</file>