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9" r:id="rId3"/>
    <p:sldId id="271" r:id="rId4"/>
    <p:sldId id="262" r:id="rId5"/>
    <p:sldId id="273" r:id="rId6"/>
    <p:sldId id="274" r:id="rId7"/>
    <p:sldId id="260" r:id="rId8"/>
    <p:sldId id="261" r:id="rId9"/>
    <p:sldId id="258" r:id="rId10"/>
    <p:sldId id="265" r:id="rId11"/>
    <p:sldId id="266" r:id="rId12"/>
    <p:sldId id="268" r:id="rId13"/>
    <p:sldId id="269" r:id="rId14"/>
    <p:sldId id="270" r:id="rId15"/>
    <p:sldId id="275" r:id="rId16"/>
    <p:sldId id="276" r:id="rId17"/>
    <p:sldId id="26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EFF1D-B639-4A95-A974-7D8C90465AAD}" type="doc">
      <dgm:prSet loTypeId="urn:microsoft.com/office/officeart/2005/8/layout/hierarchy3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CCD8A9A-80B0-4D99-B0E8-BBD4AB8D7A47}">
      <dgm:prSet phldrT="[Text]"/>
      <dgm:spPr/>
      <dgm:t>
        <a:bodyPr/>
        <a:lstStyle/>
        <a:p>
          <a:r>
            <a:rPr lang="cs-CZ" dirty="0" err="1" smtClean="0"/>
            <a:t>Extrenalizované</a:t>
          </a:r>
          <a:endParaRPr lang="cs-CZ" dirty="0" smtClean="0"/>
        </a:p>
        <a:p>
          <a:r>
            <a:rPr lang="cs-CZ" dirty="0" smtClean="0"/>
            <a:t>vnější, kontrolovatelné </a:t>
          </a:r>
          <a:endParaRPr lang="cs-CZ" dirty="0"/>
        </a:p>
      </dgm:t>
    </dgm:pt>
    <dgm:pt modelId="{8EBB619D-CE6A-427C-A690-38884A5C93D2}" type="parTrans" cxnId="{3FF4FC51-5F3E-4983-9BFD-86D48D6CD6DE}">
      <dgm:prSet/>
      <dgm:spPr/>
      <dgm:t>
        <a:bodyPr/>
        <a:lstStyle/>
        <a:p>
          <a:endParaRPr lang="cs-CZ"/>
        </a:p>
      </dgm:t>
    </dgm:pt>
    <dgm:pt modelId="{21199E36-F5F3-4A95-9D16-A4851F8CA19C}" type="sibTrans" cxnId="{3FF4FC51-5F3E-4983-9BFD-86D48D6CD6DE}">
      <dgm:prSet/>
      <dgm:spPr/>
      <dgm:t>
        <a:bodyPr/>
        <a:lstStyle/>
        <a:p>
          <a:endParaRPr lang="cs-CZ"/>
        </a:p>
      </dgm:t>
    </dgm:pt>
    <dgm:pt modelId="{D68CE650-DE73-45D6-9CBF-BB5188247B1E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800" b="1" dirty="0" smtClean="0"/>
            <a:t>patrné na první pohled,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800" b="1" dirty="0" smtClean="0"/>
            <a:t>narušují chod třídy</a:t>
          </a:r>
          <a:endParaRPr lang="cs-CZ" sz="1800" b="1" dirty="0"/>
        </a:p>
      </dgm:t>
    </dgm:pt>
    <dgm:pt modelId="{8D5D97A2-E4B8-4064-804C-281645285F4E}" type="parTrans" cxnId="{0F09311F-741D-4849-9720-16B94BFA4036}">
      <dgm:prSet/>
      <dgm:spPr/>
      <dgm:t>
        <a:bodyPr/>
        <a:lstStyle/>
        <a:p>
          <a:endParaRPr lang="cs-CZ"/>
        </a:p>
      </dgm:t>
    </dgm:pt>
    <dgm:pt modelId="{69CC4741-BB47-4299-87B4-415CA405AAA3}" type="sibTrans" cxnId="{0F09311F-741D-4849-9720-16B94BFA4036}">
      <dgm:prSet/>
      <dgm:spPr/>
      <dgm:t>
        <a:bodyPr/>
        <a:lstStyle/>
        <a:p>
          <a:endParaRPr lang="cs-CZ"/>
        </a:p>
      </dgm:t>
    </dgm:pt>
    <dgm:pt modelId="{683D452F-A663-422D-94B8-4C594159D695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800" b="1" dirty="0" smtClean="0"/>
            <a:t>typicky u chlapců</a:t>
          </a:r>
          <a:endParaRPr lang="cs-CZ" sz="1800" b="1" dirty="0"/>
        </a:p>
      </dgm:t>
    </dgm:pt>
    <dgm:pt modelId="{4EFCFE3C-CC42-47AE-9873-7D930B660091}" type="parTrans" cxnId="{9EE65A7A-145E-4216-B6DA-E4D40C81C484}">
      <dgm:prSet/>
      <dgm:spPr/>
      <dgm:t>
        <a:bodyPr/>
        <a:lstStyle/>
        <a:p>
          <a:endParaRPr lang="cs-CZ"/>
        </a:p>
      </dgm:t>
    </dgm:pt>
    <dgm:pt modelId="{6224B1B1-425C-4D2D-9A4E-BD2C255E3CC6}" type="sibTrans" cxnId="{9EE65A7A-145E-4216-B6DA-E4D40C81C484}">
      <dgm:prSet/>
      <dgm:spPr/>
      <dgm:t>
        <a:bodyPr/>
        <a:lstStyle/>
        <a:p>
          <a:endParaRPr lang="cs-CZ"/>
        </a:p>
      </dgm:t>
    </dgm:pt>
    <dgm:pt modelId="{B0E0F965-7702-4F21-9171-4398E3B31900}">
      <dgm:prSet phldrT="[Text]"/>
      <dgm:spPr/>
      <dgm:t>
        <a:bodyPr/>
        <a:lstStyle/>
        <a:p>
          <a:r>
            <a:rPr lang="cs-CZ" dirty="0" err="1" smtClean="0"/>
            <a:t>Internalizované</a:t>
          </a:r>
          <a:r>
            <a:rPr lang="cs-CZ" dirty="0" smtClean="0"/>
            <a:t>, </a:t>
          </a:r>
        </a:p>
        <a:p>
          <a:r>
            <a:rPr lang="cs-CZ" dirty="0" smtClean="0"/>
            <a:t>vnitřní, nekontrolovatelné  </a:t>
          </a:r>
          <a:endParaRPr lang="cs-CZ" dirty="0"/>
        </a:p>
      </dgm:t>
    </dgm:pt>
    <dgm:pt modelId="{2D3BE3CB-C57F-4AC3-BEA2-DA3950F10E59}" type="parTrans" cxnId="{037DA5F0-3A40-4C4B-B77D-01F23170BF80}">
      <dgm:prSet/>
      <dgm:spPr/>
      <dgm:t>
        <a:bodyPr/>
        <a:lstStyle/>
        <a:p>
          <a:endParaRPr lang="cs-CZ"/>
        </a:p>
      </dgm:t>
    </dgm:pt>
    <dgm:pt modelId="{F7D6BA07-EFDA-42E7-8DAE-1989A7924A93}" type="sibTrans" cxnId="{037DA5F0-3A40-4C4B-B77D-01F23170BF80}">
      <dgm:prSet/>
      <dgm:spPr/>
      <dgm:t>
        <a:bodyPr/>
        <a:lstStyle/>
        <a:p>
          <a:endParaRPr lang="cs-CZ"/>
        </a:p>
      </dgm:t>
    </dgm:pt>
    <dgm:pt modelId="{2FE64449-1DA4-42B9-A38E-966AADEB3030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800" b="1" dirty="0" smtClean="0"/>
            <a:t>špatně postřehnutelné,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800" b="1" dirty="0" smtClean="0"/>
            <a:t>nenarušují výuku,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800" b="1" dirty="0" smtClean="0"/>
            <a:t>často se odhalí pozdě</a:t>
          </a:r>
          <a:endParaRPr lang="cs-CZ" sz="1800" b="1" dirty="0"/>
        </a:p>
      </dgm:t>
    </dgm:pt>
    <dgm:pt modelId="{4660F571-CDC2-4B0C-9D60-64A03C890D6D}" type="parTrans" cxnId="{A9E862E4-80BE-4963-B75B-D5483203D362}">
      <dgm:prSet/>
      <dgm:spPr/>
      <dgm:t>
        <a:bodyPr/>
        <a:lstStyle/>
        <a:p>
          <a:endParaRPr lang="cs-CZ"/>
        </a:p>
      </dgm:t>
    </dgm:pt>
    <dgm:pt modelId="{0CECD53D-FB69-4ED7-B70C-96F1E3106A80}" type="sibTrans" cxnId="{A9E862E4-80BE-4963-B75B-D5483203D362}">
      <dgm:prSet/>
      <dgm:spPr/>
      <dgm:t>
        <a:bodyPr/>
        <a:lstStyle/>
        <a:p>
          <a:endParaRPr lang="cs-CZ"/>
        </a:p>
      </dgm:t>
    </dgm:pt>
    <dgm:pt modelId="{AE372653-9E27-4AE9-9497-8FEC5D6FFB6A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800" b="1" dirty="0" smtClean="0"/>
            <a:t>typicky u dívek </a:t>
          </a:r>
          <a:endParaRPr lang="cs-CZ" sz="1800" b="1" dirty="0"/>
        </a:p>
      </dgm:t>
    </dgm:pt>
    <dgm:pt modelId="{FD996C11-A0BA-433A-A055-2199BF7B0A4B}" type="parTrans" cxnId="{C1788BA3-6C70-4E69-9D6D-DAE6A0EAE358}">
      <dgm:prSet/>
      <dgm:spPr/>
      <dgm:t>
        <a:bodyPr/>
        <a:lstStyle/>
        <a:p>
          <a:endParaRPr lang="cs-CZ"/>
        </a:p>
      </dgm:t>
    </dgm:pt>
    <dgm:pt modelId="{F1EA57CC-9F33-4E4B-BFB4-AEA402D20AA5}" type="sibTrans" cxnId="{C1788BA3-6C70-4E69-9D6D-DAE6A0EAE358}">
      <dgm:prSet/>
      <dgm:spPr/>
      <dgm:t>
        <a:bodyPr/>
        <a:lstStyle/>
        <a:p>
          <a:endParaRPr lang="cs-CZ"/>
        </a:p>
      </dgm:t>
    </dgm:pt>
    <dgm:pt modelId="{604F054C-C709-4B08-B00E-E192C2DC2C81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800" b="1" dirty="0" err="1" smtClean="0"/>
            <a:t>maladaptivní</a:t>
          </a:r>
          <a:r>
            <a:rPr lang="cs-CZ" sz="1800" b="1" dirty="0" smtClean="0"/>
            <a:t> vzorce chování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800" b="1" dirty="0" smtClean="0"/>
            <a:t>konflikt mezi dítětem a jeho sociálním okolím</a:t>
          </a:r>
        </a:p>
      </dgm:t>
    </dgm:pt>
    <dgm:pt modelId="{212BFE84-F048-4A0F-A545-552C5DA6AB3F}" type="parTrans" cxnId="{30BAF72E-BAEB-4D17-84BC-0AD02ACA941C}">
      <dgm:prSet/>
      <dgm:spPr/>
      <dgm:t>
        <a:bodyPr/>
        <a:lstStyle/>
        <a:p>
          <a:endParaRPr lang="cs-CZ"/>
        </a:p>
      </dgm:t>
    </dgm:pt>
    <dgm:pt modelId="{92D77DFC-185D-49FD-9BE4-2552120741F5}" type="sibTrans" cxnId="{30BAF72E-BAEB-4D17-84BC-0AD02ACA941C}">
      <dgm:prSet/>
      <dgm:spPr/>
      <dgm:t>
        <a:bodyPr/>
        <a:lstStyle/>
        <a:p>
          <a:endParaRPr lang="cs-CZ"/>
        </a:p>
      </dgm:t>
    </dgm:pt>
    <dgm:pt modelId="{C2A6D947-581F-4CEE-9D0B-ED6D9AD508D2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800" b="1" dirty="0" smtClean="0"/>
            <a:t>psychické problémy (přílišná kontrola chování),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800" b="1" dirty="0" smtClean="0"/>
            <a:t>psychické poruchy, úzkost, sociální izolace a poruchy příjmu potravy</a:t>
          </a:r>
          <a:endParaRPr lang="cs-CZ" sz="1800" b="1" dirty="0"/>
        </a:p>
      </dgm:t>
    </dgm:pt>
    <dgm:pt modelId="{87562DF9-8E84-4015-A788-D34571C66B5B}" type="parTrans" cxnId="{DAAD7095-CCF2-4856-88DC-8D99C12182ED}">
      <dgm:prSet/>
      <dgm:spPr/>
      <dgm:t>
        <a:bodyPr/>
        <a:lstStyle/>
        <a:p>
          <a:endParaRPr lang="cs-CZ"/>
        </a:p>
      </dgm:t>
    </dgm:pt>
    <dgm:pt modelId="{A18C5CBE-F114-4590-A935-023E6C1FD21F}" type="sibTrans" cxnId="{DAAD7095-CCF2-4856-88DC-8D99C12182ED}">
      <dgm:prSet/>
      <dgm:spPr/>
      <dgm:t>
        <a:bodyPr/>
        <a:lstStyle/>
        <a:p>
          <a:endParaRPr lang="cs-CZ"/>
        </a:p>
      </dgm:t>
    </dgm:pt>
    <dgm:pt modelId="{04F4D09C-B801-4B6A-987B-6517036AC5B3}" type="pres">
      <dgm:prSet presAssocID="{290EFF1D-B639-4A95-A974-7D8C90465A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A4ABDED-153E-4AE3-AAFA-E6707DF93EAA}" type="pres">
      <dgm:prSet presAssocID="{BCCD8A9A-80B0-4D99-B0E8-BBD4AB8D7A47}" presName="root" presStyleCnt="0"/>
      <dgm:spPr/>
    </dgm:pt>
    <dgm:pt modelId="{8134D0D0-9931-4881-990D-80337C8E0CA0}" type="pres">
      <dgm:prSet presAssocID="{BCCD8A9A-80B0-4D99-B0E8-BBD4AB8D7A47}" presName="rootComposite" presStyleCnt="0"/>
      <dgm:spPr/>
    </dgm:pt>
    <dgm:pt modelId="{AC668C3D-38CE-4DB3-A3CE-E16AB02C7BCB}" type="pres">
      <dgm:prSet presAssocID="{BCCD8A9A-80B0-4D99-B0E8-BBD4AB8D7A47}" presName="rootText" presStyleLbl="node1" presStyleIdx="0" presStyleCnt="2" custScaleX="122067"/>
      <dgm:spPr/>
      <dgm:t>
        <a:bodyPr/>
        <a:lstStyle/>
        <a:p>
          <a:endParaRPr lang="cs-CZ"/>
        </a:p>
      </dgm:t>
    </dgm:pt>
    <dgm:pt modelId="{6D3F4B92-3B31-46B2-AED4-BBECF6790974}" type="pres">
      <dgm:prSet presAssocID="{BCCD8A9A-80B0-4D99-B0E8-BBD4AB8D7A47}" presName="rootConnector" presStyleLbl="node1" presStyleIdx="0" presStyleCnt="2"/>
      <dgm:spPr/>
      <dgm:t>
        <a:bodyPr/>
        <a:lstStyle/>
        <a:p>
          <a:endParaRPr lang="cs-CZ"/>
        </a:p>
      </dgm:t>
    </dgm:pt>
    <dgm:pt modelId="{FA2BB531-68AB-4E77-8AD5-73BA050334A2}" type="pres">
      <dgm:prSet presAssocID="{BCCD8A9A-80B0-4D99-B0E8-BBD4AB8D7A47}" presName="childShape" presStyleCnt="0"/>
      <dgm:spPr/>
    </dgm:pt>
    <dgm:pt modelId="{AC300994-523C-4998-9C74-9391380F2A7E}" type="pres">
      <dgm:prSet presAssocID="{8D5D97A2-E4B8-4064-804C-281645285F4E}" presName="Name13" presStyleLbl="parChTrans1D2" presStyleIdx="0" presStyleCnt="6"/>
      <dgm:spPr/>
      <dgm:t>
        <a:bodyPr/>
        <a:lstStyle/>
        <a:p>
          <a:endParaRPr lang="cs-CZ"/>
        </a:p>
      </dgm:t>
    </dgm:pt>
    <dgm:pt modelId="{7C92FD9E-D431-493C-B105-495EA079431F}" type="pres">
      <dgm:prSet presAssocID="{D68CE650-DE73-45D6-9CBF-BB5188247B1E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8B8368-3C3D-4965-9166-C926E7963ED8}" type="pres">
      <dgm:prSet presAssocID="{4EFCFE3C-CC42-47AE-9873-7D930B660091}" presName="Name13" presStyleLbl="parChTrans1D2" presStyleIdx="1" presStyleCnt="6"/>
      <dgm:spPr/>
      <dgm:t>
        <a:bodyPr/>
        <a:lstStyle/>
        <a:p>
          <a:endParaRPr lang="cs-CZ"/>
        </a:p>
      </dgm:t>
    </dgm:pt>
    <dgm:pt modelId="{E38D0575-6771-4C48-A970-A9B25020BAE0}" type="pres">
      <dgm:prSet presAssocID="{683D452F-A663-422D-94B8-4C594159D695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252A34-2C63-44EE-B3FF-BB4976AF7F50}" type="pres">
      <dgm:prSet presAssocID="{212BFE84-F048-4A0F-A545-552C5DA6AB3F}" presName="Name13" presStyleLbl="parChTrans1D2" presStyleIdx="2" presStyleCnt="6"/>
      <dgm:spPr/>
      <dgm:t>
        <a:bodyPr/>
        <a:lstStyle/>
        <a:p>
          <a:endParaRPr lang="cs-CZ"/>
        </a:p>
      </dgm:t>
    </dgm:pt>
    <dgm:pt modelId="{F1D1C413-09E1-4659-9ACF-A10B48BB8BAE}" type="pres">
      <dgm:prSet presAssocID="{604F054C-C709-4B08-B00E-E192C2DC2C81}" presName="childText" presStyleLbl="bgAcc1" presStyleIdx="2" presStyleCnt="6" custScaleX="1542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05E691-C930-485C-9B46-3BCF99B881E6}" type="pres">
      <dgm:prSet presAssocID="{B0E0F965-7702-4F21-9171-4398E3B31900}" presName="root" presStyleCnt="0"/>
      <dgm:spPr/>
    </dgm:pt>
    <dgm:pt modelId="{3A12FEFF-F7B6-43F8-BA86-0FABB9DE058A}" type="pres">
      <dgm:prSet presAssocID="{B0E0F965-7702-4F21-9171-4398E3B31900}" presName="rootComposite" presStyleCnt="0"/>
      <dgm:spPr/>
    </dgm:pt>
    <dgm:pt modelId="{111C85DA-3065-4E0E-8538-4D098A264E75}" type="pres">
      <dgm:prSet presAssocID="{B0E0F965-7702-4F21-9171-4398E3B31900}" presName="rootText" presStyleLbl="node1" presStyleIdx="1" presStyleCnt="2" custScaleX="117596"/>
      <dgm:spPr/>
      <dgm:t>
        <a:bodyPr/>
        <a:lstStyle/>
        <a:p>
          <a:endParaRPr lang="cs-CZ"/>
        </a:p>
      </dgm:t>
    </dgm:pt>
    <dgm:pt modelId="{58C8E077-4326-4354-BF76-61748A423DF4}" type="pres">
      <dgm:prSet presAssocID="{B0E0F965-7702-4F21-9171-4398E3B31900}" presName="rootConnector" presStyleLbl="node1" presStyleIdx="1" presStyleCnt="2"/>
      <dgm:spPr/>
      <dgm:t>
        <a:bodyPr/>
        <a:lstStyle/>
        <a:p>
          <a:endParaRPr lang="cs-CZ"/>
        </a:p>
      </dgm:t>
    </dgm:pt>
    <dgm:pt modelId="{AC7C64D4-994D-4A6C-B542-FF7ED071F392}" type="pres">
      <dgm:prSet presAssocID="{B0E0F965-7702-4F21-9171-4398E3B31900}" presName="childShape" presStyleCnt="0"/>
      <dgm:spPr/>
    </dgm:pt>
    <dgm:pt modelId="{9E953E40-A547-43FC-8E0C-700ABA52D5BE}" type="pres">
      <dgm:prSet presAssocID="{4660F571-CDC2-4B0C-9D60-64A03C890D6D}" presName="Name13" presStyleLbl="parChTrans1D2" presStyleIdx="3" presStyleCnt="6"/>
      <dgm:spPr/>
      <dgm:t>
        <a:bodyPr/>
        <a:lstStyle/>
        <a:p>
          <a:endParaRPr lang="cs-CZ"/>
        </a:p>
      </dgm:t>
    </dgm:pt>
    <dgm:pt modelId="{95D87168-DD9C-4BC8-A2EB-CBD46B17B5D3}" type="pres">
      <dgm:prSet presAssocID="{2FE64449-1DA4-42B9-A38E-966AADEB303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7A09E4-4D32-4DCB-8C20-A11F2BABCECE}" type="pres">
      <dgm:prSet presAssocID="{FD996C11-A0BA-433A-A055-2199BF7B0A4B}" presName="Name13" presStyleLbl="parChTrans1D2" presStyleIdx="4" presStyleCnt="6"/>
      <dgm:spPr/>
      <dgm:t>
        <a:bodyPr/>
        <a:lstStyle/>
        <a:p>
          <a:endParaRPr lang="cs-CZ"/>
        </a:p>
      </dgm:t>
    </dgm:pt>
    <dgm:pt modelId="{7B0E07D0-AC0B-41A0-A7B0-CF6B328C6A54}" type="pres">
      <dgm:prSet presAssocID="{AE372653-9E27-4AE9-9497-8FEC5D6FFB6A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0DA50B-029E-49A5-95D7-B307C3404170}" type="pres">
      <dgm:prSet presAssocID="{87562DF9-8E84-4015-A788-D34571C66B5B}" presName="Name13" presStyleLbl="parChTrans1D2" presStyleIdx="5" presStyleCnt="6"/>
      <dgm:spPr/>
      <dgm:t>
        <a:bodyPr/>
        <a:lstStyle/>
        <a:p>
          <a:endParaRPr lang="cs-CZ"/>
        </a:p>
      </dgm:t>
    </dgm:pt>
    <dgm:pt modelId="{8943EB51-287C-4598-8943-17255F57BAA0}" type="pres">
      <dgm:prSet presAssocID="{C2A6D947-581F-4CEE-9D0B-ED6D9AD508D2}" presName="childText" presStyleLbl="bgAcc1" presStyleIdx="5" presStyleCnt="6" custScaleX="1643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0BAF72E-BAEB-4D17-84BC-0AD02ACA941C}" srcId="{BCCD8A9A-80B0-4D99-B0E8-BBD4AB8D7A47}" destId="{604F054C-C709-4B08-B00E-E192C2DC2C81}" srcOrd="2" destOrd="0" parTransId="{212BFE84-F048-4A0F-A545-552C5DA6AB3F}" sibTransId="{92D77DFC-185D-49FD-9BE4-2552120741F5}"/>
    <dgm:cxn modelId="{DE4A1E92-0D97-43D8-834D-958D193D6C6D}" type="presOf" srcId="{2FE64449-1DA4-42B9-A38E-966AADEB3030}" destId="{95D87168-DD9C-4BC8-A2EB-CBD46B17B5D3}" srcOrd="0" destOrd="0" presId="urn:microsoft.com/office/officeart/2005/8/layout/hierarchy3"/>
    <dgm:cxn modelId="{0F09311F-741D-4849-9720-16B94BFA4036}" srcId="{BCCD8A9A-80B0-4D99-B0E8-BBD4AB8D7A47}" destId="{D68CE650-DE73-45D6-9CBF-BB5188247B1E}" srcOrd="0" destOrd="0" parTransId="{8D5D97A2-E4B8-4064-804C-281645285F4E}" sibTransId="{69CC4741-BB47-4299-87B4-415CA405AAA3}"/>
    <dgm:cxn modelId="{79B47EC0-6D71-4670-A8CE-6FB5DF5A92CC}" type="presOf" srcId="{604F054C-C709-4B08-B00E-E192C2DC2C81}" destId="{F1D1C413-09E1-4659-9ACF-A10B48BB8BAE}" srcOrd="0" destOrd="0" presId="urn:microsoft.com/office/officeart/2005/8/layout/hierarchy3"/>
    <dgm:cxn modelId="{F3318264-2A01-48E9-AED6-2D48148A9717}" type="presOf" srcId="{FD996C11-A0BA-433A-A055-2199BF7B0A4B}" destId="{1E7A09E4-4D32-4DCB-8C20-A11F2BABCECE}" srcOrd="0" destOrd="0" presId="urn:microsoft.com/office/officeart/2005/8/layout/hierarchy3"/>
    <dgm:cxn modelId="{A9E862E4-80BE-4963-B75B-D5483203D362}" srcId="{B0E0F965-7702-4F21-9171-4398E3B31900}" destId="{2FE64449-1DA4-42B9-A38E-966AADEB3030}" srcOrd="0" destOrd="0" parTransId="{4660F571-CDC2-4B0C-9D60-64A03C890D6D}" sibTransId="{0CECD53D-FB69-4ED7-B70C-96F1E3106A80}"/>
    <dgm:cxn modelId="{037DA5F0-3A40-4C4B-B77D-01F23170BF80}" srcId="{290EFF1D-B639-4A95-A974-7D8C90465AAD}" destId="{B0E0F965-7702-4F21-9171-4398E3B31900}" srcOrd="1" destOrd="0" parTransId="{2D3BE3CB-C57F-4AC3-BEA2-DA3950F10E59}" sibTransId="{F7D6BA07-EFDA-42E7-8DAE-1989A7924A93}"/>
    <dgm:cxn modelId="{F4B10BA7-B079-46B4-8B2F-699CDDC96ECC}" type="presOf" srcId="{87562DF9-8E84-4015-A788-D34571C66B5B}" destId="{5F0DA50B-029E-49A5-95D7-B307C3404170}" srcOrd="0" destOrd="0" presId="urn:microsoft.com/office/officeart/2005/8/layout/hierarchy3"/>
    <dgm:cxn modelId="{BF33B40E-F0FF-4D4D-8537-8F6D5FA5F153}" type="presOf" srcId="{BCCD8A9A-80B0-4D99-B0E8-BBD4AB8D7A47}" destId="{AC668C3D-38CE-4DB3-A3CE-E16AB02C7BCB}" srcOrd="0" destOrd="0" presId="urn:microsoft.com/office/officeart/2005/8/layout/hierarchy3"/>
    <dgm:cxn modelId="{1A0DFB2A-1513-4AF1-817A-819CB7C326ED}" type="presOf" srcId="{AE372653-9E27-4AE9-9497-8FEC5D6FFB6A}" destId="{7B0E07D0-AC0B-41A0-A7B0-CF6B328C6A54}" srcOrd="0" destOrd="0" presId="urn:microsoft.com/office/officeart/2005/8/layout/hierarchy3"/>
    <dgm:cxn modelId="{3FF4FC51-5F3E-4983-9BFD-86D48D6CD6DE}" srcId="{290EFF1D-B639-4A95-A974-7D8C90465AAD}" destId="{BCCD8A9A-80B0-4D99-B0E8-BBD4AB8D7A47}" srcOrd="0" destOrd="0" parTransId="{8EBB619D-CE6A-427C-A690-38884A5C93D2}" sibTransId="{21199E36-F5F3-4A95-9D16-A4851F8CA19C}"/>
    <dgm:cxn modelId="{3ADECEF3-2F90-4207-BA61-12F2141E1D9C}" type="presOf" srcId="{B0E0F965-7702-4F21-9171-4398E3B31900}" destId="{111C85DA-3065-4E0E-8538-4D098A264E75}" srcOrd="0" destOrd="0" presId="urn:microsoft.com/office/officeart/2005/8/layout/hierarchy3"/>
    <dgm:cxn modelId="{EA17E96B-84D2-4991-92E1-0D536BAB19B9}" type="presOf" srcId="{B0E0F965-7702-4F21-9171-4398E3B31900}" destId="{58C8E077-4326-4354-BF76-61748A423DF4}" srcOrd="1" destOrd="0" presId="urn:microsoft.com/office/officeart/2005/8/layout/hierarchy3"/>
    <dgm:cxn modelId="{9EE65A7A-145E-4216-B6DA-E4D40C81C484}" srcId="{BCCD8A9A-80B0-4D99-B0E8-BBD4AB8D7A47}" destId="{683D452F-A663-422D-94B8-4C594159D695}" srcOrd="1" destOrd="0" parTransId="{4EFCFE3C-CC42-47AE-9873-7D930B660091}" sibTransId="{6224B1B1-425C-4D2D-9A4E-BD2C255E3CC6}"/>
    <dgm:cxn modelId="{5D14B90A-5BDB-4374-8815-1BC63F311DD8}" type="presOf" srcId="{4EFCFE3C-CC42-47AE-9873-7D930B660091}" destId="{B58B8368-3C3D-4965-9166-C926E7963ED8}" srcOrd="0" destOrd="0" presId="urn:microsoft.com/office/officeart/2005/8/layout/hierarchy3"/>
    <dgm:cxn modelId="{16E01ABA-DF8F-4E9F-8A07-97C03CC6DAA2}" type="presOf" srcId="{C2A6D947-581F-4CEE-9D0B-ED6D9AD508D2}" destId="{8943EB51-287C-4598-8943-17255F57BAA0}" srcOrd="0" destOrd="0" presId="urn:microsoft.com/office/officeart/2005/8/layout/hierarchy3"/>
    <dgm:cxn modelId="{09256BF9-D264-43E3-80C6-A1F50E4F8CB2}" type="presOf" srcId="{212BFE84-F048-4A0F-A545-552C5DA6AB3F}" destId="{A0252A34-2C63-44EE-B3FF-BB4976AF7F50}" srcOrd="0" destOrd="0" presId="urn:microsoft.com/office/officeart/2005/8/layout/hierarchy3"/>
    <dgm:cxn modelId="{652C02E0-3F74-4EA2-A1C8-C105B5A6813B}" type="presOf" srcId="{BCCD8A9A-80B0-4D99-B0E8-BBD4AB8D7A47}" destId="{6D3F4B92-3B31-46B2-AED4-BBECF6790974}" srcOrd="1" destOrd="0" presId="urn:microsoft.com/office/officeart/2005/8/layout/hierarchy3"/>
    <dgm:cxn modelId="{DAAD7095-CCF2-4856-88DC-8D99C12182ED}" srcId="{B0E0F965-7702-4F21-9171-4398E3B31900}" destId="{C2A6D947-581F-4CEE-9D0B-ED6D9AD508D2}" srcOrd="2" destOrd="0" parTransId="{87562DF9-8E84-4015-A788-D34571C66B5B}" sibTransId="{A18C5CBE-F114-4590-A935-023E6C1FD21F}"/>
    <dgm:cxn modelId="{FFB09566-6F40-4B1B-9622-E6C7FADCE47E}" type="presOf" srcId="{8D5D97A2-E4B8-4064-804C-281645285F4E}" destId="{AC300994-523C-4998-9C74-9391380F2A7E}" srcOrd="0" destOrd="0" presId="urn:microsoft.com/office/officeart/2005/8/layout/hierarchy3"/>
    <dgm:cxn modelId="{44EFF2EE-7180-4EEE-9B47-E255BC39E73A}" type="presOf" srcId="{4660F571-CDC2-4B0C-9D60-64A03C890D6D}" destId="{9E953E40-A547-43FC-8E0C-700ABA52D5BE}" srcOrd="0" destOrd="0" presId="urn:microsoft.com/office/officeart/2005/8/layout/hierarchy3"/>
    <dgm:cxn modelId="{478FC733-A960-4B7F-B60D-649585BCD278}" type="presOf" srcId="{683D452F-A663-422D-94B8-4C594159D695}" destId="{E38D0575-6771-4C48-A970-A9B25020BAE0}" srcOrd="0" destOrd="0" presId="urn:microsoft.com/office/officeart/2005/8/layout/hierarchy3"/>
    <dgm:cxn modelId="{C1788BA3-6C70-4E69-9D6D-DAE6A0EAE358}" srcId="{B0E0F965-7702-4F21-9171-4398E3B31900}" destId="{AE372653-9E27-4AE9-9497-8FEC5D6FFB6A}" srcOrd="1" destOrd="0" parTransId="{FD996C11-A0BA-433A-A055-2199BF7B0A4B}" sibTransId="{F1EA57CC-9F33-4E4B-BFB4-AEA402D20AA5}"/>
    <dgm:cxn modelId="{566EBBDE-5E48-437B-96E5-9C7CAD5AC84D}" type="presOf" srcId="{D68CE650-DE73-45D6-9CBF-BB5188247B1E}" destId="{7C92FD9E-D431-493C-B105-495EA079431F}" srcOrd="0" destOrd="0" presId="urn:microsoft.com/office/officeart/2005/8/layout/hierarchy3"/>
    <dgm:cxn modelId="{41CDE624-A2A7-43AD-BA2D-8598B6976F71}" type="presOf" srcId="{290EFF1D-B639-4A95-A974-7D8C90465AAD}" destId="{04F4D09C-B801-4B6A-987B-6517036AC5B3}" srcOrd="0" destOrd="0" presId="urn:microsoft.com/office/officeart/2005/8/layout/hierarchy3"/>
    <dgm:cxn modelId="{79EBCE01-B4DB-4FA6-8226-2D02AF7D52CC}" type="presParOf" srcId="{04F4D09C-B801-4B6A-987B-6517036AC5B3}" destId="{FA4ABDED-153E-4AE3-AAFA-E6707DF93EAA}" srcOrd="0" destOrd="0" presId="urn:microsoft.com/office/officeart/2005/8/layout/hierarchy3"/>
    <dgm:cxn modelId="{1076756C-8EAF-434A-BE9A-59A8BBD2379E}" type="presParOf" srcId="{FA4ABDED-153E-4AE3-AAFA-E6707DF93EAA}" destId="{8134D0D0-9931-4881-990D-80337C8E0CA0}" srcOrd="0" destOrd="0" presId="urn:microsoft.com/office/officeart/2005/8/layout/hierarchy3"/>
    <dgm:cxn modelId="{6920E41D-715F-49E0-A2C4-412ED36DEA4A}" type="presParOf" srcId="{8134D0D0-9931-4881-990D-80337C8E0CA0}" destId="{AC668C3D-38CE-4DB3-A3CE-E16AB02C7BCB}" srcOrd="0" destOrd="0" presId="urn:microsoft.com/office/officeart/2005/8/layout/hierarchy3"/>
    <dgm:cxn modelId="{499FA229-B60F-4D50-8834-32116B4B44A3}" type="presParOf" srcId="{8134D0D0-9931-4881-990D-80337C8E0CA0}" destId="{6D3F4B92-3B31-46B2-AED4-BBECF6790974}" srcOrd="1" destOrd="0" presId="urn:microsoft.com/office/officeart/2005/8/layout/hierarchy3"/>
    <dgm:cxn modelId="{95619478-CCAF-4293-8C72-E4658DC8CE24}" type="presParOf" srcId="{FA4ABDED-153E-4AE3-AAFA-E6707DF93EAA}" destId="{FA2BB531-68AB-4E77-8AD5-73BA050334A2}" srcOrd="1" destOrd="0" presId="urn:microsoft.com/office/officeart/2005/8/layout/hierarchy3"/>
    <dgm:cxn modelId="{07E6685E-2536-4EB2-A80C-D81FA375AD47}" type="presParOf" srcId="{FA2BB531-68AB-4E77-8AD5-73BA050334A2}" destId="{AC300994-523C-4998-9C74-9391380F2A7E}" srcOrd="0" destOrd="0" presId="urn:microsoft.com/office/officeart/2005/8/layout/hierarchy3"/>
    <dgm:cxn modelId="{D8532B47-1201-496D-8A59-74B9D9EA2A5C}" type="presParOf" srcId="{FA2BB531-68AB-4E77-8AD5-73BA050334A2}" destId="{7C92FD9E-D431-493C-B105-495EA079431F}" srcOrd="1" destOrd="0" presId="urn:microsoft.com/office/officeart/2005/8/layout/hierarchy3"/>
    <dgm:cxn modelId="{1C3610C4-0020-4F28-BEE5-91007B86948C}" type="presParOf" srcId="{FA2BB531-68AB-4E77-8AD5-73BA050334A2}" destId="{B58B8368-3C3D-4965-9166-C926E7963ED8}" srcOrd="2" destOrd="0" presId="urn:microsoft.com/office/officeart/2005/8/layout/hierarchy3"/>
    <dgm:cxn modelId="{9600A03C-8C0C-4527-B329-71BE1A62FC34}" type="presParOf" srcId="{FA2BB531-68AB-4E77-8AD5-73BA050334A2}" destId="{E38D0575-6771-4C48-A970-A9B25020BAE0}" srcOrd="3" destOrd="0" presId="urn:microsoft.com/office/officeart/2005/8/layout/hierarchy3"/>
    <dgm:cxn modelId="{B103EF35-9657-44F5-BE6A-27D5B4C73638}" type="presParOf" srcId="{FA2BB531-68AB-4E77-8AD5-73BA050334A2}" destId="{A0252A34-2C63-44EE-B3FF-BB4976AF7F50}" srcOrd="4" destOrd="0" presId="urn:microsoft.com/office/officeart/2005/8/layout/hierarchy3"/>
    <dgm:cxn modelId="{D3CA70F6-1767-4CF3-9774-40335CC55845}" type="presParOf" srcId="{FA2BB531-68AB-4E77-8AD5-73BA050334A2}" destId="{F1D1C413-09E1-4659-9ACF-A10B48BB8BAE}" srcOrd="5" destOrd="0" presId="urn:microsoft.com/office/officeart/2005/8/layout/hierarchy3"/>
    <dgm:cxn modelId="{059DFBEC-4485-4501-813F-E52922DD9B81}" type="presParOf" srcId="{04F4D09C-B801-4B6A-987B-6517036AC5B3}" destId="{6105E691-C930-485C-9B46-3BCF99B881E6}" srcOrd="1" destOrd="0" presId="urn:microsoft.com/office/officeart/2005/8/layout/hierarchy3"/>
    <dgm:cxn modelId="{A67D266A-1AAE-4780-916A-0FAD7BEB0424}" type="presParOf" srcId="{6105E691-C930-485C-9B46-3BCF99B881E6}" destId="{3A12FEFF-F7B6-43F8-BA86-0FABB9DE058A}" srcOrd="0" destOrd="0" presId="urn:microsoft.com/office/officeart/2005/8/layout/hierarchy3"/>
    <dgm:cxn modelId="{226DE2F7-36F2-4267-ACCF-EE43FFC4D081}" type="presParOf" srcId="{3A12FEFF-F7B6-43F8-BA86-0FABB9DE058A}" destId="{111C85DA-3065-4E0E-8538-4D098A264E75}" srcOrd="0" destOrd="0" presId="urn:microsoft.com/office/officeart/2005/8/layout/hierarchy3"/>
    <dgm:cxn modelId="{F3E83E73-A18D-47E6-B3D6-D62CE49C1406}" type="presParOf" srcId="{3A12FEFF-F7B6-43F8-BA86-0FABB9DE058A}" destId="{58C8E077-4326-4354-BF76-61748A423DF4}" srcOrd="1" destOrd="0" presId="urn:microsoft.com/office/officeart/2005/8/layout/hierarchy3"/>
    <dgm:cxn modelId="{D6C70E37-E4EE-4B0E-9BBE-F2F071C0EE02}" type="presParOf" srcId="{6105E691-C930-485C-9B46-3BCF99B881E6}" destId="{AC7C64D4-994D-4A6C-B542-FF7ED071F392}" srcOrd="1" destOrd="0" presId="urn:microsoft.com/office/officeart/2005/8/layout/hierarchy3"/>
    <dgm:cxn modelId="{B127A271-932B-4059-8A34-A5187BD17BB9}" type="presParOf" srcId="{AC7C64D4-994D-4A6C-B542-FF7ED071F392}" destId="{9E953E40-A547-43FC-8E0C-700ABA52D5BE}" srcOrd="0" destOrd="0" presId="urn:microsoft.com/office/officeart/2005/8/layout/hierarchy3"/>
    <dgm:cxn modelId="{B1173732-A3F3-41FE-83E8-12ECB8CD650D}" type="presParOf" srcId="{AC7C64D4-994D-4A6C-B542-FF7ED071F392}" destId="{95D87168-DD9C-4BC8-A2EB-CBD46B17B5D3}" srcOrd="1" destOrd="0" presId="urn:microsoft.com/office/officeart/2005/8/layout/hierarchy3"/>
    <dgm:cxn modelId="{735B420E-6DE8-498B-890E-374F6461568B}" type="presParOf" srcId="{AC7C64D4-994D-4A6C-B542-FF7ED071F392}" destId="{1E7A09E4-4D32-4DCB-8C20-A11F2BABCECE}" srcOrd="2" destOrd="0" presId="urn:microsoft.com/office/officeart/2005/8/layout/hierarchy3"/>
    <dgm:cxn modelId="{F4F3D1AC-4670-4F85-8BE2-0C1201BBCEB2}" type="presParOf" srcId="{AC7C64D4-994D-4A6C-B542-FF7ED071F392}" destId="{7B0E07D0-AC0B-41A0-A7B0-CF6B328C6A54}" srcOrd="3" destOrd="0" presId="urn:microsoft.com/office/officeart/2005/8/layout/hierarchy3"/>
    <dgm:cxn modelId="{BCB62294-98CF-4040-B7E5-A5E723A390B2}" type="presParOf" srcId="{AC7C64D4-994D-4A6C-B542-FF7ED071F392}" destId="{5F0DA50B-029E-49A5-95D7-B307C3404170}" srcOrd="4" destOrd="0" presId="urn:microsoft.com/office/officeart/2005/8/layout/hierarchy3"/>
    <dgm:cxn modelId="{C986395E-F5B1-473C-B9A1-F970B82CD1A7}" type="presParOf" srcId="{AC7C64D4-994D-4A6C-B542-FF7ED071F392}" destId="{8943EB51-287C-4598-8943-17255F57BAA0}" srcOrd="5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9742E-D6CA-4973-BC60-9D3FF1DEB7C0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868A-D1C7-44EA-800C-C04B7649B2F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B31B89-39CC-459D-A9FD-FED3ABDAF02B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8A2481B-5154-415F-B752-558547769AA3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15. 4. 2013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SPLBP_ZSE Základy speciální pedagogiky </a:t>
            </a:r>
            <a:r>
              <a:rPr lang="cs-CZ" b="1" dirty="0" err="1" smtClean="0"/>
              <a:t>Etopedie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Projevy dítěte s PCHE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Charakteristiky dle klasifikace školské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3"/>
            <a:r>
              <a:rPr lang="cs-CZ" dirty="0" smtClean="0"/>
              <a:t>poruchy chování vyplývají z konfliktu: </a:t>
            </a:r>
          </a:p>
          <a:p>
            <a:pPr marL="457200" lvl="4"/>
            <a:r>
              <a:rPr lang="cs-CZ" dirty="0" smtClean="0"/>
              <a:t>krádeže, lhaní, záškoláctví</a:t>
            </a:r>
          </a:p>
          <a:p>
            <a:pPr marL="0" lvl="3"/>
            <a:r>
              <a:rPr lang="cs-CZ" dirty="0" smtClean="0"/>
              <a:t>poruchy chování spojené s násilím</a:t>
            </a:r>
          </a:p>
          <a:p>
            <a:pPr marL="457200" lvl="4"/>
            <a:r>
              <a:rPr lang="cs-CZ" dirty="0" smtClean="0"/>
              <a:t>agrese, šikana, loupeže </a:t>
            </a:r>
          </a:p>
          <a:p>
            <a:pPr marL="0" lvl="3"/>
            <a:r>
              <a:rPr lang="cs-CZ" dirty="0" smtClean="0"/>
              <a:t>poruchy chování související se závislostí</a:t>
            </a:r>
          </a:p>
          <a:p>
            <a:pPr marL="457200" lvl="4"/>
            <a:r>
              <a:rPr lang="cs-CZ" dirty="0" smtClean="0"/>
              <a:t>toxikomanie, gamblerství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14348" y="500042"/>
          <a:ext cx="807249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ADHD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3600" b="1" i="1" u="sng" dirty="0" smtClean="0"/>
              <a:t>Definice (</a:t>
            </a:r>
            <a:r>
              <a:rPr lang="cs-CZ" sz="3600" b="1" i="1" u="sng" dirty="0" err="1" smtClean="0"/>
              <a:t>Berkley</a:t>
            </a:r>
            <a:r>
              <a:rPr lang="cs-CZ" sz="3600" b="1" i="1" u="sng" dirty="0" smtClean="0"/>
              <a:t>):</a:t>
            </a:r>
            <a:endParaRPr lang="cs-CZ" sz="3600" dirty="0" smtClean="0"/>
          </a:p>
          <a:p>
            <a:r>
              <a:rPr lang="cs-CZ" sz="3600" i="1" dirty="0" smtClean="0"/>
              <a:t>ADHD je vývojová porucha </a:t>
            </a:r>
            <a:r>
              <a:rPr lang="cs-CZ" sz="3600" i="1" dirty="0" err="1" smtClean="0"/>
              <a:t>charekteristická</a:t>
            </a:r>
            <a:r>
              <a:rPr lang="cs-CZ" sz="3600" i="1" dirty="0" smtClean="0"/>
              <a:t> vývojově </a:t>
            </a:r>
            <a:r>
              <a:rPr lang="cs-CZ" sz="3600" i="1" dirty="0" err="1" smtClean="0"/>
              <a:t>nepřiměreným</a:t>
            </a:r>
            <a:r>
              <a:rPr lang="cs-CZ" sz="3600" i="1" dirty="0" smtClean="0"/>
              <a:t> stupněm </a:t>
            </a:r>
            <a:r>
              <a:rPr lang="cs-CZ" sz="3600" b="1" i="1" dirty="0" smtClean="0"/>
              <a:t>pozornosti, hyperaktivity a </a:t>
            </a:r>
            <a:r>
              <a:rPr lang="cs-CZ" sz="3600" b="1" i="1" dirty="0" err="1" smtClean="0"/>
              <a:t>imlulzivity</a:t>
            </a:r>
            <a:r>
              <a:rPr lang="cs-CZ" sz="3600" i="1" dirty="0" smtClean="0"/>
              <a:t>. Často se projevuje v časném dětství. Tyto obtíže jsou často spojené s neschopností provádět opakovaně po delší dobu určité pracovní výkony a dodržovat pravidla chování...</a:t>
            </a:r>
            <a:endParaRPr lang="cs-CZ" sz="3600" dirty="0" smtClean="0"/>
          </a:p>
          <a:p>
            <a:pPr>
              <a:buNone/>
            </a:pPr>
            <a:r>
              <a:rPr lang="cs-CZ" sz="3600" dirty="0" err="1" smtClean="0"/>
              <a:t>Subtypy</a:t>
            </a:r>
            <a:r>
              <a:rPr lang="cs-CZ" sz="3600" dirty="0" smtClean="0"/>
              <a:t> ADHD:</a:t>
            </a:r>
          </a:p>
          <a:p>
            <a:r>
              <a:rPr lang="cs-CZ" sz="3600" b="1" dirty="0" smtClean="0"/>
              <a:t>ADD + H</a:t>
            </a:r>
            <a:r>
              <a:rPr lang="cs-CZ" sz="3600" dirty="0" smtClean="0"/>
              <a:t> – porucha pozornosti spojená s hyperaktivitou</a:t>
            </a:r>
          </a:p>
          <a:p>
            <a:r>
              <a:rPr lang="cs-CZ" sz="3600" b="1" dirty="0" smtClean="0"/>
              <a:t>ADD no H</a:t>
            </a:r>
            <a:r>
              <a:rPr lang="cs-CZ" sz="3600" dirty="0" smtClean="0"/>
              <a:t> – porucha pozornosti bez hyperaktivity</a:t>
            </a:r>
          </a:p>
          <a:p>
            <a:r>
              <a:rPr lang="cs-CZ" sz="3600" b="1" dirty="0" smtClean="0"/>
              <a:t>ODD</a:t>
            </a:r>
            <a:r>
              <a:rPr lang="cs-CZ" sz="3600" dirty="0" smtClean="0"/>
              <a:t> – </a:t>
            </a:r>
            <a:r>
              <a:rPr lang="cs-CZ" sz="3600" i="1" dirty="0" err="1" smtClean="0"/>
              <a:t>Oppositional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Defiant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Disorders</a:t>
            </a:r>
            <a:r>
              <a:rPr lang="cs-CZ" sz="3600" dirty="0" smtClean="0"/>
              <a:t> – opoziční chování</a:t>
            </a:r>
          </a:p>
          <a:p>
            <a:r>
              <a:rPr lang="cs-CZ" sz="3600" b="1" dirty="0" smtClean="0"/>
              <a:t>ADHD</a:t>
            </a:r>
            <a:r>
              <a:rPr lang="cs-CZ" sz="3600" dirty="0" smtClean="0"/>
              <a:t> bez agresivity nebo s agresivitou</a:t>
            </a:r>
          </a:p>
          <a:p>
            <a:pPr>
              <a:buNone/>
            </a:pPr>
            <a:r>
              <a:rPr lang="cs-CZ" sz="3600" b="1" i="1" u="sng" dirty="0" smtClean="0"/>
              <a:t>Projevy:</a:t>
            </a:r>
            <a:endParaRPr lang="cs-CZ" sz="3600" dirty="0" smtClean="0"/>
          </a:p>
          <a:p>
            <a:r>
              <a:rPr lang="cs-CZ" sz="3600" i="1" dirty="0" smtClean="0"/>
              <a:t>porucha pozornosti, </a:t>
            </a:r>
          </a:p>
          <a:p>
            <a:r>
              <a:rPr lang="cs-CZ" sz="3600" i="1" dirty="0" smtClean="0"/>
              <a:t>impulzivita, </a:t>
            </a:r>
          </a:p>
          <a:p>
            <a:r>
              <a:rPr lang="cs-CZ" sz="3600" i="1" dirty="0" smtClean="0"/>
              <a:t>hyperaktivita</a:t>
            </a:r>
            <a:endParaRPr lang="cs-CZ" sz="36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u="sng" dirty="0" smtClean="0"/>
              <a:t>Jedinci s ADHD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riziková skupina z hlediska </a:t>
            </a:r>
            <a:r>
              <a:rPr lang="cs-CZ" b="1" i="1" dirty="0" smtClean="0"/>
              <a:t>antisociálního chování</a:t>
            </a:r>
            <a:r>
              <a:rPr lang="cs-CZ" dirty="0" smtClean="0"/>
              <a:t>, </a:t>
            </a:r>
          </a:p>
          <a:p>
            <a:pPr lvl="1"/>
            <a:r>
              <a:rPr lang="cs-CZ" dirty="0" smtClean="0"/>
              <a:t>Projevy</a:t>
            </a:r>
            <a:r>
              <a:rPr lang="cs-CZ" dirty="0" smtClean="0"/>
              <a:t>: </a:t>
            </a:r>
            <a:r>
              <a:rPr lang="cs-CZ" b="1" i="1" dirty="0" smtClean="0"/>
              <a:t>snížené výkony ve škole, agresivita, problémy při navazování kontaktů s vrstevníky, neschopnost podřídit se autoritě a obecně uznávaným pravidlům, agresivní řešení interpersonálních</a:t>
            </a:r>
            <a:r>
              <a:rPr lang="cs-CZ" i="1" dirty="0" smtClean="0"/>
              <a:t> problémů.Obtíže s udržením pozornosti. </a:t>
            </a:r>
            <a:endParaRPr lang="cs-CZ" dirty="0" smtClean="0"/>
          </a:p>
          <a:p>
            <a:r>
              <a:rPr lang="cs-CZ" b="1" u="sng" dirty="0" smtClean="0"/>
              <a:t>Jedinců s ADD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Problémy v oblasti pozornosti (</a:t>
            </a:r>
            <a:r>
              <a:rPr lang="cs-CZ" b="1" i="1" dirty="0" smtClean="0"/>
              <a:t>neschopnost zaměřit pozornost na určitou činnost )</a:t>
            </a:r>
            <a:r>
              <a:rPr lang="cs-CZ" dirty="0" smtClean="0"/>
              <a:t>a v percepčně motorických úkolech (ne impulzivita a hyperaktivita)  </a:t>
            </a:r>
          </a:p>
          <a:p>
            <a:pPr lvl="1"/>
            <a:r>
              <a:rPr lang="cs-CZ" dirty="0" smtClean="0"/>
              <a:t>Projevy: tzv. </a:t>
            </a:r>
            <a:r>
              <a:rPr lang="cs-CZ" b="1" i="1" dirty="0" smtClean="0"/>
              <a:t>denní snění, pomalost při provádění kognitivních operací a obtíže v navazování sociálních kontaktů, ve školním prostředí se projevují úzkostné rysy</a:t>
            </a:r>
            <a:r>
              <a:rPr lang="cs-CZ" b="1" dirty="0" smtClean="0"/>
              <a:t>.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více se objevují poruchy učení než u ADHD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u="sng" dirty="0" smtClean="0"/>
              <a:t>Termín ODD</a:t>
            </a:r>
            <a:r>
              <a:rPr lang="cs-CZ" dirty="0" smtClean="0"/>
              <a:t> </a:t>
            </a:r>
          </a:p>
          <a:p>
            <a:pPr lvl="1"/>
            <a:r>
              <a:rPr lang="cs-CZ" i="1" dirty="0" err="1" smtClean="0"/>
              <a:t>Oppositional</a:t>
            </a:r>
            <a:r>
              <a:rPr lang="cs-CZ" i="1" dirty="0" smtClean="0"/>
              <a:t> </a:t>
            </a:r>
            <a:r>
              <a:rPr lang="cs-CZ" i="1" dirty="0" err="1" smtClean="0"/>
              <a:t>Defiant</a:t>
            </a:r>
            <a:r>
              <a:rPr lang="cs-CZ" i="1" dirty="0" smtClean="0"/>
              <a:t> </a:t>
            </a:r>
            <a:r>
              <a:rPr lang="cs-CZ" i="1" dirty="0" err="1" smtClean="0"/>
              <a:t>Disorders</a:t>
            </a:r>
            <a:r>
              <a:rPr lang="cs-CZ" dirty="0" smtClean="0"/>
              <a:t> – opoziční chování </a:t>
            </a:r>
          </a:p>
          <a:p>
            <a:pPr lvl="1"/>
            <a:r>
              <a:rPr lang="cs-CZ" dirty="0" smtClean="0"/>
              <a:t>Projevy: </a:t>
            </a:r>
            <a:r>
              <a:rPr lang="cs-CZ" b="1" i="1" dirty="0" smtClean="0"/>
              <a:t>opoziční chování, agresivita, nadprůměrná nesnášenlivost, hádavost, oslabená sebekontrola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Tato skupina má hodně společných rysů s ADHD. Ve skupině dětí s ADHD je asi 60% dětí s ODD.</a:t>
            </a:r>
          </a:p>
          <a:p>
            <a:r>
              <a:rPr lang="cs-CZ" b="1" u="sng" dirty="0" smtClean="0"/>
              <a:t>ADHD s agresivitou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Projevy: </a:t>
            </a:r>
            <a:r>
              <a:rPr lang="cs-CZ" b="1" i="1" dirty="0" smtClean="0"/>
              <a:t>nesnášenlivost, hádavost, nedostatek sebeovládání, časté antisociální chování (krádeže, rvačky…</a:t>
            </a:r>
            <a:r>
              <a:rPr lang="cs-CZ" dirty="0" smtClean="0"/>
              <a:t>). </a:t>
            </a:r>
          </a:p>
          <a:p>
            <a:pPr lvl="1"/>
            <a:r>
              <a:rPr lang="cs-CZ" dirty="0" smtClean="0"/>
              <a:t>Náročnější na intervenci, medikace </a:t>
            </a:r>
          </a:p>
          <a:p>
            <a:pPr lvl="1"/>
            <a:r>
              <a:rPr lang="cs-CZ" dirty="0" smtClean="0"/>
              <a:t>Včasná intervence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49" y="214290"/>
            <a:ext cx="893390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806" y="0"/>
            <a:ext cx="916880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r>
              <a:rPr lang="cs-CZ" dirty="0" smtClean="0"/>
              <a:t>Děkuji za pozornost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rostak191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538" y="1643050"/>
            <a:ext cx="7143800" cy="47521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Obsah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Projevy dítěte s PCHE</a:t>
            </a:r>
          </a:p>
          <a:p>
            <a:pPr lvl="2"/>
            <a:r>
              <a:rPr lang="cs-CZ" dirty="0" smtClean="0"/>
              <a:t>Charakteristiky vyplývající z definice </a:t>
            </a:r>
          </a:p>
          <a:p>
            <a:pPr lvl="2"/>
            <a:r>
              <a:rPr lang="cs-CZ" dirty="0" smtClean="0"/>
              <a:t>charakteristiky dle klasifikace školské</a:t>
            </a:r>
          </a:p>
          <a:p>
            <a:pPr lvl="2"/>
            <a:r>
              <a:rPr lang="cs-CZ" dirty="0" err="1" smtClean="0"/>
              <a:t>Internalizovaná</a:t>
            </a:r>
            <a:r>
              <a:rPr lang="cs-CZ" dirty="0" smtClean="0"/>
              <a:t>, </a:t>
            </a:r>
            <a:r>
              <a:rPr lang="cs-CZ" dirty="0" err="1" smtClean="0"/>
              <a:t>externalizovaná</a:t>
            </a:r>
            <a:r>
              <a:rPr lang="cs-CZ" dirty="0" smtClean="0"/>
              <a:t> PCH</a:t>
            </a:r>
          </a:p>
          <a:p>
            <a:pPr lvl="2"/>
            <a:r>
              <a:rPr lang="cs-CZ" dirty="0" smtClean="0"/>
              <a:t>ADHD, ODD</a:t>
            </a:r>
          </a:p>
          <a:p>
            <a:pPr lvl="2"/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Jak jsou vnímáni jedinci s PCH?</a:t>
            </a:r>
            <a:endParaRPr lang="cs-CZ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0450" y="1357313"/>
            <a:ext cx="6997700" cy="4643437"/>
          </a:xfrm>
          <a:noFill/>
        </p:spPr>
      </p:pic>
      <p:sp>
        <p:nvSpPr>
          <p:cNvPr id="29700" name="TextovéPole 4"/>
          <p:cNvSpPr txBox="1">
            <a:spLocks noChangeArrowheads="1"/>
          </p:cNvSpPr>
          <p:nvPr/>
        </p:nvSpPr>
        <p:spPr bwMode="auto">
          <a:xfrm>
            <a:off x="1214438" y="6215063"/>
            <a:ext cx="72151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/>
              <a:t>Převzato z: http://www.superkariera.cz/poradna/osobni-rozvoj/jak-poskytnout-podrizenym-kvalitni-zpetnou-vazbu.html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Jak jsou vnímáni jedinci s PCH?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• vyvolávají v jiných nelibé pocity</a:t>
            </a:r>
          </a:p>
          <a:p>
            <a:pPr>
              <a:buNone/>
            </a:pPr>
            <a:r>
              <a:rPr lang="cs-CZ" dirty="0" smtClean="0"/>
              <a:t>• provokují druhé k negativní reakci v chování</a:t>
            </a:r>
          </a:p>
          <a:p>
            <a:pPr>
              <a:buNone/>
            </a:pPr>
            <a:r>
              <a:rPr lang="cs-CZ" dirty="0" smtClean="0"/>
              <a:t>• </a:t>
            </a:r>
            <a:r>
              <a:rPr lang="cs-CZ" b="1" dirty="0" smtClean="0"/>
              <a:t>nebývají oblíbení mezi vrstevníky</a:t>
            </a:r>
          </a:p>
          <a:p>
            <a:pPr>
              <a:buNone/>
            </a:pPr>
            <a:r>
              <a:rPr lang="cs-CZ" dirty="0" smtClean="0"/>
              <a:t>• málokdy se stávají </a:t>
            </a:r>
            <a:r>
              <a:rPr lang="cs-CZ" b="1" dirty="0" smtClean="0"/>
              <a:t>přirozenými vůdci ve skupinách</a:t>
            </a:r>
          </a:p>
          <a:p>
            <a:pPr>
              <a:buNone/>
            </a:pPr>
            <a:r>
              <a:rPr lang="cs-CZ" dirty="0" smtClean="0"/>
              <a:t>• ve škole zažívají </a:t>
            </a:r>
            <a:r>
              <a:rPr lang="cs-CZ" b="1" dirty="0" smtClean="0"/>
              <a:t>neúspěchy v učení</a:t>
            </a:r>
          </a:p>
          <a:p>
            <a:pPr>
              <a:buNone/>
            </a:pPr>
            <a:r>
              <a:rPr lang="cs-CZ" dirty="0" smtClean="0"/>
              <a:t>• v sociálních vztazích bývají často </a:t>
            </a:r>
            <a:r>
              <a:rPr lang="cs-CZ" b="1" dirty="0" smtClean="0"/>
              <a:t>odmítání druhými,</a:t>
            </a:r>
          </a:p>
          <a:p>
            <a:pPr>
              <a:buNone/>
            </a:pPr>
            <a:r>
              <a:rPr lang="cs-CZ" dirty="0" smtClean="0"/>
              <a:t>zažívají odcizení</a:t>
            </a:r>
          </a:p>
          <a:p>
            <a:pPr>
              <a:buNone/>
            </a:pPr>
            <a:r>
              <a:rPr lang="cs-CZ" dirty="0" smtClean="0"/>
              <a:t>• svým chováním </a:t>
            </a:r>
            <a:r>
              <a:rPr lang="cs-CZ" b="1" dirty="0" smtClean="0"/>
              <a:t>trvale rozčilují a provokují autority,</a:t>
            </a:r>
          </a:p>
          <a:p>
            <a:pPr>
              <a:buNone/>
            </a:pPr>
            <a:r>
              <a:rPr lang="pl-PL" dirty="0" smtClean="0"/>
              <a:t>vypadají jakoby si říkali o potrestání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Jak vnímají jedinci s PCH sami sebe?</a:t>
            </a:r>
            <a:endParaRPr lang="cs-CZ" dirty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428750"/>
            <a:ext cx="6143625" cy="4597400"/>
          </a:xfrm>
          <a:noFill/>
        </p:spPr>
      </p:pic>
      <p:sp>
        <p:nvSpPr>
          <p:cNvPr id="31748" name="TextovéPole 4"/>
          <p:cNvSpPr txBox="1">
            <a:spLocks noChangeArrowheads="1"/>
          </p:cNvSpPr>
          <p:nvPr/>
        </p:nvSpPr>
        <p:spPr bwMode="auto">
          <a:xfrm>
            <a:off x="2000250" y="5929313"/>
            <a:ext cx="5500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/>
              <a:t>Převzato z: http://kvety.kafe.cz/osudy/2012/8/23/clanky/plastika-obliceje-mi-znicila-zivot</a:t>
            </a:r>
            <a:r>
              <a:rPr lang="cs-CZ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Jak vnímají jedinci s PCH sami sebe?</a:t>
            </a:r>
            <a:r>
              <a:rPr lang="cs-CZ" sz="4000" dirty="0" smtClean="0">
                <a:solidFill>
                  <a:srgbClr val="0070C0"/>
                </a:solidFill>
              </a:rPr>
              <a:t/>
            </a:r>
            <a:br>
              <a:rPr lang="cs-CZ" sz="4000" dirty="0" smtClean="0">
                <a:solidFill>
                  <a:srgbClr val="0070C0"/>
                </a:solidFill>
              </a:rPr>
            </a:br>
            <a:endParaRPr lang="cs-CZ" sz="4000" dirty="0" smtClean="0">
              <a:solidFill>
                <a:srgbClr val="0070C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1500174"/>
            <a:ext cx="8229600" cy="49371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považují se za smolaře, za neúspěšné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mívají malé sebevědomí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jejich rozhodnutí bývají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impulzivní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ve snaze rychle dosáhnout cíle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opakovaně a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předem se vzdávají svých aspirací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převažuje u nich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krátkodobá motivace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vzdálené cíle nebývají schopni svým jednáním sledovat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jejich úsilí bývá velmi často přerušováno náhodným lákavým podnětem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neumí se radovat z drobných úspěchů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Porucha chování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cs-CZ" dirty="0" smtClean="0"/>
              <a:t>Postižení, kdy se chování a emocionální reakce žáka liší od odpovídajících věkových, kulturních nebo etnických norem a mají nepříznivý vliv na školní výkon včetně jeho akademických, sociálních, </a:t>
            </a:r>
            <a:r>
              <a:rPr lang="cs-CZ" dirty="0" err="1" smtClean="0"/>
              <a:t>předprofesních</a:t>
            </a:r>
            <a:r>
              <a:rPr lang="cs-CZ" dirty="0" smtClean="0"/>
              <a:t> a osobnostních dovedností </a:t>
            </a:r>
          </a:p>
          <a:p>
            <a:pPr lvl="1"/>
            <a:r>
              <a:rPr lang="cs-CZ" dirty="0" smtClean="0"/>
              <a:t>Současně toto postižení: </a:t>
            </a:r>
          </a:p>
          <a:p>
            <a:pPr lvl="2"/>
            <a:r>
              <a:rPr lang="cs-CZ" dirty="0" smtClean="0"/>
              <a:t>Je něco víc, než přechodná  a předvídatelná reakce na stresující události v prostředí </a:t>
            </a:r>
          </a:p>
          <a:p>
            <a:pPr lvl="2"/>
            <a:r>
              <a:rPr lang="cs-CZ" dirty="0" smtClean="0"/>
              <a:t>Se vyskytuje minimálně ve dvou prostředích, z nichž jedno souvisí se školou </a:t>
            </a:r>
          </a:p>
          <a:p>
            <a:pPr lvl="2"/>
            <a:r>
              <a:rPr lang="cs-CZ" dirty="0" smtClean="0"/>
              <a:t>Přetrvává i přes individuální intervenci v rámci vzdělávacího programu</a:t>
            </a:r>
          </a:p>
          <a:p>
            <a:pPr lvl="2" algn="r">
              <a:buNone/>
            </a:pPr>
            <a:r>
              <a:rPr lang="cs-CZ" dirty="0" smtClean="0"/>
              <a:t>				(Sdružení pro Národní duševní zdraví a speciální vzdělávání, in Vojtová, 2008)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643702" y="1785926"/>
            <a:ext cx="15716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Chování, emocionální reakce</a:t>
            </a:r>
          </a:p>
          <a:p>
            <a:endParaRPr lang="cs-CZ" dirty="0" smtClean="0"/>
          </a:p>
          <a:p>
            <a:r>
              <a:rPr lang="cs-CZ" dirty="0" smtClean="0"/>
              <a:t>Střet, konflikt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Školní výkon</a:t>
            </a:r>
          </a:p>
          <a:p>
            <a:endParaRPr lang="cs-CZ" dirty="0" smtClean="0"/>
          </a:p>
          <a:p>
            <a:r>
              <a:rPr lang="cs-CZ" dirty="0" smtClean="0"/>
              <a:t>Sociální a osobnostní dovednosti  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5786446" y="3143248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Porucha chování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r>
              <a:rPr lang="cs-CZ" dirty="0" smtClean="0"/>
              <a:t>PCH je nápadná kritérii: </a:t>
            </a:r>
          </a:p>
          <a:p>
            <a:pPr lvl="1"/>
            <a:r>
              <a:rPr lang="cs-CZ" dirty="0" smtClean="0"/>
              <a:t>Neschopnost učit se </a:t>
            </a:r>
          </a:p>
          <a:p>
            <a:pPr lvl="1"/>
            <a:r>
              <a:rPr lang="cs-CZ" dirty="0" smtClean="0"/>
              <a:t>Neschopnost navazovat uspokojivé sociální vztahy </a:t>
            </a:r>
          </a:p>
          <a:p>
            <a:pPr lvl="1"/>
            <a:r>
              <a:rPr lang="cs-CZ" dirty="0" smtClean="0"/>
              <a:t>Nepřiměřené chování a emotivní reakce</a:t>
            </a:r>
          </a:p>
          <a:p>
            <a:pPr lvl="1"/>
            <a:r>
              <a:rPr lang="cs-CZ" dirty="0" smtClean="0"/>
              <a:t>Celkový výrazný pocit neštěstí a deprese</a:t>
            </a:r>
          </a:p>
          <a:p>
            <a:pPr lvl="1"/>
            <a:r>
              <a:rPr lang="cs-CZ" dirty="0" smtClean="0"/>
              <a:t>Tendence vyvolávat somatické symptomy </a:t>
            </a:r>
          </a:p>
          <a:p>
            <a:pPr lvl="1" algn="r">
              <a:buNone/>
            </a:pPr>
            <a:r>
              <a:rPr lang="cs-CZ" dirty="0" smtClean="0"/>
              <a:t>(</a:t>
            </a:r>
            <a:r>
              <a:rPr lang="cs-CZ" dirty="0" err="1" smtClean="0"/>
              <a:t>Bower</a:t>
            </a:r>
            <a:r>
              <a:rPr lang="cs-CZ" dirty="0" smtClean="0"/>
              <a:t>, in Vojtová, 2011)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chovan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22000"/>
          </a:blip>
          <a:srcRect/>
          <a:stretch>
            <a:fillRect/>
          </a:stretch>
        </p:blipFill>
        <p:spPr bwMode="auto">
          <a:xfrm>
            <a:off x="857224" y="1571612"/>
            <a:ext cx="7715304" cy="514656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Specifika dítěte s poruchou chování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Emocionální oblast: </a:t>
            </a:r>
          </a:p>
          <a:p>
            <a:pPr lvl="1"/>
            <a:r>
              <a:rPr lang="cs-CZ" dirty="0" smtClean="0"/>
              <a:t>negativní citové ladění, emoční labilita, citový chlad, </a:t>
            </a:r>
            <a:r>
              <a:rPr lang="cs-CZ" dirty="0" err="1" smtClean="0"/>
              <a:t>hostilita</a:t>
            </a:r>
            <a:r>
              <a:rPr lang="cs-CZ" dirty="0" smtClean="0"/>
              <a:t> </a:t>
            </a:r>
          </a:p>
          <a:p>
            <a:r>
              <a:rPr lang="cs-CZ" dirty="0" smtClean="0"/>
              <a:t>Kognitivní oblast: </a:t>
            </a:r>
          </a:p>
          <a:p>
            <a:pPr lvl="1"/>
            <a:r>
              <a:rPr lang="cs-CZ" dirty="0" smtClean="0"/>
              <a:t>odlišné uvažování a hodnocení situací, absence pocitu viny, narušené sebepojetí</a:t>
            </a:r>
          </a:p>
          <a:p>
            <a:r>
              <a:rPr lang="cs-CZ" dirty="0" smtClean="0"/>
              <a:t>Sociální oblast:  </a:t>
            </a:r>
          </a:p>
          <a:p>
            <a:pPr lvl="1"/>
            <a:r>
              <a:rPr lang="cs-CZ" dirty="0" smtClean="0"/>
              <a:t>nefunkční rodina, odmítavé reakce okolí a vrstevníci s poruchami chování. </a:t>
            </a:r>
          </a:p>
          <a:p>
            <a:pPr lvl="1"/>
            <a:r>
              <a:rPr lang="cs-CZ" dirty="0" smtClean="0"/>
              <a:t>lhostejnost, nedostatek empatie a další  </a:t>
            </a:r>
          </a:p>
          <a:p>
            <a:r>
              <a:rPr lang="cs-CZ" dirty="0" smtClean="0"/>
              <a:t>Akademická oblast: </a:t>
            </a:r>
          </a:p>
          <a:p>
            <a:pPr lvl="1"/>
            <a:r>
              <a:rPr lang="cs-CZ" dirty="0" smtClean="0"/>
              <a:t>špatný prospěch, předčasné ukončení školní docházky, negativní interakce ve třídě, málo kvalifikovaní pedagogové a menší vzdělávací nabídka jako předpoklad neuspokojené potřeby poznávání </a:t>
            </a:r>
          </a:p>
          <a:p>
            <a:pPr algn="r">
              <a:buNone/>
            </a:pPr>
            <a:r>
              <a:rPr lang="cs-CZ" dirty="0" smtClean="0"/>
              <a:t>(Matochová, 2012)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252</TotalTime>
  <Words>495</Words>
  <PresentationFormat>Předvádění na obrazovce (4:3)</PresentationFormat>
  <Paragraphs>124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Medián</vt:lpstr>
      <vt:lpstr>SPLBP_ZSE Základy speciální pedagogiky Etopedie </vt:lpstr>
      <vt:lpstr>Obsah </vt:lpstr>
      <vt:lpstr>Jak jsou vnímáni jedinci s PCH?</vt:lpstr>
      <vt:lpstr>Jak jsou vnímáni jedinci s PCH?</vt:lpstr>
      <vt:lpstr>Jak vnímají jedinci s PCH sami sebe?</vt:lpstr>
      <vt:lpstr>Jak vnímají jedinci s PCH sami sebe? </vt:lpstr>
      <vt:lpstr>Porucha chování </vt:lpstr>
      <vt:lpstr>Porucha chování </vt:lpstr>
      <vt:lpstr>Specifika dítěte s poruchou chování </vt:lpstr>
      <vt:lpstr>Charakteristiky dle klasifikace školské</vt:lpstr>
      <vt:lpstr>Snímek 11</vt:lpstr>
      <vt:lpstr>ADHD 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SPLBP_ZSE Základy speciální pedagogiky Etopedie </dc:title>
  <dc:creator>Jarče</dc:creator>
  <cp:lastModifiedBy>Jarče</cp:lastModifiedBy>
  <cp:revision>36</cp:revision>
  <dcterms:created xsi:type="dcterms:W3CDTF">2012-11-05T17:37:11Z</dcterms:created>
  <dcterms:modified xsi:type="dcterms:W3CDTF">2013-04-15T11:09:52Z</dcterms:modified>
</cp:coreProperties>
</file>