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BB20F1-F0C5-44B3-99E3-BF1B59A8000F}" type="datetimeFigureOut">
              <a:rPr lang="cs-CZ" smtClean="0"/>
              <a:pPr/>
              <a:t>12. 5. 2013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C73FDD-7892-45EC-8903-422FBA7362B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2. Státy, které jsou smluvní stranou úmluvy, se zavazují zajistit dítěti takovou ochranu a péči, jaká je nezbytná pro jeho blaho, přičemž berou ohled na práva a povinnosti jeho rodičů, zákonných zástupců nebo jiných jednotlivců právně za něho odpovědných, a činí pro to všechna potřebná zákonodárná správní opatření.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C73FDD-7892-45EC-8903-422FBA7362BD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12. 5. 2013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12. 5. 2013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12. 5. 2013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12. 5. 2013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12. 5. 2013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12. 5. 2013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12. 5. 2013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12. 5. 2013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12. 5. 2013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12. 5. 2013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12. 5. 2013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12. 5. 2013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Legislativa </a:t>
            </a:r>
            <a:endParaRPr lang="cs-CZ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31640" y="3789040"/>
            <a:ext cx="6255488" cy="743507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cs-CZ" dirty="0" smtClean="0"/>
              <a:t>Mgr. Jarmila Matochová, </a:t>
            </a:r>
          </a:p>
          <a:p>
            <a:pPr algn="r"/>
            <a:r>
              <a:rPr lang="cs-CZ" dirty="0" smtClean="0"/>
              <a:t>175853@mail.</a:t>
            </a:r>
            <a:r>
              <a:rPr lang="cs-CZ" dirty="0" err="1" smtClean="0"/>
              <a:t>muni.cz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 smtClean="0"/>
              <a:t>Zákon 109/2002 Sb. o výkonu ústavní výchovy nebo ochranné </a:t>
            </a:r>
            <a:r>
              <a:rPr lang="cs-CZ" sz="3200" dirty="0" smtClean="0"/>
              <a:t>výchovy … 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cs-CZ" b="1" dirty="0" smtClean="0"/>
              <a:t>Opatření ve výchově </a:t>
            </a:r>
          </a:p>
          <a:p>
            <a:pPr>
              <a:buNone/>
            </a:pPr>
            <a:r>
              <a:rPr lang="cs-CZ" dirty="0" smtClean="0"/>
              <a:t>Za </a:t>
            </a:r>
            <a:r>
              <a:rPr lang="cs-CZ" dirty="0" smtClean="0"/>
              <a:t>prokázané porušení povinností vymezených tímto zákonem může být dítěti</a:t>
            </a:r>
          </a:p>
          <a:p>
            <a:r>
              <a:rPr lang="cs-CZ" dirty="0" smtClean="0"/>
              <a:t>a) odňata </a:t>
            </a:r>
            <a:r>
              <a:rPr lang="cs-CZ" dirty="0" smtClean="0"/>
              <a:t>výhoda </a:t>
            </a:r>
            <a:endParaRPr lang="cs-CZ" dirty="0" smtClean="0"/>
          </a:p>
          <a:p>
            <a:r>
              <a:rPr lang="cs-CZ" dirty="0" smtClean="0"/>
              <a:t>b) sníženo </a:t>
            </a:r>
            <a:r>
              <a:rPr lang="cs-CZ" dirty="0" smtClean="0"/>
              <a:t>kapesné,</a:t>
            </a:r>
            <a:endParaRPr lang="cs-CZ" dirty="0" smtClean="0"/>
          </a:p>
          <a:p>
            <a:r>
              <a:rPr lang="cs-CZ" dirty="0" smtClean="0"/>
              <a:t>c) s </a:t>
            </a:r>
            <a:r>
              <a:rPr lang="cs-CZ" dirty="0" smtClean="0"/>
              <a:t>ÚV omezeno </a:t>
            </a:r>
            <a:r>
              <a:rPr lang="cs-CZ" dirty="0" smtClean="0"/>
              <a:t>nebo zakázáno trávení volného času mimo zařízení</a:t>
            </a:r>
          </a:p>
          <a:p>
            <a:r>
              <a:rPr lang="cs-CZ" dirty="0" smtClean="0"/>
              <a:t>d</a:t>
            </a:r>
            <a:r>
              <a:rPr lang="cs-CZ" dirty="0" smtClean="0"/>
              <a:t>) odňata možnost účastnit se atraktivní činnosti či akce,</a:t>
            </a:r>
          </a:p>
          <a:p>
            <a:r>
              <a:rPr lang="cs-CZ" dirty="0" smtClean="0"/>
              <a:t>e) s </a:t>
            </a:r>
            <a:r>
              <a:rPr lang="cs-CZ" dirty="0" smtClean="0"/>
              <a:t>ÚV zakázány </a:t>
            </a:r>
            <a:r>
              <a:rPr lang="cs-CZ" dirty="0" smtClean="0"/>
              <a:t>návštěvy, s výjimkou návštěv osob odpovědných </a:t>
            </a:r>
            <a:r>
              <a:rPr lang="cs-CZ" dirty="0" smtClean="0"/>
              <a:t>za výchovu</a:t>
            </a:r>
            <a:r>
              <a:rPr lang="cs-CZ" dirty="0" smtClean="0"/>
              <a:t>, osob </a:t>
            </a:r>
            <a:r>
              <a:rPr lang="cs-CZ" dirty="0" smtClean="0"/>
              <a:t>blízkých </a:t>
            </a:r>
            <a:r>
              <a:rPr lang="cs-CZ" dirty="0" smtClean="0"/>
              <a:t>a oprávněných zaměstnanců orgánů sociálně-právní ochrany</a:t>
            </a:r>
          </a:p>
          <a:p>
            <a:pPr>
              <a:buNone/>
            </a:pPr>
            <a:r>
              <a:rPr lang="cs-CZ" dirty="0" smtClean="0"/>
              <a:t>Za </a:t>
            </a:r>
            <a:r>
              <a:rPr lang="cs-CZ" dirty="0" smtClean="0"/>
              <a:t>příkladné úsilí a výsledky při plnění povinností nebo za příkladný čin může být dítěti</a:t>
            </a:r>
          </a:p>
          <a:p>
            <a:r>
              <a:rPr lang="pl-PL" dirty="0" smtClean="0"/>
              <a:t>a) prominuto předchozí opatření podle odstavce 1,</a:t>
            </a:r>
          </a:p>
          <a:p>
            <a:r>
              <a:rPr lang="cs-CZ" dirty="0" smtClean="0"/>
              <a:t>b) udělena věcná nebo finanční odměna,</a:t>
            </a:r>
          </a:p>
          <a:p>
            <a:r>
              <a:rPr lang="cs-CZ" dirty="0" smtClean="0"/>
              <a:t>c) zvýšeno kapesné v rozsahu stanoveném tímto zákonem,</a:t>
            </a:r>
          </a:p>
          <a:p>
            <a:r>
              <a:rPr lang="cs-CZ" dirty="0" smtClean="0"/>
              <a:t>d) povolena mimořádná návštěva kulturního zařízení, mimořádná vycházka, </a:t>
            </a:r>
            <a:r>
              <a:rPr lang="cs-CZ" dirty="0" smtClean="0"/>
              <a:t>mimořádná návštěva </a:t>
            </a:r>
            <a:r>
              <a:rPr lang="cs-CZ" dirty="0" smtClean="0"/>
              <a:t>nebo přiznána jiná osobní výhoda; 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dirty="0" smtClean="0"/>
              <a:t>Zákon </a:t>
            </a:r>
            <a:r>
              <a:rPr lang="cs-CZ" sz="4000" dirty="0" smtClean="0"/>
              <a:t>108/2006 </a:t>
            </a:r>
            <a:r>
              <a:rPr lang="cs-CZ" sz="4000" dirty="0" smtClean="0"/>
              <a:t>Sb. </a:t>
            </a:r>
            <a:r>
              <a:rPr lang="cs-CZ" sz="4000" dirty="0" smtClean="0"/>
              <a:t>O sociálních službách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2">
            <a:normAutofit fontScale="85000" lnSpcReduction="20000"/>
          </a:bodyPr>
          <a:lstStyle/>
          <a:p>
            <a:pPr>
              <a:buNone/>
            </a:pPr>
            <a:r>
              <a:rPr lang="cs-CZ" b="1" dirty="0" smtClean="0"/>
              <a:t>Zařízení sociálních služeb</a:t>
            </a:r>
          </a:p>
          <a:p>
            <a:r>
              <a:rPr lang="cs-CZ" dirty="0" smtClean="0"/>
              <a:t>a</a:t>
            </a:r>
            <a:r>
              <a:rPr lang="cs-CZ" dirty="0" smtClean="0"/>
              <a:t>) centra denních služeb,</a:t>
            </a:r>
          </a:p>
          <a:p>
            <a:r>
              <a:rPr lang="cs-CZ" dirty="0" smtClean="0"/>
              <a:t>b) denní stacionáře,</a:t>
            </a:r>
          </a:p>
          <a:p>
            <a:r>
              <a:rPr lang="cs-CZ" dirty="0" smtClean="0"/>
              <a:t>c) týdenní stacionáře,</a:t>
            </a:r>
          </a:p>
          <a:p>
            <a:r>
              <a:rPr lang="cs-CZ" dirty="0" smtClean="0"/>
              <a:t>d) domovy pro osoby se zdravotním postižením,</a:t>
            </a:r>
          </a:p>
          <a:p>
            <a:r>
              <a:rPr lang="cs-CZ" dirty="0" smtClean="0"/>
              <a:t>e) domovy pro seniory,</a:t>
            </a:r>
          </a:p>
          <a:p>
            <a:r>
              <a:rPr lang="cs-CZ" dirty="0" smtClean="0"/>
              <a:t>f) domovy se zvláštním režimem,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g</a:t>
            </a:r>
            <a:r>
              <a:rPr lang="cs-CZ" dirty="0" smtClean="0">
                <a:solidFill>
                  <a:srgbClr val="0070C0"/>
                </a:solidFill>
              </a:rPr>
              <a:t>) chráněné bydlení,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h) azylové domy,</a:t>
            </a:r>
          </a:p>
          <a:p>
            <a:r>
              <a:rPr lang="pl-PL" dirty="0" smtClean="0">
                <a:solidFill>
                  <a:srgbClr val="0070C0"/>
                </a:solidFill>
              </a:rPr>
              <a:t>i) domy na půl cesty,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j) zařízení pro krizovou pomoc,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k) </a:t>
            </a:r>
            <a:r>
              <a:rPr lang="cs-CZ" dirty="0" err="1" smtClean="0">
                <a:solidFill>
                  <a:srgbClr val="0070C0"/>
                </a:solidFill>
              </a:rPr>
              <a:t>nízkoprahová</a:t>
            </a:r>
            <a:r>
              <a:rPr lang="cs-CZ" dirty="0" smtClean="0">
                <a:solidFill>
                  <a:srgbClr val="0070C0"/>
                </a:solidFill>
              </a:rPr>
              <a:t> denní centra,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l) </a:t>
            </a:r>
            <a:r>
              <a:rPr lang="cs-CZ" dirty="0" err="1" smtClean="0">
                <a:solidFill>
                  <a:srgbClr val="0070C0"/>
                </a:solidFill>
              </a:rPr>
              <a:t>nízkoprahová</a:t>
            </a:r>
            <a:r>
              <a:rPr lang="cs-CZ" dirty="0" smtClean="0">
                <a:solidFill>
                  <a:srgbClr val="0070C0"/>
                </a:solidFill>
              </a:rPr>
              <a:t> zařízení pro děti a mládež,</a:t>
            </a:r>
          </a:p>
          <a:p>
            <a:r>
              <a:rPr lang="cs-CZ" dirty="0" smtClean="0"/>
              <a:t>m) noclehárny,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n) terapeutické komunity,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o) sociální poradny,</a:t>
            </a:r>
          </a:p>
          <a:p>
            <a:r>
              <a:rPr lang="cs-CZ" dirty="0" smtClean="0"/>
              <a:t>p) sociálně terapeutické dílny,</a:t>
            </a:r>
          </a:p>
          <a:p>
            <a:r>
              <a:rPr lang="cs-CZ" dirty="0" smtClean="0"/>
              <a:t>q) centra sociálně rehabilitačních služeb,</a:t>
            </a:r>
          </a:p>
          <a:p>
            <a:r>
              <a:rPr lang="cs-CZ" dirty="0" smtClean="0"/>
              <a:t>r) pracoviště rané péče,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s) intervenční centra,</a:t>
            </a:r>
          </a:p>
          <a:p>
            <a:r>
              <a:rPr lang="cs-CZ" dirty="0" smtClean="0"/>
              <a:t>t) zařízení následné péče.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Zákon </a:t>
            </a:r>
            <a:r>
              <a:rPr lang="cs-CZ" sz="3600" dirty="0" smtClean="0"/>
              <a:t>94/1963 </a:t>
            </a:r>
            <a:r>
              <a:rPr lang="cs-CZ" sz="3600" dirty="0" smtClean="0"/>
              <a:t>Sb. O </a:t>
            </a:r>
            <a:r>
              <a:rPr lang="cs-CZ" sz="3600" dirty="0" smtClean="0"/>
              <a:t>Rodině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Pěstounská péče</a:t>
            </a:r>
          </a:p>
          <a:p>
            <a:r>
              <a:rPr lang="cs-CZ" dirty="0" smtClean="0"/>
              <a:t>Osvojení </a:t>
            </a:r>
          </a:p>
          <a:p>
            <a:pPr lvl="1"/>
            <a:r>
              <a:rPr lang="cs-CZ" dirty="0" smtClean="0"/>
              <a:t>Nezrušitelné </a:t>
            </a:r>
          </a:p>
          <a:p>
            <a:pPr lvl="1"/>
            <a:r>
              <a:rPr lang="cs-CZ" dirty="0" smtClean="0"/>
              <a:t>Zrušitelné </a:t>
            </a:r>
          </a:p>
          <a:p>
            <a:r>
              <a:rPr lang="cs-CZ" dirty="0" smtClean="0"/>
              <a:t>Poručnictví </a:t>
            </a:r>
          </a:p>
          <a:p>
            <a:r>
              <a:rPr lang="cs-CZ" dirty="0" smtClean="0"/>
              <a:t>Opatrovnictví 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 smtClean="0"/>
              <a:t>Vyhláška 147/2011 o </a:t>
            </a:r>
            <a:r>
              <a:rPr lang="cs-CZ" sz="2800" dirty="0" smtClean="0"/>
              <a:t>vzdělávání dětí, žáků a studentů </a:t>
            </a:r>
            <a:r>
              <a:rPr lang="cs-CZ" sz="2800" dirty="0" smtClean="0"/>
              <a:t>s SVP (novelizace  73/2005)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Zásady, cíle, formy, IVP Asistent pedagoga 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200" dirty="0" smtClean="0"/>
              <a:t>Vyhláška 116/2011 Sb.</a:t>
            </a:r>
            <a:r>
              <a:rPr lang="cs-CZ" sz="3200" dirty="0" smtClean="0"/>
              <a:t> </a:t>
            </a:r>
            <a:r>
              <a:rPr lang="cs-CZ" sz="3200" dirty="0" smtClean="0"/>
              <a:t>o </a:t>
            </a:r>
            <a:r>
              <a:rPr lang="cs-CZ" sz="3200" dirty="0" smtClean="0"/>
              <a:t>poskytování poradenských služeb (novelizace 72/2005)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Typy </a:t>
            </a:r>
            <a:r>
              <a:rPr lang="cs-CZ" dirty="0" smtClean="0"/>
              <a:t>školských poradenských zařízení jsou</a:t>
            </a:r>
            <a:r>
              <a:rPr lang="cs-CZ" dirty="0" smtClean="0"/>
              <a:t>:</a:t>
            </a:r>
          </a:p>
          <a:p>
            <a:pPr>
              <a:buNone/>
            </a:pPr>
            <a:endParaRPr lang="cs-CZ" dirty="0" smtClean="0"/>
          </a:p>
          <a:p>
            <a:r>
              <a:rPr lang="pl-PL" dirty="0" smtClean="0"/>
              <a:t>pedagogicko-psychologická </a:t>
            </a:r>
            <a:r>
              <a:rPr lang="pl-PL" dirty="0" smtClean="0"/>
              <a:t>poradna (dále jen "poradna"),</a:t>
            </a:r>
          </a:p>
          <a:p>
            <a:r>
              <a:rPr lang="cs-CZ" dirty="0" smtClean="0"/>
              <a:t>speciálně </a:t>
            </a:r>
            <a:r>
              <a:rPr lang="cs-CZ" dirty="0" smtClean="0"/>
              <a:t>pedagogické centrum (dále jen "centrum").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Děkuji za pozornost 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>
              <a:buNone/>
            </a:pPr>
            <a:r>
              <a:rPr lang="cs-CZ" b="1" dirty="0" smtClean="0"/>
              <a:t>Ukončení předmětu kolokviem: </a:t>
            </a:r>
            <a:endParaRPr lang="cs-CZ" dirty="0" smtClean="0"/>
          </a:p>
          <a:p>
            <a:pPr lvl="0" hangingPunct="0"/>
            <a:r>
              <a:rPr lang="cs-CZ" dirty="0" smtClean="0"/>
              <a:t>Kolokvium bude studentovi uděleno za zisk minimálně 70 % celkového možného bodového ohodnocení (tzn. 70 % z 24 bodů), tj. za 17 bodů (včetně) a více.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Systém legislativních dokumentů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Úmluva o právech dítěte </a:t>
            </a:r>
          </a:p>
          <a:p>
            <a:r>
              <a:rPr lang="cs-CZ" dirty="0" smtClean="0"/>
              <a:t>Bílá kniha </a:t>
            </a:r>
          </a:p>
          <a:p>
            <a:r>
              <a:rPr lang="cs-CZ" dirty="0" smtClean="0"/>
              <a:t>Zákon </a:t>
            </a:r>
          </a:p>
          <a:p>
            <a:pPr lvl="1"/>
            <a:r>
              <a:rPr lang="cs-CZ" dirty="0" smtClean="0"/>
              <a:t>Školský zákon </a:t>
            </a:r>
          </a:p>
          <a:p>
            <a:pPr lvl="1"/>
            <a:r>
              <a:rPr lang="cs-CZ" dirty="0" smtClean="0"/>
              <a:t>O rodině </a:t>
            </a:r>
          </a:p>
          <a:p>
            <a:pPr lvl="1"/>
            <a:r>
              <a:rPr lang="cs-CZ" dirty="0" smtClean="0"/>
              <a:t>O sociálních službách </a:t>
            </a:r>
          </a:p>
          <a:p>
            <a:pPr lvl="1"/>
            <a:r>
              <a:rPr lang="cs-CZ" dirty="0" smtClean="0"/>
              <a:t>O výkonu OV a ÚV </a:t>
            </a:r>
          </a:p>
          <a:p>
            <a:pPr lvl="1"/>
            <a:r>
              <a:rPr lang="cs-CZ" dirty="0" smtClean="0"/>
              <a:t>O odpovědnosti mládeže za protiprávní činy</a:t>
            </a:r>
          </a:p>
          <a:p>
            <a:pPr lvl="1"/>
            <a:r>
              <a:rPr lang="cs-CZ" dirty="0" smtClean="0"/>
              <a:t>O probační a mediační službě </a:t>
            </a:r>
          </a:p>
          <a:p>
            <a:pPr lvl="1"/>
            <a:r>
              <a:rPr lang="cs-CZ" dirty="0" smtClean="0"/>
              <a:t>O sociálně právní ochraně dětí </a:t>
            </a:r>
          </a:p>
          <a:p>
            <a:pPr lvl="1"/>
            <a:r>
              <a:rPr lang="cs-CZ" dirty="0" smtClean="0"/>
              <a:t>O pedagogických pracovnících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Systém legislativních dokumentů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Vyhlášky </a:t>
            </a:r>
          </a:p>
          <a:p>
            <a:pPr lvl="1"/>
            <a:r>
              <a:rPr lang="cs-CZ" dirty="0" smtClean="0"/>
              <a:t>O poskytování poradenských služeb </a:t>
            </a:r>
          </a:p>
          <a:p>
            <a:pPr lvl="1"/>
            <a:r>
              <a:rPr lang="cs-CZ" dirty="0" smtClean="0"/>
              <a:t>O vzdělávání žáků se SVP a žáků nadaných </a:t>
            </a:r>
          </a:p>
          <a:p>
            <a:endParaRPr lang="cs-CZ" dirty="0" smtClean="0"/>
          </a:p>
          <a:p>
            <a:r>
              <a:rPr lang="cs-CZ" dirty="0" smtClean="0"/>
              <a:t>Metodické pokyny </a:t>
            </a:r>
          </a:p>
          <a:p>
            <a:pPr lvl="1"/>
            <a:endParaRPr lang="cs-CZ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Úmluva o právech dítěte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7239000" cy="46829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Článek 3 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1. </a:t>
            </a:r>
            <a:r>
              <a:rPr lang="cs-CZ" b="1" dirty="0" smtClean="0"/>
              <a:t>Zájem dítěte musí být předním hlediskem </a:t>
            </a:r>
            <a:r>
              <a:rPr lang="cs-CZ" dirty="0" smtClean="0"/>
              <a:t>při jakékoli činnosti týkající se dětí, ať už uskutečňované veřejnými nebo soukromými zařízeními sociální péče, správními nebo zákonodárnými orgány.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Bílá kniha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32856"/>
            <a:ext cx="7239000" cy="1944216"/>
          </a:xfrm>
        </p:spPr>
        <p:txBody>
          <a:bodyPr/>
          <a:lstStyle/>
          <a:p>
            <a:pPr marL="274320" lvl="2" indent="-274320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</a:pPr>
            <a:r>
              <a:rPr lang="cs-CZ" dirty="0" smtClean="0"/>
              <a:t>Záměry vzdělávání: </a:t>
            </a:r>
          </a:p>
          <a:p>
            <a:pPr marL="521208" lvl="3" indent="-274320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</a:pPr>
            <a:r>
              <a:rPr lang="cs-CZ" dirty="0" smtClean="0"/>
              <a:t>emocionální, </a:t>
            </a:r>
          </a:p>
          <a:p>
            <a:pPr marL="521208" lvl="3" indent="-274320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</a:pPr>
            <a:r>
              <a:rPr lang="cs-CZ" dirty="0" smtClean="0"/>
              <a:t>kognitivní, </a:t>
            </a:r>
          </a:p>
          <a:p>
            <a:pPr marL="521208" lvl="3" indent="-274320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</a:pPr>
            <a:r>
              <a:rPr lang="cs-CZ" dirty="0" smtClean="0"/>
              <a:t>sociální rozvoj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561/2004</a:t>
            </a:r>
            <a:br>
              <a:rPr lang="cs-CZ" dirty="0" smtClean="0"/>
            </a:br>
            <a:r>
              <a:rPr lang="cs-CZ" dirty="0" smtClean="0"/>
              <a:t>ŠKOLSKÝ </a:t>
            </a:r>
            <a:r>
              <a:rPr lang="cs-CZ" dirty="0" smtClean="0"/>
              <a:t>ZÁKON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0" lvl="2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/>
            </a:pPr>
            <a:r>
              <a:rPr lang="cs-CZ" dirty="0" smtClean="0"/>
              <a:t>Žáci s SVP: </a:t>
            </a:r>
          </a:p>
          <a:p>
            <a:pPr marL="1280160" lvl="3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</a:pPr>
            <a:r>
              <a:rPr lang="cs-CZ" b="1" dirty="0" smtClean="0">
                <a:solidFill>
                  <a:schemeClr val="tx1"/>
                </a:solidFill>
              </a:rPr>
              <a:t>zdravotní postižení, </a:t>
            </a:r>
          </a:p>
          <a:p>
            <a:pPr marL="1280160" lvl="3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</a:pPr>
            <a:r>
              <a:rPr lang="cs-CZ" dirty="0" smtClean="0">
                <a:solidFill>
                  <a:schemeClr val="tx1"/>
                </a:solidFill>
              </a:rPr>
              <a:t>zdravotní znevýhodnění,</a:t>
            </a:r>
            <a:r>
              <a:rPr lang="cs-CZ" b="1" dirty="0" smtClean="0">
                <a:solidFill>
                  <a:schemeClr val="tx1"/>
                </a:solidFill>
              </a:rPr>
              <a:t> </a:t>
            </a:r>
          </a:p>
          <a:p>
            <a:pPr marL="1280160" lvl="3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</a:pPr>
            <a:r>
              <a:rPr lang="cs-CZ" b="1" dirty="0" smtClean="0">
                <a:solidFill>
                  <a:schemeClr val="tx1"/>
                </a:solidFill>
              </a:rPr>
              <a:t>sociální znevýhodnění </a:t>
            </a:r>
          </a:p>
          <a:p>
            <a:pPr marL="822960" lvl="2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defRPr/>
            </a:pPr>
            <a:endParaRPr lang="cs-CZ" dirty="0" smtClean="0"/>
          </a:p>
          <a:p>
            <a:pPr marL="822960" lvl="2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defRPr/>
            </a:pPr>
            <a:r>
              <a:rPr lang="cs-CZ" dirty="0" smtClean="0"/>
              <a:t>Sociální znevýhodnění: </a:t>
            </a:r>
          </a:p>
          <a:p>
            <a:pPr marL="1097280" lvl="3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/>
            </a:pPr>
            <a:r>
              <a:rPr lang="cs-CZ" sz="1800" dirty="0" smtClean="0">
                <a:solidFill>
                  <a:schemeClr val="tx1"/>
                </a:solidFill>
              </a:rPr>
              <a:t>rodiny s  nízkým </a:t>
            </a:r>
            <a:r>
              <a:rPr lang="cs-CZ" sz="1800" dirty="0" err="1" smtClean="0">
                <a:solidFill>
                  <a:schemeClr val="tx1"/>
                </a:solidFill>
              </a:rPr>
              <a:t>sociokulturním</a:t>
            </a:r>
            <a:r>
              <a:rPr lang="cs-CZ" sz="1800" dirty="0" smtClean="0">
                <a:solidFill>
                  <a:schemeClr val="tx1"/>
                </a:solidFill>
              </a:rPr>
              <a:t> postavením </a:t>
            </a:r>
          </a:p>
          <a:p>
            <a:pPr marL="1097280" lvl="3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/>
            </a:pPr>
            <a:r>
              <a:rPr lang="cs-CZ" sz="1800" dirty="0" smtClean="0">
                <a:solidFill>
                  <a:schemeClr val="tx1"/>
                </a:solidFill>
              </a:rPr>
              <a:t>ÚV a OV </a:t>
            </a:r>
          </a:p>
          <a:p>
            <a:pPr marL="1097280" lvl="3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/>
            </a:pPr>
            <a:r>
              <a:rPr lang="cs-CZ" sz="1800" dirty="0" smtClean="0">
                <a:solidFill>
                  <a:schemeClr val="tx1"/>
                </a:solidFill>
              </a:rPr>
              <a:t>Postavení azylanta a účastníka řízení o azyl </a:t>
            </a:r>
          </a:p>
          <a:p>
            <a:pPr marL="822960" lvl="2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defRPr/>
            </a:pPr>
            <a:r>
              <a:rPr lang="cs-CZ" dirty="0" smtClean="0"/>
              <a:t>Zdravotní postižení: </a:t>
            </a:r>
          </a:p>
          <a:p>
            <a:pPr marL="1097280" lvl="3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/>
            </a:pPr>
            <a:r>
              <a:rPr lang="cs-CZ" sz="1800" dirty="0" smtClean="0">
                <a:solidFill>
                  <a:schemeClr val="tx1"/>
                </a:solidFill>
              </a:rPr>
              <a:t>PAS (autismus) </a:t>
            </a:r>
          </a:p>
          <a:p>
            <a:pPr marL="1097280" lvl="3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/>
            </a:pPr>
            <a:r>
              <a:rPr lang="cs-CZ" sz="1800" dirty="0" smtClean="0">
                <a:solidFill>
                  <a:schemeClr val="tx1"/>
                </a:solidFill>
              </a:rPr>
              <a:t>Vývojová porucha chování (hyperkinetická porucha chování)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 smtClean="0"/>
              <a:t>ZÁKON </a:t>
            </a:r>
            <a:r>
              <a:rPr lang="cs-CZ" sz="2800" dirty="0" smtClean="0"/>
              <a:t>218/2003 Sb</a:t>
            </a:r>
            <a:r>
              <a:rPr lang="cs-CZ" sz="2800" dirty="0" smtClean="0"/>
              <a:t>. o </a:t>
            </a:r>
            <a:r>
              <a:rPr lang="cs-CZ" sz="2800" dirty="0" smtClean="0"/>
              <a:t>odpovědnosti mládeže za protiprávní činy a o soudnictví </a:t>
            </a:r>
            <a:r>
              <a:rPr lang="cs-CZ" sz="2800" dirty="0" smtClean="0"/>
              <a:t>ve věcech mládeže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000" b="1" dirty="0" smtClean="0"/>
              <a:t>Druhy </a:t>
            </a:r>
            <a:r>
              <a:rPr lang="cs-CZ" sz="2000" b="1" dirty="0" smtClean="0"/>
              <a:t>opatření</a:t>
            </a:r>
          </a:p>
          <a:p>
            <a:pPr lvl="1"/>
            <a:r>
              <a:rPr lang="cs-CZ" sz="2000" dirty="0" smtClean="0"/>
              <a:t> </a:t>
            </a:r>
            <a:r>
              <a:rPr lang="cs-CZ" sz="2000" dirty="0" smtClean="0"/>
              <a:t>výchovná opatření</a:t>
            </a:r>
            <a:r>
              <a:rPr lang="cs-CZ" sz="2000" dirty="0" smtClean="0"/>
              <a:t>,</a:t>
            </a:r>
          </a:p>
          <a:p>
            <a:pPr lvl="2"/>
            <a:r>
              <a:rPr lang="cs-CZ" dirty="0" smtClean="0"/>
              <a:t>a) dohled probačního </a:t>
            </a:r>
            <a:r>
              <a:rPr lang="cs-CZ" dirty="0" smtClean="0"/>
              <a:t>úředníka; b</a:t>
            </a:r>
            <a:r>
              <a:rPr lang="cs-CZ" dirty="0" smtClean="0"/>
              <a:t>) probační </a:t>
            </a:r>
            <a:r>
              <a:rPr lang="cs-CZ" dirty="0" smtClean="0"/>
              <a:t>program; c</a:t>
            </a:r>
            <a:r>
              <a:rPr lang="cs-CZ" dirty="0" smtClean="0"/>
              <a:t>) výchovné </a:t>
            </a:r>
            <a:r>
              <a:rPr lang="cs-CZ" dirty="0" smtClean="0"/>
              <a:t>povinnosti; d</a:t>
            </a:r>
            <a:r>
              <a:rPr lang="cs-CZ" dirty="0" smtClean="0"/>
              <a:t>) výchovná </a:t>
            </a:r>
            <a:r>
              <a:rPr lang="cs-CZ" dirty="0" smtClean="0"/>
              <a:t>omezení; e</a:t>
            </a:r>
            <a:r>
              <a:rPr lang="cs-CZ" dirty="0" smtClean="0"/>
              <a:t>) napomenutí s výstrahou.</a:t>
            </a:r>
          </a:p>
          <a:p>
            <a:pPr lvl="1"/>
            <a:r>
              <a:rPr lang="cs-CZ" sz="2000" dirty="0" smtClean="0"/>
              <a:t>b) ochranná opatření </a:t>
            </a:r>
            <a:endParaRPr lang="cs-CZ" sz="2000" dirty="0" smtClean="0"/>
          </a:p>
          <a:p>
            <a:pPr lvl="2"/>
            <a:r>
              <a:rPr lang="es-ES" dirty="0" smtClean="0"/>
              <a:t>ochranné </a:t>
            </a:r>
            <a:r>
              <a:rPr lang="es-ES" dirty="0" smtClean="0"/>
              <a:t>léčení, </a:t>
            </a:r>
            <a:r>
              <a:rPr lang="es-ES" dirty="0" smtClean="0"/>
              <a:t>zabezpečovací </a:t>
            </a:r>
            <a:r>
              <a:rPr lang="es-ES" dirty="0" smtClean="0"/>
              <a:t>detence, </a:t>
            </a:r>
            <a:r>
              <a:rPr lang="es-ES" dirty="0" smtClean="0"/>
              <a:t>zabrání </a:t>
            </a:r>
            <a:r>
              <a:rPr lang="es-ES" dirty="0" smtClean="0"/>
              <a:t>věci</a:t>
            </a:r>
            <a:r>
              <a:rPr lang="cs-CZ" dirty="0" smtClean="0"/>
              <a:t> nebo </a:t>
            </a:r>
            <a:r>
              <a:rPr lang="cs-CZ" dirty="0" smtClean="0"/>
              <a:t>jiné majetkové hodnoty9) a ochranná výchova</a:t>
            </a:r>
          </a:p>
          <a:p>
            <a:pPr lvl="1"/>
            <a:r>
              <a:rPr lang="cs-CZ" sz="2000" dirty="0" smtClean="0"/>
              <a:t>c) trestní </a:t>
            </a:r>
            <a:r>
              <a:rPr lang="cs-CZ" sz="2000" dirty="0" smtClean="0"/>
              <a:t>opatření, např. </a:t>
            </a:r>
          </a:p>
          <a:p>
            <a:pPr lvl="2"/>
            <a:r>
              <a:rPr lang="cs-CZ" dirty="0" smtClean="0"/>
              <a:t>obecně </a:t>
            </a:r>
            <a:r>
              <a:rPr lang="cs-CZ" dirty="0" smtClean="0"/>
              <a:t>prospěšné </a:t>
            </a:r>
            <a:r>
              <a:rPr lang="cs-CZ" dirty="0" smtClean="0"/>
              <a:t>práce, peněžité </a:t>
            </a:r>
            <a:r>
              <a:rPr lang="cs-CZ" dirty="0" smtClean="0"/>
              <a:t>opatření</a:t>
            </a:r>
            <a:r>
              <a:rPr lang="cs-CZ" dirty="0" smtClean="0"/>
              <a:t>, peněžité opatření,domácí </a:t>
            </a:r>
            <a:r>
              <a:rPr lang="cs-CZ" dirty="0" smtClean="0"/>
              <a:t>vězení</a:t>
            </a:r>
            <a:r>
              <a:rPr lang="cs-CZ" dirty="0" smtClean="0"/>
              <a:t>, zákaz </a:t>
            </a:r>
            <a:r>
              <a:rPr lang="cs-CZ" dirty="0" smtClean="0"/>
              <a:t>vstupu na sportovní, kulturní a jiné společenské </a:t>
            </a:r>
            <a:r>
              <a:rPr lang="cs-CZ" dirty="0" smtClean="0"/>
              <a:t>akce, odnětí </a:t>
            </a:r>
            <a:r>
              <a:rPr lang="cs-CZ" dirty="0" smtClean="0"/>
              <a:t>svobody </a:t>
            </a:r>
            <a:r>
              <a:rPr lang="cs-CZ" dirty="0" smtClean="0"/>
              <a:t>ne/podmíněné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Opatření pro dítě mladší 15 let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a) výchovnou povinnost,</a:t>
            </a:r>
          </a:p>
          <a:p>
            <a:r>
              <a:rPr lang="cs-CZ" dirty="0" smtClean="0"/>
              <a:t>b) výchovné omezení,</a:t>
            </a:r>
          </a:p>
          <a:p>
            <a:r>
              <a:rPr lang="cs-CZ" dirty="0" smtClean="0"/>
              <a:t>c) napomenutí s výstrahou,</a:t>
            </a:r>
          </a:p>
          <a:p>
            <a:r>
              <a:rPr lang="cs-CZ" dirty="0" smtClean="0"/>
              <a:t>d</a:t>
            </a:r>
            <a:r>
              <a:rPr lang="cs-CZ" dirty="0" smtClean="0"/>
              <a:t>) zařazení do terapeutického, psychologického nebo jiného vhodného výchovného </a:t>
            </a:r>
            <a:r>
              <a:rPr lang="cs-CZ" dirty="0" smtClean="0"/>
              <a:t>programu ve </a:t>
            </a:r>
            <a:r>
              <a:rPr lang="cs-CZ" dirty="0" smtClean="0"/>
              <a:t>středisku výchovné </a:t>
            </a:r>
            <a:r>
              <a:rPr lang="cs-CZ" dirty="0" smtClean="0"/>
              <a:t>péče,</a:t>
            </a:r>
            <a:endParaRPr lang="cs-CZ" dirty="0" smtClean="0"/>
          </a:p>
          <a:p>
            <a:r>
              <a:rPr lang="cs-CZ" dirty="0" smtClean="0"/>
              <a:t>e) dohled probačního úředníka,</a:t>
            </a:r>
          </a:p>
          <a:p>
            <a:r>
              <a:rPr lang="cs-CZ" dirty="0" smtClean="0"/>
              <a:t>f) ochrannou výchovu,</a:t>
            </a:r>
          </a:p>
          <a:p>
            <a:r>
              <a:rPr lang="cs-CZ" dirty="0" smtClean="0"/>
              <a:t>g) ochranné léčení.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7239000" cy="1143000"/>
          </a:xfrm>
        </p:spPr>
        <p:txBody>
          <a:bodyPr>
            <a:noAutofit/>
          </a:bodyPr>
          <a:lstStyle/>
          <a:p>
            <a:r>
              <a:rPr lang="cs-CZ" sz="2800" dirty="0" smtClean="0"/>
              <a:t>Zákon 109/2002 </a:t>
            </a:r>
            <a:r>
              <a:rPr lang="cs-CZ" sz="2800" dirty="0" smtClean="0"/>
              <a:t>Sb</a:t>
            </a:r>
            <a:r>
              <a:rPr lang="cs-CZ" sz="2800" dirty="0" smtClean="0"/>
              <a:t>. o </a:t>
            </a:r>
            <a:r>
              <a:rPr lang="cs-CZ" sz="2800" dirty="0" smtClean="0"/>
              <a:t>výkonu ústavní výchovy nebo ochranné výchovy </a:t>
            </a:r>
            <a:r>
              <a:rPr lang="cs-CZ" sz="2800" dirty="0" smtClean="0"/>
              <a:t>a </a:t>
            </a:r>
            <a:r>
              <a:rPr lang="cs-CZ" sz="2800" dirty="0" smtClean="0"/>
              <a:t>o</a:t>
            </a:r>
            <a:br>
              <a:rPr lang="cs-CZ" sz="2800" dirty="0" smtClean="0"/>
            </a:br>
            <a:r>
              <a:rPr lang="cs-CZ" sz="2800" dirty="0" smtClean="0"/>
              <a:t>preventivně výchovné </a:t>
            </a:r>
            <a:r>
              <a:rPr lang="cs-CZ" sz="2800" dirty="0" smtClean="0"/>
              <a:t>péči (novela </a:t>
            </a:r>
            <a:r>
              <a:rPr lang="cs-CZ" sz="2800" dirty="0" smtClean="0"/>
              <a:t>383/2005 Sb</a:t>
            </a:r>
            <a:r>
              <a:rPr lang="cs-CZ" sz="2800" dirty="0" smtClean="0"/>
              <a:t>.)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492896"/>
            <a:ext cx="7239000" cy="3962840"/>
          </a:xfrm>
        </p:spPr>
        <p:txBody>
          <a:bodyPr/>
          <a:lstStyle/>
          <a:p>
            <a:r>
              <a:rPr lang="cs-CZ" dirty="0" smtClean="0"/>
              <a:t>Výchovná skupina </a:t>
            </a:r>
          </a:p>
          <a:p>
            <a:pPr lvl="1"/>
            <a:r>
              <a:rPr lang="cs-CZ" dirty="0" smtClean="0"/>
              <a:t>Výchovný ústav: 5-8 dětí </a:t>
            </a:r>
          </a:p>
          <a:p>
            <a:pPr lvl="1"/>
            <a:r>
              <a:rPr lang="cs-CZ" dirty="0" smtClean="0"/>
              <a:t>Diagnostický ústav: 4-8 dětí  </a:t>
            </a:r>
          </a:p>
          <a:p>
            <a:r>
              <a:rPr lang="cs-CZ" dirty="0" smtClean="0"/>
              <a:t>Rodinná skupina </a:t>
            </a:r>
          </a:p>
          <a:p>
            <a:pPr lvl="1"/>
            <a:r>
              <a:rPr lang="cs-CZ" dirty="0" smtClean="0"/>
              <a:t>Dětský domov: 6-8 dětí </a:t>
            </a:r>
          </a:p>
          <a:p>
            <a:pPr lvl="1"/>
            <a:r>
              <a:rPr lang="cs-CZ" dirty="0" smtClean="0"/>
              <a:t>Dětský domov se školou: 5-8 dětí  </a:t>
            </a:r>
          </a:p>
          <a:p>
            <a:r>
              <a:rPr lang="cs-CZ" dirty="0" err="1" smtClean="0"/>
              <a:t>Dfg</a:t>
            </a:r>
            <a:endParaRPr lang="cs-CZ" dirty="0" smtClean="0"/>
          </a:p>
          <a:p>
            <a:r>
              <a:rPr lang="cs-CZ" dirty="0" err="1" smtClean="0"/>
              <a:t>gdfb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1113</TotalTime>
  <Words>784</Words>
  <Application>Microsoft Office PowerPoint</Application>
  <PresentationFormat>Předvádění na obrazovce (4:3)</PresentationFormat>
  <Paragraphs>122</Paragraphs>
  <Slides>16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Bohatý</vt:lpstr>
      <vt:lpstr>Legislativa </vt:lpstr>
      <vt:lpstr>Systém legislativních dokumentů </vt:lpstr>
      <vt:lpstr>Systém legislativních dokumentů </vt:lpstr>
      <vt:lpstr>Úmluva o právech dítěte </vt:lpstr>
      <vt:lpstr>Bílá kniha </vt:lpstr>
      <vt:lpstr>561/2004 ŠKOLSKÝ ZÁKON </vt:lpstr>
      <vt:lpstr>ZÁKON 218/2003 Sb. o odpovědnosti mládeže za protiprávní činy a o soudnictví ve věcech mládeže</vt:lpstr>
      <vt:lpstr>Opatření pro dítě mladší 15 let </vt:lpstr>
      <vt:lpstr>Zákon 109/2002 Sb. o výkonu ústavní výchovy nebo ochranné výchovy a o preventivně výchovné péči (novela 383/2005 Sb.)</vt:lpstr>
      <vt:lpstr>Zákon 109/2002 Sb. o výkonu ústavní výchovy nebo ochranné výchovy … </vt:lpstr>
      <vt:lpstr>Zákon 108/2006 Sb. O sociálních službách </vt:lpstr>
      <vt:lpstr>Zákon 94/1963 Sb. O Rodině</vt:lpstr>
      <vt:lpstr>Vyhláška 147/2011 o vzdělávání dětí, žáků a studentů s SVP (novelizace  73/2005)</vt:lpstr>
      <vt:lpstr>Vyhláška 116/2011 Sb. o poskytování poradenských služeb (novelizace 72/2005)</vt:lpstr>
      <vt:lpstr>Snímek 15</vt:lpstr>
      <vt:lpstr>Snímek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Legislativa </dc:title>
  <dc:creator>Jarče</dc:creator>
  <cp:lastModifiedBy>Jarče</cp:lastModifiedBy>
  <cp:revision>35</cp:revision>
  <dcterms:created xsi:type="dcterms:W3CDTF">2013-05-11T07:54:45Z</dcterms:created>
  <dcterms:modified xsi:type="dcterms:W3CDTF">2013-05-12T17:06:50Z</dcterms:modified>
</cp:coreProperties>
</file>