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964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DDED8-F8FB-425F-A29C-7C6807BA8882}" type="datetimeFigureOut">
              <a:rPr lang="cs-CZ" smtClean="0"/>
              <a:pPr/>
              <a:t>18. 3. 2013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6429A-72D7-4EFD-AA54-EA8EAE36853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s. 250</a:t>
            </a:r>
            <a:r>
              <a:rPr lang="cs-CZ" baseline="0" dirty="0" smtClean="0"/>
              <a:t> manuál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6429A-72D7-4EFD-AA54-EA8EAE36853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dimenzionální klasifikace se užívá v psychiatrii a ve speciální pedagogice v anglosaských zemích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pracuje s dimenzí projevů chování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sleduje, jaký stupeň poruchy odpovídá daným projevům chování, jaká je hloubka poruchy, jak je chování jedince výrazné a odlišné od běžného chování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užívá statistické metody, jako např. faktorovou analýzu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vyhodnocuje shluky více aspektů chování ve vzájemných souvislostech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postavena na 2 posuzovacích škálách chování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PCHE se dělí do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 skupin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podle základních vzorců v chování dětí a mladistvých: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porucha chování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charakteristické verbální nebo fyzickou otevřenou agresí, ničením věcí, negativismem,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nezodpovědností, vzdorovitým chováním, odmítáním autority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osobnostní problémy, psychické problémy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zahrnuje úzkostné chování, uzavřenost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je charakteristické přehnanou úzkostí, sociální uzavřeností, izolací, stydlivostí,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sensibilitou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nevyzrálost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chování je charakteristické roztržitostí, problémy s pozorností, pasivitou, denním sněním, 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leností, pomalostí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socializovaná agrese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typické chování zahrnující skupinovou agresi, loupeže, záškoláctví a identifikaci    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s delikventní skupinou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zařazení jedince do některé ze skupin  závisí na převaze vzorců chování a jejich intenzitě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musíme počítat s tím, že jedinec s poruchou chování mívá problémy ve více oblastech, pouze jejich intenzita se může lišit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6429A-72D7-4EFD-AA54-EA8EAE36853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Sociální klasifikace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sociální dimenze je základním měřítkem pro diagnostiku poruchy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orientuje se na charakter konfliktu se sociálním prostředím, ve kterém jedinec žije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porucha chování se sociálním základem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poruchy chování, které se projevují nebo jsou důsledkem narušení výchovného procesu nebo širších sociálních vztahů</a:t>
            </a:r>
          </a:p>
          <a:p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disociální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chování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chování, které se dá zvládnout přiměřenými pedagogickými postupy za pomoci odborníků formou poradenské nebo ambulantní terapeutické péče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mohou být reakcí na nevhodné výchovné postoje a nepochopení dospělých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asociální porucha chování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porucha chování, která má výrazný dopad do sociálních vztahů jedince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chování neodpovídá mravním normám společnosti, nedosahuje však ještě úrovně ničení společenských hodnot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bývá vázána na starší školní věk, může být záležitostí patologickou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porucha chování antisociálního rázu, delikvence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chování, kterým jedinec porušuje právní normy společnosti, ve které žije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uvědomované protispolečenské chování kriminálního charakteru, činy porušující zákonné nebo jiné normy chování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namířeno proti společenským normám, proti společnosti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vyznačuje se nejvyšší mírou společenské nebezpečnosti a nejvyšším stupněm narušenosti chování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trestně stíhatelné jako přestupky nebo trestné činy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vykazuje značnou míru recidivy, bývá spojeno s výraznou agresivitou a motivováno úsilím škodit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jedinci s antisociálním chováním si dopady svých činů uvědomují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delikventní děti a mladiství trpí často dalšími emocionálními poruchami a poruchami chování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6429A-72D7-4EFD-AA54-EA8EAE368538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Školské klasifikace poruch chování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třídění poruch chování do 3 základních oblastí, kritériem je charakter chování, který se poruchou projevuje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porucha chování vyplývající z konfliktu -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záškoláctví, lhaní, krádeže</a:t>
            </a:r>
          </a:p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poruchy chování spojené s násilím -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agrese, šikana, loupeže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poruchy chování související se závislostí - t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oxikomanie, závislost na automatech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 pedagogického pohledu je nezbytné mít na paměti, že porucha emocí a chování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ovlivńuje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možnosti rozvoje, vzdělávání i pracovního zařazení, proto je nutné poskytnout těmto jedincům kompetentní podporu s cílem co nejmenšího omezení v jejich perspektivách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6429A-72D7-4EFD-AA54-EA8EAE368538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repektuje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školské i psychiatrické hledisko a rozděluje PE a PCH do 4 skupin: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s-E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PCH s externími vlivy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agrese, hyperaktiviy, porucha pozornosti, impulzivita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PCH s interními vlivy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strach, komplex méněcennosti, úzkostnost, ztráta zájmu o dění, 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                     poruchy spánku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Nezralé soc. vztahy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snížení schopnosti koncentrace, infantilní chování, snadná 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                unavitelnost, snížená výkonnost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Socializovaná delikvence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násilnické chování, vznětlivost, nezodpovědnost, poruchy 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                           vztahů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6429A-72D7-4EFD-AA54-EA8EAE368538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18. 3. 2013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18. 3. 2013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18. 3. 2013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18. 3. 2013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18. 3. 2013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18. 3. 2013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18. 3. 2013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18. 3. 2013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18. 3. 2013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18. 3. 2013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18. 3. 2013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18. 3. 2013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postavy.cz/hadak/" TargetMode="External"/><Relationship Id="rId4" Type="http://schemas.openxmlformats.org/officeDocument/2006/relationships/hyperlink" Target="http://vtipy7.blog.cz/1101/bart-simpson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osha.europa.eu/en/topics/ds/materials/new-old-clp-pictograms-magnified"/>
          <p:cNvPicPr>
            <a:picLocks noChangeAspect="1" noChangeArrowheads="1"/>
          </p:cNvPicPr>
          <p:nvPr/>
        </p:nvPicPr>
        <p:blipFill>
          <a:blip r:embed="rId2">
            <a:lum bright="40000"/>
          </a:blip>
          <a:srcRect/>
          <a:stretch>
            <a:fillRect/>
          </a:stretch>
        </p:blipFill>
        <p:spPr bwMode="auto">
          <a:xfrm>
            <a:off x="2357422" y="500042"/>
            <a:ext cx="4362450" cy="4400551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8860" y="4714884"/>
            <a:ext cx="5214974" cy="1470025"/>
          </a:xfrm>
        </p:spPr>
        <p:txBody>
          <a:bodyPr/>
          <a:lstStyle/>
          <a:p>
            <a:r>
              <a:rPr lang="cs-CZ" b="1" dirty="0" smtClean="0"/>
              <a:t>Klasifikace poruch</a:t>
            </a:r>
            <a:br>
              <a:rPr lang="cs-CZ" b="1" dirty="0" smtClean="0"/>
            </a:br>
            <a:r>
              <a:rPr lang="cs-CZ" b="1" dirty="0" smtClean="0"/>
              <a:t>chování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14414" y="6357958"/>
            <a:ext cx="72152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Obrázek převzat z: https://osha.europa.eu/en/topics/ds/materials/new-old-clp-pictograms-magnified</a:t>
            </a:r>
            <a:endParaRPr lang="cs-CZ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I. MEDICÍNSKÉ hledisko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75774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Klasifikace vychází z </a:t>
            </a:r>
            <a:r>
              <a:rPr lang="pl-PL" b="1" dirty="0" smtClean="0"/>
              <a:t>MKN 10.revize z roku </a:t>
            </a:r>
            <a:r>
              <a:rPr lang="cs-CZ" dirty="0" smtClean="0"/>
              <a:t>1993</a:t>
            </a:r>
          </a:p>
          <a:p>
            <a:pPr>
              <a:buNone/>
            </a:pPr>
            <a:r>
              <a:rPr lang="cs-CZ" dirty="0" smtClean="0"/>
              <a:t>1) hyperkinetické poruchy (F90)</a:t>
            </a:r>
          </a:p>
          <a:p>
            <a:pPr>
              <a:buNone/>
            </a:pPr>
            <a:r>
              <a:rPr lang="cs-CZ" dirty="0" smtClean="0"/>
              <a:t>2) poruchy chování (F91)</a:t>
            </a:r>
          </a:p>
          <a:p>
            <a:pPr>
              <a:buNone/>
            </a:pPr>
            <a:r>
              <a:rPr lang="cs-CZ" dirty="0" smtClean="0"/>
              <a:t>3) smíšené poruchy chování a emocí (vázány na citovou labilitu)(F92)</a:t>
            </a:r>
          </a:p>
          <a:p>
            <a:pPr>
              <a:buNone/>
            </a:pPr>
            <a:r>
              <a:rPr lang="cs-CZ" dirty="0" smtClean="0"/>
              <a:t>4) emoční poruchy (F93)</a:t>
            </a:r>
          </a:p>
          <a:p>
            <a:pPr>
              <a:buNone/>
            </a:pPr>
            <a:r>
              <a:rPr lang="cs-CZ" dirty="0" smtClean="0"/>
              <a:t>5) poruchy sociálních funkcí (F94)</a:t>
            </a:r>
            <a:endParaRPr lang="cs-CZ" dirty="0"/>
          </a:p>
        </p:txBody>
      </p:sp>
      <p:pic>
        <p:nvPicPr>
          <p:cNvPr id="1026" name="Picture 2" descr="C:\Users\Jarče\Desktop\80_85121_11_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500174"/>
            <a:ext cx="3300436" cy="471490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214942" y="6257836"/>
            <a:ext cx="37147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Převzato z: http://www.</a:t>
            </a:r>
            <a:r>
              <a:rPr lang="cs-CZ" sz="1100" dirty="0" err="1" smtClean="0"/>
              <a:t>alescenek.cz</a:t>
            </a:r>
            <a:r>
              <a:rPr lang="cs-CZ" sz="1100" dirty="0" smtClean="0"/>
              <a:t>/detail-</a:t>
            </a:r>
            <a:r>
              <a:rPr lang="cs-CZ" sz="1100" dirty="0" err="1" smtClean="0"/>
              <a:t>zbozi</a:t>
            </a:r>
            <a:r>
              <a:rPr lang="cs-CZ" sz="1100" dirty="0" smtClean="0"/>
              <a:t>/</a:t>
            </a:r>
            <a:r>
              <a:rPr lang="cs-CZ" sz="1100" dirty="0" err="1" smtClean="0"/>
              <a:t>aplikovana</a:t>
            </a:r>
            <a:r>
              <a:rPr lang="cs-CZ" sz="1100" dirty="0" smtClean="0"/>
              <a:t>-psychologie-56:1:3/</a:t>
            </a:r>
            <a:r>
              <a:rPr lang="cs-CZ" sz="1100" dirty="0" err="1" smtClean="0"/>
              <a:t>dusevni</a:t>
            </a:r>
            <a:r>
              <a:rPr lang="cs-CZ" sz="1100" dirty="0" smtClean="0"/>
              <a:t>-poruchy-a-poruchy-</a:t>
            </a:r>
            <a:r>
              <a:rPr lang="cs-CZ" sz="1100" dirty="0" err="1" smtClean="0"/>
              <a:t>chovani</a:t>
            </a:r>
            <a:r>
              <a:rPr lang="cs-CZ" sz="1100" dirty="0" smtClean="0"/>
              <a:t>-</a:t>
            </a:r>
            <a:r>
              <a:rPr lang="cs-CZ" sz="1100" dirty="0" err="1" smtClean="0"/>
              <a:t>mezinarodni</a:t>
            </a:r>
            <a:r>
              <a:rPr lang="cs-CZ" sz="1100" dirty="0" smtClean="0"/>
              <a:t>-klasifikace-nemoci--70051.html</a:t>
            </a:r>
            <a:endParaRPr lang="cs-CZ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r>
              <a:rPr lang="cs-CZ" b="1" dirty="0" smtClean="0"/>
              <a:t>II. DIMENZIONÁLNÍ hledisko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47174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poruchy chování</a:t>
            </a:r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osobnostní problémy, psychické problémy</a:t>
            </a:r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nevyzrálost</a:t>
            </a:r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socializovaná agrese</a:t>
            </a:r>
            <a:endParaRPr lang="cs-CZ" dirty="0"/>
          </a:p>
        </p:txBody>
      </p:sp>
      <p:pic>
        <p:nvPicPr>
          <p:cNvPr id="9218" name="Picture 2" descr="http://img.profibeauty.eu/stupni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571876"/>
            <a:ext cx="6653330" cy="257176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1142976" y="6500834"/>
            <a:ext cx="66437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Převzato z: http://www.</a:t>
            </a:r>
            <a:r>
              <a:rPr lang="cs-CZ" sz="1200" dirty="0" err="1" smtClean="0"/>
              <a:t>profibeauty.cz</a:t>
            </a:r>
            <a:r>
              <a:rPr lang="cs-CZ" sz="1200" dirty="0" smtClean="0"/>
              <a:t>/</a:t>
            </a:r>
            <a:r>
              <a:rPr lang="cs-CZ" sz="1200" dirty="0" err="1" smtClean="0"/>
              <a:t>content</a:t>
            </a:r>
            <a:r>
              <a:rPr lang="cs-CZ" sz="1200" dirty="0" smtClean="0"/>
              <a:t>/15-</a:t>
            </a:r>
            <a:r>
              <a:rPr lang="cs-CZ" sz="1200" dirty="0" err="1" smtClean="0"/>
              <a:t>pruvodce</a:t>
            </a:r>
            <a:r>
              <a:rPr lang="cs-CZ" sz="1200" dirty="0" smtClean="0"/>
              <a:t>-</a:t>
            </a:r>
            <a:r>
              <a:rPr lang="cs-CZ" sz="1200" dirty="0" err="1" smtClean="0"/>
              <a:t>prodluzovanim</a:t>
            </a:r>
            <a:r>
              <a:rPr lang="cs-CZ" sz="1200" dirty="0" smtClean="0"/>
              <a:t>-vlasu</a:t>
            </a:r>
            <a:endParaRPr lang="cs-CZ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857272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chemeClr val="accent1"/>
                </a:solidFill>
              </a:rPr>
              <a:t>Klasifikace ASEBA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857403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0" y="980728"/>
          <a:ext cx="9144000" cy="612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99"/>
                <a:gridCol w="1524001"/>
                <a:gridCol w="1524001"/>
                <a:gridCol w="3047999"/>
              </a:tblGrid>
              <a:tr h="526265">
                <a:tc gridSpan="4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EXTERNALIZOVANÉ PORUCHY CHOVÁNÍ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26265"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Porušování</a:t>
                      </a:r>
                      <a:r>
                        <a:rPr lang="cs-CZ" b="1" baseline="0" dirty="0" smtClean="0"/>
                        <a:t> norem a pravidel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Agresivní chování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04637">
                <a:tc gridSpan="2">
                  <a:txBody>
                    <a:bodyPr/>
                    <a:lstStyle/>
                    <a:p>
                      <a:r>
                        <a:rPr lang="cs-CZ" sz="1600" dirty="0" smtClean="0"/>
                        <a:t>Nedostatek pocitu viny při špatném chování,</a:t>
                      </a:r>
                      <a:r>
                        <a:rPr lang="cs-CZ" sz="1600" baseline="0" dirty="0" smtClean="0"/>
                        <a:t> l</a:t>
                      </a:r>
                      <a:r>
                        <a:rPr lang="cs-CZ" sz="1600" dirty="0" smtClean="0"/>
                        <a:t>haní,</a:t>
                      </a:r>
                      <a:r>
                        <a:rPr lang="cs-CZ" sz="1600" baseline="0" dirty="0" smtClean="0"/>
                        <a:t> podvádění, k</a:t>
                      </a:r>
                      <a:r>
                        <a:rPr lang="cs-CZ" sz="1600" dirty="0" smtClean="0"/>
                        <a:t>rádeže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600" dirty="0" smtClean="0"/>
                        <a:t>Ničení cizího majetku,</a:t>
                      </a:r>
                      <a:r>
                        <a:rPr lang="cs-CZ" sz="1600" baseline="0" dirty="0" smtClean="0"/>
                        <a:t> o</a:t>
                      </a:r>
                      <a:r>
                        <a:rPr lang="cs-CZ" sz="1600" dirty="0" smtClean="0"/>
                        <a:t>dmítání</a:t>
                      </a:r>
                      <a:r>
                        <a:rPr lang="cs-CZ" sz="1600" baseline="0" dirty="0" smtClean="0"/>
                        <a:t> poslušnosti ve škole, rvačky, vyhrožování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26265">
                <a:tc gridSpan="4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INTERNALIZOVANÉ PORUCHY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682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Depresivní</a:t>
                      </a:r>
                      <a:r>
                        <a:rPr lang="cs-CZ" b="1" baseline="0" dirty="0" smtClean="0"/>
                        <a:t> symptomy projevů s úzkostným chováním</a:t>
                      </a:r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Uzavřenost s depresivními projevy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Psychosomatické potíže</a:t>
                      </a:r>
                      <a:endParaRPr lang="cs-CZ" b="1" dirty="0"/>
                    </a:p>
                  </a:txBody>
                  <a:tcPr/>
                </a:tc>
              </a:tr>
              <a:tr h="1113805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Plačtivost, pocity zbytečnosti, neschopnosti, tematizace sebevraždy, ustrašenost, úzkostnost</a:t>
                      </a:r>
                      <a:endParaRPr lang="cs-CZ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600" dirty="0" smtClean="0"/>
                        <a:t>Málo se raduje, svěřuje, nešťastný, smutný, depresivní, bez zájmu, nezapojuje se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Závratě, bolesti hlavy, nevolnosti, častá únava</a:t>
                      </a:r>
                      <a:endParaRPr lang="cs-CZ" sz="1600" dirty="0"/>
                    </a:p>
                  </a:txBody>
                  <a:tcPr/>
                </a:tc>
              </a:tr>
              <a:tr h="526265">
                <a:tc gridSpan="4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NESESKUPENÉ</a:t>
                      </a:r>
                      <a:r>
                        <a:rPr lang="cs-CZ" b="1" baseline="0" dirty="0" smtClean="0"/>
                        <a:t> DIMENZE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26265">
                <a:tc>
                  <a:txBody>
                    <a:bodyPr/>
                    <a:lstStyle/>
                    <a:p>
                      <a:r>
                        <a:rPr lang="cs-CZ" b="1" dirty="0" smtClean="0"/>
                        <a:t>Sociální</a:t>
                      </a:r>
                      <a:r>
                        <a:rPr lang="cs-CZ" b="1" baseline="0" dirty="0" smtClean="0"/>
                        <a:t> problémy</a:t>
                      </a:r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b="1" dirty="0" smtClean="0"/>
                        <a:t>Psychické</a:t>
                      </a:r>
                      <a:r>
                        <a:rPr lang="cs-CZ" b="1" baseline="0" dirty="0" smtClean="0"/>
                        <a:t> problémy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Problémy v pozornosti</a:t>
                      </a:r>
                      <a:endParaRPr lang="cs-CZ" b="1" dirty="0"/>
                    </a:p>
                  </a:txBody>
                  <a:tcPr/>
                </a:tc>
              </a:tr>
              <a:tr h="85922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Osamělost, pocity zneužívání, žárlivost na vrstevníky, neoblíbenost</a:t>
                      </a:r>
                      <a:endParaRPr lang="cs-CZ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600" dirty="0" smtClean="0"/>
                        <a:t>Ulpívavé myšlení,</a:t>
                      </a:r>
                      <a:r>
                        <a:rPr lang="cs-CZ" sz="1600" baseline="0" dirty="0" smtClean="0"/>
                        <a:t> divné myšlenky, chování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Nesoustředěnost, neklid, impulzivita, špatné školní výkony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III. SOCIÁLNÍ hledisko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329246" cy="487375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porucha chování se sociálním základem - </a:t>
            </a:r>
            <a:r>
              <a:rPr lang="cs-CZ" b="1" i="1" dirty="0" err="1" smtClean="0"/>
              <a:t>disociální</a:t>
            </a:r>
            <a:r>
              <a:rPr lang="cs-CZ" b="1" dirty="0" smtClean="0"/>
              <a:t> chování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i="1" dirty="0" smtClean="0"/>
              <a:t>asociální</a:t>
            </a:r>
            <a:r>
              <a:rPr lang="cs-CZ" b="1" dirty="0" smtClean="0"/>
              <a:t> porucha chování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porucha chování </a:t>
            </a:r>
            <a:r>
              <a:rPr lang="cs-CZ" b="1" i="1" dirty="0" smtClean="0"/>
              <a:t>antisociálního</a:t>
            </a:r>
            <a:r>
              <a:rPr lang="cs-CZ" b="1" dirty="0" smtClean="0"/>
              <a:t> rázu, delikvence</a:t>
            </a:r>
            <a:endParaRPr lang="cs-CZ" dirty="0"/>
          </a:p>
        </p:txBody>
      </p:sp>
      <p:pic>
        <p:nvPicPr>
          <p:cNvPr id="7170" name="Picture 2" descr="http://nd04.jxs.cz/233/299/9dd221c693_72829416_o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785794"/>
            <a:ext cx="1711782" cy="2357454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85786" y="6396335"/>
            <a:ext cx="678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Převzato z: </a:t>
            </a:r>
            <a:r>
              <a:rPr lang="cs-CZ" sz="1200" dirty="0" smtClean="0">
                <a:hlinkClick r:id="rId4"/>
              </a:rPr>
              <a:t>http://vtipy7.blog.cz/1101/</a:t>
            </a:r>
            <a:r>
              <a:rPr lang="cs-CZ" sz="1200" dirty="0" err="1" smtClean="0">
                <a:hlinkClick r:id="rId4"/>
              </a:rPr>
              <a:t>bart</a:t>
            </a:r>
            <a:r>
              <a:rPr lang="cs-CZ" sz="1200" dirty="0" smtClean="0">
                <a:hlinkClick r:id="rId4"/>
              </a:rPr>
              <a:t>-</a:t>
            </a:r>
            <a:r>
              <a:rPr lang="cs-CZ" sz="1200" dirty="0" err="1" smtClean="0">
                <a:hlinkClick r:id="rId4"/>
              </a:rPr>
              <a:t>simpson</a:t>
            </a:r>
            <a:r>
              <a:rPr lang="cs-CZ" sz="1200" dirty="0" smtClean="0"/>
              <a:t>; </a:t>
            </a:r>
            <a:r>
              <a:rPr lang="cs-CZ" sz="1200" dirty="0" smtClean="0">
                <a:hlinkClick r:id="rId5"/>
              </a:rPr>
              <a:t>http://www.postavy.</a:t>
            </a:r>
            <a:r>
              <a:rPr lang="cs-CZ" sz="1200" dirty="0" err="1" smtClean="0">
                <a:hlinkClick r:id="rId5"/>
              </a:rPr>
              <a:t>cz</a:t>
            </a:r>
            <a:r>
              <a:rPr lang="cs-CZ" sz="1200" dirty="0" smtClean="0">
                <a:hlinkClick r:id="rId5"/>
              </a:rPr>
              <a:t>/</a:t>
            </a:r>
            <a:r>
              <a:rPr lang="cs-CZ" sz="1200" dirty="0" err="1" smtClean="0">
                <a:hlinkClick r:id="rId5"/>
              </a:rPr>
              <a:t>hadak</a:t>
            </a:r>
            <a:r>
              <a:rPr lang="cs-CZ" sz="1200" dirty="0" smtClean="0">
                <a:hlinkClick r:id="rId5"/>
              </a:rPr>
              <a:t>/</a:t>
            </a:r>
            <a:r>
              <a:rPr lang="cs-CZ" sz="1200" dirty="0" smtClean="0"/>
              <a:t>; http://pt.simpsons.wikia.com/wiki/Nelson_Muntz   </a:t>
            </a:r>
            <a:endParaRPr lang="cs-CZ" sz="1200" dirty="0"/>
          </a:p>
        </p:txBody>
      </p:sp>
      <p:pic>
        <p:nvPicPr>
          <p:cNvPr id="7172" name="Picture 4" descr="Ha&amp;dcaron;ák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00562" y="4214818"/>
            <a:ext cx="1905000" cy="1905000"/>
          </a:xfrm>
          <a:prstGeom prst="rect">
            <a:avLst/>
          </a:prstGeom>
          <a:noFill/>
        </p:spPr>
      </p:pic>
      <p:pic>
        <p:nvPicPr>
          <p:cNvPr id="7174" name="Picture 6" descr="http://images1.wikia.nocookie.net/__cb20110529190559/simpsons/pt/images/8/80/524597872_7b3e7d48fd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58082" y="2643182"/>
            <a:ext cx="1525679" cy="2197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IV. ŠKOLSKÉ hledisko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• </a:t>
            </a:r>
            <a:r>
              <a:rPr lang="pl-PL" b="1" dirty="0" smtClean="0"/>
              <a:t>poruchy chování vyplývají z konfliktu</a:t>
            </a:r>
          </a:p>
          <a:p>
            <a:pPr>
              <a:buNone/>
            </a:pPr>
            <a:r>
              <a:rPr lang="pl-PL" b="1" dirty="0" smtClean="0"/>
              <a:t>	- 	</a:t>
            </a:r>
            <a:r>
              <a:rPr lang="cs-CZ" dirty="0" smtClean="0"/>
              <a:t>záškoláctví, lhaní, krádeže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poruchy chování spojené s násilím </a:t>
            </a:r>
          </a:p>
          <a:p>
            <a:pPr>
              <a:buNone/>
            </a:pPr>
            <a:r>
              <a:rPr lang="cs-CZ" b="1" dirty="0" smtClean="0"/>
              <a:t>	- 	</a:t>
            </a:r>
            <a:r>
              <a:rPr lang="cs-CZ" dirty="0" smtClean="0"/>
              <a:t>agrese, šikana, loupeže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poruchy chování související se závislostí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V. klasifikace MYSCHKERA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• </a:t>
            </a:r>
            <a:r>
              <a:rPr lang="pt-BR" b="1" dirty="0" smtClean="0"/>
              <a:t>poruchy chování s externími vlivy</a:t>
            </a:r>
            <a:endParaRPr lang="cs-CZ" b="1" dirty="0" smtClean="0"/>
          </a:p>
          <a:p>
            <a:pPr lvl="2"/>
            <a:r>
              <a:rPr lang="es-ES" dirty="0" smtClean="0"/>
              <a:t>agrese, hyperaktivi</a:t>
            </a:r>
            <a:r>
              <a:rPr lang="cs-CZ" dirty="0" smtClean="0"/>
              <a:t>ta</a:t>
            </a:r>
            <a:r>
              <a:rPr lang="es-ES" dirty="0" smtClean="0"/>
              <a:t>, porucha pozornosti, impulzivita</a:t>
            </a:r>
            <a:endParaRPr lang="pt-BR" b="1" dirty="0" smtClean="0"/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poruchy chování s interními vlivy</a:t>
            </a:r>
          </a:p>
          <a:p>
            <a:pPr lvl="2"/>
            <a:r>
              <a:rPr lang="es-ES" dirty="0" smtClean="0"/>
              <a:t>strach, komplex méněcennosti, úzkostnost, ztráta zájmu o dění, poruchy spánku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nezralé sociální vztahy</a:t>
            </a:r>
          </a:p>
          <a:p>
            <a:pPr lvl="2"/>
            <a:r>
              <a:rPr lang="es-ES" dirty="0" smtClean="0"/>
              <a:t>snížení schopnosti koncentrace, infantilní chování, snadná</a:t>
            </a:r>
            <a:r>
              <a:rPr lang="cs-CZ" dirty="0" smtClean="0"/>
              <a:t> </a:t>
            </a:r>
            <a:r>
              <a:rPr lang="es-ES" dirty="0" smtClean="0"/>
              <a:t>unavitelnost, snížená</a:t>
            </a:r>
            <a:r>
              <a:rPr lang="cs-CZ" dirty="0" smtClean="0"/>
              <a:t> </a:t>
            </a:r>
            <a:r>
              <a:rPr lang="es-ES" dirty="0" smtClean="0"/>
              <a:t>výkonnost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socializovaná delikvence</a:t>
            </a:r>
          </a:p>
          <a:p>
            <a:pPr lvl="2"/>
            <a:r>
              <a:rPr lang="es-ES" dirty="0" smtClean="0"/>
              <a:t>násilnické chování, vznětlivost, nezodpovědnost, poruchy vztahů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176</TotalTime>
  <Words>369</Words>
  <PresentationFormat>Předvádění na obrazovce (4:3)</PresentationFormat>
  <Paragraphs>136</Paragraphs>
  <Slides>7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Arkýř</vt:lpstr>
      <vt:lpstr>Klasifikace poruch chování</vt:lpstr>
      <vt:lpstr>I. MEDICÍNSKÉ hledisko</vt:lpstr>
      <vt:lpstr>II. DIMENZIONÁLNÍ hledisko</vt:lpstr>
      <vt:lpstr>Klasifikace ASEBA</vt:lpstr>
      <vt:lpstr>III. SOCIÁLNÍ hledisko</vt:lpstr>
      <vt:lpstr>IV. ŠKOLSKÉ hledisko</vt:lpstr>
      <vt:lpstr>V. klasifikace MYSCHKERA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Klasifikace poruch chování</dc:title>
  <dc:creator>Jarče</dc:creator>
  <cp:lastModifiedBy>Jarče</cp:lastModifiedBy>
  <cp:revision>28</cp:revision>
  <dcterms:created xsi:type="dcterms:W3CDTF">2013-03-17T11:45:26Z</dcterms:created>
  <dcterms:modified xsi:type="dcterms:W3CDTF">2013-03-18T12:52:43Z</dcterms:modified>
</cp:coreProperties>
</file>