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8" r:id="rId3"/>
    <p:sldId id="257" r:id="rId4"/>
    <p:sldId id="263" r:id="rId5"/>
    <p:sldId id="258" r:id="rId6"/>
    <p:sldId id="259" r:id="rId7"/>
    <p:sldId id="261" r:id="rId8"/>
    <p:sldId id="262" r:id="rId9"/>
    <p:sldId id="260" r:id="rId10"/>
    <p:sldId id="264" r:id="rId11"/>
    <p:sldId id="265" r:id="rId12"/>
    <p:sldId id="266" r:id="rId13"/>
    <p:sldId id="270" r:id="rId14"/>
    <p:sldId id="267" r:id="rId15"/>
    <p:sldId id="268" r:id="rId16"/>
    <p:sldId id="269" r:id="rId17"/>
    <p:sldId id="273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BD0B4-F920-4C17-A8D1-67AA8F8B70B4}" type="doc">
      <dgm:prSet loTypeId="urn:microsoft.com/office/officeart/2005/8/layout/hierarchy6" loCatId="hierarchy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87583116-1023-462D-82C8-1D7A9FE54F98}">
      <dgm:prSet phldrT="[Text]"/>
      <dgm:spPr/>
      <dgm:t>
        <a:bodyPr/>
        <a:lstStyle/>
        <a:p>
          <a:r>
            <a:rPr lang="cs-CZ" dirty="0" smtClean="0"/>
            <a:t>Rozhodnutí soudu </a:t>
          </a:r>
        </a:p>
        <a:p>
          <a:r>
            <a:rPr lang="cs-CZ" dirty="0" smtClean="0"/>
            <a:t>Předběžné opatření </a:t>
          </a:r>
          <a:endParaRPr lang="cs-CZ" dirty="0"/>
        </a:p>
      </dgm:t>
    </dgm:pt>
    <dgm:pt modelId="{4163A7F4-A562-4C96-82F8-31073434C35F}" type="parTrans" cxnId="{721A5A78-F7D3-4EF1-8F10-80353230ED71}">
      <dgm:prSet/>
      <dgm:spPr/>
      <dgm:t>
        <a:bodyPr/>
        <a:lstStyle/>
        <a:p>
          <a:endParaRPr lang="cs-CZ"/>
        </a:p>
      </dgm:t>
    </dgm:pt>
    <dgm:pt modelId="{A61C02AD-B307-485F-9FEF-0747971F4E0A}" type="sibTrans" cxnId="{721A5A78-F7D3-4EF1-8F10-80353230ED71}">
      <dgm:prSet/>
      <dgm:spPr/>
      <dgm:t>
        <a:bodyPr/>
        <a:lstStyle/>
        <a:p>
          <a:endParaRPr lang="cs-CZ"/>
        </a:p>
      </dgm:t>
    </dgm:pt>
    <dgm:pt modelId="{F85001ED-3580-4359-B637-6C1E3D2DED2E}">
      <dgm:prSet phldrT="[Text]"/>
      <dgm:spPr/>
      <dgm:t>
        <a:bodyPr/>
        <a:lstStyle/>
        <a:p>
          <a:r>
            <a:rPr lang="cs-CZ" dirty="0" smtClean="0"/>
            <a:t>Diagnostický ústav pro děti a mládež </a:t>
          </a:r>
          <a:endParaRPr lang="cs-CZ" dirty="0"/>
        </a:p>
      </dgm:t>
    </dgm:pt>
    <dgm:pt modelId="{3FD2271D-6295-4C19-9372-B18673EDB6D8}" type="parTrans" cxnId="{371B673E-A256-4196-BB16-A99F81C1198E}">
      <dgm:prSet/>
      <dgm:spPr/>
      <dgm:t>
        <a:bodyPr/>
        <a:lstStyle/>
        <a:p>
          <a:endParaRPr lang="cs-CZ"/>
        </a:p>
      </dgm:t>
    </dgm:pt>
    <dgm:pt modelId="{B2C9BA7B-8C13-499F-B237-2917ECA1D830}" type="sibTrans" cxnId="{371B673E-A256-4196-BB16-A99F81C1198E}">
      <dgm:prSet/>
      <dgm:spPr/>
      <dgm:t>
        <a:bodyPr/>
        <a:lstStyle/>
        <a:p>
          <a:endParaRPr lang="cs-CZ"/>
        </a:p>
      </dgm:t>
    </dgm:pt>
    <dgm:pt modelId="{19BCC180-CADC-405C-970A-7DFC91C3470D}">
      <dgm:prSet/>
      <dgm:spPr/>
      <dgm:t>
        <a:bodyPr/>
        <a:lstStyle/>
        <a:p>
          <a:r>
            <a:rPr lang="cs-CZ" dirty="0" smtClean="0"/>
            <a:t>Dětský domov</a:t>
          </a:r>
          <a:endParaRPr lang="cs-CZ" dirty="0" smtClean="0"/>
        </a:p>
        <a:p>
          <a:r>
            <a:rPr lang="cs-CZ" dirty="0" smtClean="0"/>
            <a:t>ÚV</a:t>
          </a:r>
          <a:endParaRPr lang="cs-CZ" dirty="0"/>
        </a:p>
      </dgm:t>
    </dgm:pt>
    <dgm:pt modelId="{513C88D6-E744-44B4-9848-302179635342}" type="parTrans" cxnId="{4FCC09C5-27FB-4CC6-8037-08B45A0703B3}">
      <dgm:prSet/>
      <dgm:spPr/>
      <dgm:t>
        <a:bodyPr/>
        <a:lstStyle/>
        <a:p>
          <a:endParaRPr lang="cs-CZ"/>
        </a:p>
      </dgm:t>
    </dgm:pt>
    <dgm:pt modelId="{24C6C248-9C31-46C0-B5F9-677ED3EBE6BC}" type="sibTrans" cxnId="{4FCC09C5-27FB-4CC6-8037-08B45A0703B3}">
      <dgm:prSet/>
      <dgm:spPr/>
      <dgm:t>
        <a:bodyPr/>
        <a:lstStyle/>
        <a:p>
          <a:endParaRPr lang="cs-CZ"/>
        </a:p>
      </dgm:t>
    </dgm:pt>
    <dgm:pt modelId="{D214089E-E0EE-4F6A-A5E8-EE8DA7E8BB4B}">
      <dgm:prSet/>
      <dgm:spPr/>
      <dgm:t>
        <a:bodyPr/>
        <a:lstStyle/>
        <a:p>
          <a:r>
            <a:rPr lang="cs-CZ" dirty="0" smtClean="0"/>
            <a:t>Dětský domov se školou </a:t>
          </a:r>
        </a:p>
        <a:p>
          <a:r>
            <a:rPr lang="cs-CZ" dirty="0" smtClean="0"/>
            <a:t>ÚV (OV)</a:t>
          </a:r>
          <a:endParaRPr lang="cs-CZ" dirty="0"/>
        </a:p>
      </dgm:t>
    </dgm:pt>
    <dgm:pt modelId="{D0F40341-B8A1-44CE-ABA4-BBFD42052F91}" type="parTrans" cxnId="{40584DB0-2DF5-42A4-A07A-75130361EFC9}">
      <dgm:prSet/>
      <dgm:spPr/>
      <dgm:t>
        <a:bodyPr/>
        <a:lstStyle/>
        <a:p>
          <a:endParaRPr lang="cs-CZ"/>
        </a:p>
      </dgm:t>
    </dgm:pt>
    <dgm:pt modelId="{1CF1A416-3223-449C-A1A0-B6E0BABE3AF4}" type="sibTrans" cxnId="{40584DB0-2DF5-42A4-A07A-75130361EFC9}">
      <dgm:prSet/>
      <dgm:spPr/>
      <dgm:t>
        <a:bodyPr/>
        <a:lstStyle/>
        <a:p>
          <a:endParaRPr lang="cs-CZ"/>
        </a:p>
      </dgm:t>
    </dgm:pt>
    <dgm:pt modelId="{847A9230-0797-47CD-B5BF-C607C523D0AC}">
      <dgm:prSet/>
      <dgm:spPr/>
      <dgm:t>
        <a:bodyPr/>
        <a:lstStyle/>
        <a:p>
          <a:r>
            <a:rPr lang="cs-CZ" dirty="0" smtClean="0"/>
            <a:t>Výchovný ústav </a:t>
          </a:r>
          <a:endParaRPr lang="cs-CZ" dirty="0" smtClean="0"/>
        </a:p>
        <a:p>
          <a:r>
            <a:rPr lang="cs-CZ" dirty="0" smtClean="0"/>
            <a:t>ÚV</a:t>
          </a:r>
          <a:endParaRPr lang="cs-CZ" dirty="0"/>
        </a:p>
      </dgm:t>
    </dgm:pt>
    <dgm:pt modelId="{1FD5A825-5B27-45EB-8566-9F32F6B6F699}" type="parTrans" cxnId="{B5CC7156-2B1A-43FF-A7B8-DF040B059937}">
      <dgm:prSet/>
      <dgm:spPr/>
      <dgm:t>
        <a:bodyPr/>
        <a:lstStyle/>
        <a:p>
          <a:endParaRPr lang="cs-CZ"/>
        </a:p>
      </dgm:t>
    </dgm:pt>
    <dgm:pt modelId="{30C7AC36-F3AF-4419-8E11-882297EC59F7}" type="sibTrans" cxnId="{B5CC7156-2B1A-43FF-A7B8-DF040B059937}">
      <dgm:prSet/>
      <dgm:spPr/>
      <dgm:t>
        <a:bodyPr/>
        <a:lstStyle/>
        <a:p>
          <a:endParaRPr lang="cs-CZ"/>
        </a:p>
      </dgm:t>
    </dgm:pt>
    <dgm:pt modelId="{85D387F6-4DD6-4BD8-B885-E390A49868EB}" type="pres">
      <dgm:prSet presAssocID="{FACBD0B4-F920-4C17-A8D1-67AA8F8B70B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348EE2-135F-4BE7-9065-5DBDB697ADF4}" type="pres">
      <dgm:prSet presAssocID="{FACBD0B4-F920-4C17-A8D1-67AA8F8B70B4}" presName="hierFlow" presStyleCnt="0"/>
      <dgm:spPr/>
    </dgm:pt>
    <dgm:pt modelId="{FF61BA09-2E59-48C2-81C5-02C00FF15573}" type="pres">
      <dgm:prSet presAssocID="{FACBD0B4-F920-4C17-A8D1-67AA8F8B70B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D367AE7-8313-4864-AE73-3DA4A04DCABF}" type="pres">
      <dgm:prSet presAssocID="{87583116-1023-462D-82C8-1D7A9FE54F98}" presName="Name14" presStyleCnt="0"/>
      <dgm:spPr/>
    </dgm:pt>
    <dgm:pt modelId="{4E8CA1C5-116A-44EE-9B93-173A30CE4208}" type="pres">
      <dgm:prSet presAssocID="{87583116-1023-462D-82C8-1D7A9FE54F98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CBD629-8BAF-47A7-8128-ED88965AAB0C}" type="pres">
      <dgm:prSet presAssocID="{87583116-1023-462D-82C8-1D7A9FE54F98}" presName="hierChild2" presStyleCnt="0"/>
      <dgm:spPr/>
    </dgm:pt>
    <dgm:pt modelId="{E1311329-0897-4BE0-B702-742C33BA8F46}" type="pres">
      <dgm:prSet presAssocID="{3FD2271D-6295-4C19-9372-B18673EDB6D8}" presName="Name19" presStyleLbl="parChTrans1D2" presStyleIdx="0" presStyleCnt="1"/>
      <dgm:spPr/>
      <dgm:t>
        <a:bodyPr/>
        <a:lstStyle/>
        <a:p>
          <a:endParaRPr lang="cs-CZ"/>
        </a:p>
      </dgm:t>
    </dgm:pt>
    <dgm:pt modelId="{2E28232B-C27E-4086-BAC3-F20754900F32}" type="pres">
      <dgm:prSet presAssocID="{F85001ED-3580-4359-B637-6C1E3D2DED2E}" presName="Name21" presStyleCnt="0"/>
      <dgm:spPr/>
    </dgm:pt>
    <dgm:pt modelId="{B4EC88CF-21E5-4A94-8078-AA1F97C6DA9E}" type="pres">
      <dgm:prSet presAssocID="{F85001ED-3580-4359-B637-6C1E3D2DED2E}" presName="level2Shape" presStyleLbl="node2" presStyleIdx="0" presStyleCnt="1"/>
      <dgm:spPr/>
      <dgm:t>
        <a:bodyPr/>
        <a:lstStyle/>
        <a:p>
          <a:endParaRPr lang="cs-CZ"/>
        </a:p>
      </dgm:t>
    </dgm:pt>
    <dgm:pt modelId="{A9C3C5AF-B116-4E5D-8B59-4E7933F83BA3}" type="pres">
      <dgm:prSet presAssocID="{F85001ED-3580-4359-B637-6C1E3D2DED2E}" presName="hierChild3" presStyleCnt="0"/>
      <dgm:spPr/>
    </dgm:pt>
    <dgm:pt modelId="{A200812B-51A5-4F0B-ADEC-5C97E6B0E6C2}" type="pres">
      <dgm:prSet presAssocID="{513C88D6-E744-44B4-9848-302179635342}" presName="Name19" presStyleLbl="parChTrans1D3" presStyleIdx="0" presStyleCnt="3"/>
      <dgm:spPr/>
      <dgm:t>
        <a:bodyPr/>
        <a:lstStyle/>
        <a:p>
          <a:endParaRPr lang="cs-CZ"/>
        </a:p>
      </dgm:t>
    </dgm:pt>
    <dgm:pt modelId="{51F3DE5C-4EE2-41AE-B57E-95D172B80C19}" type="pres">
      <dgm:prSet presAssocID="{19BCC180-CADC-405C-970A-7DFC91C3470D}" presName="Name21" presStyleCnt="0"/>
      <dgm:spPr/>
    </dgm:pt>
    <dgm:pt modelId="{D4FBC61D-B0C0-4685-A707-CE3AF87EE00D}" type="pres">
      <dgm:prSet presAssocID="{19BCC180-CADC-405C-970A-7DFC91C3470D}" presName="level2Shape" presStyleLbl="node3" presStyleIdx="0" presStyleCnt="3"/>
      <dgm:spPr/>
      <dgm:t>
        <a:bodyPr/>
        <a:lstStyle/>
        <a:p>
          <a:endParaRPr lang="cs-CZ"/>
        </a:p>
      </dgm:t>
    </dgm:pt>
    <dgm:pt modelId="{F32E1766-FA3A-41EF-81C7-BACA99464F8F}" type="pres">
      <dgm:prSet presAssocID="{19BCC180-CADC-405C-970A-7DFC91C3470D}" presName="hierChild3" presStyleCnt="0"/>
      <dgm:spPr/>
    </dgm:pt>
    <dgm:pt modelId="{55B2C225-1414-485C-88D1-3DC8A7CC463F}" type="pres">
      <dgm:prSet presAssocID="{D0F40341-B8A1-44CE-ABA4-BBFD42052F91}" presName="Name19" presStyleLbl="parChTrans1D3" presStyleIdx="1" presStyleCnt="3"/>
      <dgm:spPr/>
      <dgm:t>
        <a:bodyPr/>
        <a:lstStyle/>
        <a:p>
          <a:endParaRPr lang="cs-CZ"/>
        </a:p>
      </dgm:t>
    </dgm:pt>
    <dgm:pt modelId="{4C57E774-4BB0-44AB-842A-D60526013ADC}" type="pres">
      <dgm:prSet presAssocID="{D214089E-E0EE-4F6A-A5E8-EE8DA7E8BB4B}" presName="Name21" presStyleCnt="0"/>
      <dgm:spPr/>
    </dgm:pt>
    <dgm:pt modelId="{3F00361C-A3AC-4326-8E3A-09CE7B518A34}" type="pres">
      <dgm:prSet presAssocID="{D214089E-E0EE-4F6A-A5E8-EE8DA7E8BB4B}" presName="level2Shape" presStyleLbl="node3" presStyleIdx="1" presStyleCnt="3"/>
      <dgm:spPr/>
      <dgm:t>
        <a:bodyPr/>
        <a:lstStyle/>
        <a:p>
          <a:endParaRPr lang="cs-CZ"/>
        </a:p>
      </dgm:t>
    </dgm:pt>
    <dgm:pt modelId="{C85646B6-DA57-4080-B8FB-FE66D4960F14}" type="pres">
      <dgm:prSet presAssocID="{D214089E-E0EE-4F6A-A5E8-EE8DA7E8BB4B}" presName="hierChild3" presStyleCnt="0"/>
      <dgm:spPr/>
    </dgm:pt>
    <dgm:pt modelId="{0134D0E2-691B-41C8-975E-61CBE7ACD612}" type="pres">
      <dgm:prSet presAssocID="{1FD5A825-5B27-45EB-8566-9F32F6B6F699}" presName="Name19" presStyleLbl="parChTrans1D3" presStyleIdx="2" presStyleCnt="3"/>
      <dgm:spPr/>
      <dgm:t>
        <a:bodyPr/>
        <a:lstStyle/>
        <a:p>
          <a:endParaRPr lang="cs-CZ"/>
        </a:p>
      </dgm:t>
    </dgm:pt>
    <dgm:pt modelId="{7D11305D-8BA4-4DDF-9E91-C8E3D135F4D7}" type="pres">
      <dgm:prSet presAssocID="{847A9230-0797-47CD-B5BF-C607C523D0AC}" presName="Name21" presStyleCnt="0"/>
      <dgm:spPr/>
    </dgm:pt>
    <dgm:pt modelId="{FDEFB5AA-0ADC-46BD-BDB8-606ECA0BD490}" type="pres">
      <dgm:prSet presAssocID="{847A9230-0797-47CD-B5BF-C607C523D0AC}" presName="level2Shape" presStyleLbl="node3" presStyleIdx="2" presStyleCnt="3"/>
      <dgm:spPr/>
      <dgm:t>
        <a:bodyPr/>
        <a:lstStyle/>
        <a:p>
          <a:endParaRPr lang="cs-CZ"/>
        </a:p>
      </dgm:t>
    </dgm:pt>
    <dgm:pt modelId="{96538513-9C8F-4429-A7B8-B8AEF23F1310}" type="pres">
      <dgm:prSet presAssocID="{847A9230-0797-47CD-B5BF-C607C523D0AC}" presName="hierChild3" presStyleCnt="0"/>
      <dgm:spPr/>
    </dgm:pt>
    <dgm:pt modelId="{5652E296-E22A-4716-93B9-DDFF2360B550}" type="pres">
      <dgm:prSet presAssocID="{FACBD0B4-F920-4C17-A8D1-67AA8F8B70B4}" presName="bgShapesFlow" presStyleCnt="0"/>
      <dgm:spPr/>
    </dgm:pt>
  </dgm:ptLst>
  <dgm:cxnLst>
    <dgm:cxn modelId="{175AE7FD-8390-4386-8ADB-B2441C4EAFC9}" type="presOf" srcId="{19BCC180-CADC-405C-970A-7DFC91C3470D}" destId="{D4FBC61D-B0C0-4685-A707-CE3AF87EE00D}" srcOrd="0" destOrd="0" presId="urn:microsoft.com/office/officeart/2005/8/layout/hierarchy6"/>
    <dgm:cxn modelId="{1EA7C649-8DB5-4A19-B54C-499899791A86}" type="presOf" srcId="{1FD5A825-5B27-45EB-8566-9F32F6B6F699}" destId="{0134D0E2-691B-41C8-975E-61CBE7ACD612}" srcOrd="0" destOrd="0" presId="urn:microsoft.com/office/officeart/2005/8/layout/hierarchy6"/>
    <dgm:cxn modelId="{F54FC9C6-6579-4A50-8B54-083FAF0ED42D}" type="presOf" srcId="{FACBD0B4-F920-4C17-A8D1-67AA8F8B70B4}" destId="{85D387F6-4DD6-4BD8-B885-E390A49868EB}" srcOrd="0" destOrd="0" presId="urn:microsoft.com/office/officeart/2005/8/layout/hierarchy6"/>
    <dgm:cxn modelId="{4FCC09C5-27FB-4CC6-8037-08B45A0703B3}" srcId="{F85001ED-3580-4359-B637-6C1E3D2DED2E}" destId="{19BCC180-CADC-405C-970A-7DFC91C3470D}" srcOrd="0" destOrd="0" parTransId="{513C88D6-E744-44B4-9848-302179635342}" sibTransId="{24C6C248-9C31-46C0-B5F9-677ED3EBE6BC}"/>
    <dgm:cxn modelId="{569268B4-EDD5-44D9-B938-6ED4BC5C3B3B}" type="presOf" srcId="{513C88D6-E744-44B4-9848-302179635342}" destId="{A200812B-51A5-4F0B-ADEC-5C97E6B0E6C2}" srcOrd="0" destOrd="0" presId="urn:microsoft.com/office/officeart/2005/8/layout/hierarchy6"/>
    <dgm:cxn modelId="{C1B199DA-E21F-4B3D-8559-EDEBF353CE79}" type="presOf" srcId="{87583116-1023-462D-82C8-1D7A9FE54F98}" destId="{4E8CA1C5-116A-44EE-9B93-173A30CE4208}" srcOrd="0" destOrd="0" presId="urn:microsoft.com/office/officeart/2005/8/layout/hierarchy6"/>
    <dgm:cxn modelId="{40584DB0-2DF5-42A4-A07A-75130361EFC9}" srcId="{F85001ED-3580-4359-B637-6C1E3D2DED2E}" destId="{D214089E-E0EE-4F6A-A5E8-EE8DA7E8BB4B}" srcOrd="1" destOrd="0" parTransId="{D0F40341-B8A1-44CE-ABA4-BBFD42052F91}" sibTransId="{1CF1A416-3223-449C-A1A0-B6E0BABE3AF4}"/>
    <dgm:cxn modelId="{B17E584C-56C8-4D77-9540-D3DB3A571066}" type="presOf" srcId="{847A9230-0797-47CD-B5BF-C607C523D0AC}" destId="{FDEFB5AA-0ADC-46BD-BDB8-606ECA0BD490}" srcOrd="0" destOrd="0" presId="urn:microsoft.com/office/officeart/2005/8/layout/hierarchy6"/>
    <dgm:cxn modelId="{C3A0E96B-8260-42EB-A92D-31E46846021B}" type="presOf" srcId="{F85001ED-3580-4359-B637-6C1E3D2DED2E}" destId="{B4EC88CF-21E5-4A94-8078-AA1F97C6DA9E}" srcOrd="0" destOrd="0" presId="urn:microsoft.com/office/officeart/2005/8/layout/hierarchy6"/>
    <dgm:cxn modelId="{721A5A78-F7D3-4EF1-8F10-80353230ED71}" srcId="{FACBD0B4-F920-4C17-A8D1-67AA8F8B70B4}" destId="{87583116-1023-462D-82C8-1D7A9FE54F98}" srcOrd="0" destOrd="0" parTransId="{4163A7F4-A562-4C96-82F8-31073434C35F}" sibTransId="{A61C02AD-B307-485F-9FEF-0747971F4E0A}"/>
    <dgm:cxn modelId="{7F04E261-5506-47F6-A873-A4BFD6A75DDD}" type="presOf" srcId="{D0F40341-B8A1-44CE-ABA4-BBFD42052F91}" destId="{55B2C225-1414-485C-88D1-3DC8A7CC463F}" srcOrd="0" destOrd="0" presId="urn:microsoft.com/office/officeart/2005/8/layout/hierarchy6"/>
    <dgm:cxn modelId="{B75C3318-79BC-4A6E-B8BE-58C19B151CFF}" type="presOf" srcId="{3FD2271D-6295-4C19-9372-B18673EDB6D8}" destId="{E1311329-0897-4BE0-B702-742C33BA8F46}" srcOrd="0" destOrd="0" presId="urn:microsoft.com/office/officeart/2005/8/layout/hierarchy6"/>
    <dgm:cxn modelId="{B5CC7156-2B1A-43FF-A7B8-DF040B059937}" srcId="{F85001ED-3580-4359-B637-6C1E3D2DED2E}" destId="{847A9230-0797-47CD-B5BF-C607C523D0AC}" srcOrd="2" destOrd="0" parTransId="{1FD5A825-5B27-45EB-8566-9F32F6B6F699}" sibTransId="{30C7AC36-F3AF-4419-8E11-882297EC59F7}"/>
    <dgm:cxn modelId="{174B932F-A760-482B-815C-CBEF0058401A}" type="presOf" srcId="{D214089E-E0EE-4F6A-A5E8-EE8DA7E8BB4B}" destId="{3F00361C-A3AC-4326-8E3A-09CE7B518A34}" srcOrd="0" destOrd="0" presId="urn:microsoft.com/office/officeart/2005/8/layout/hierarchy6"/>
    <dgm:cxn modelId="{371B673E-A256-4196-BB16-A99F81C1198E}" srcId="{87583116-1023-462D-82C8-1D7A9FE54F98}" destId="{F85001ED-3580-4359-B637-6C1E3D2DED2E}" srcOrd="0" destOrd="0" parTransId="{3FD2271D-6295-4C19-9372-B18673EDB6D8}" sibTransId="{B2C9BA7B-8C13-499F-B237-2917ECA1D830}"/>
    <dgm:cxn modelId="{5E3F7A7F-B917-48B6-BB6B-3755DF313C29}" type="presParOf" srcId="{85D387F6-4DD6-4BD8-B885-E390A49868EB}" destId="{37348EE2-135F-4BE7-9065-5DBDB697ADF4}" srcOrd="0" destOrd="0" presId="urn:microsoft.com/office/officeart/2005/8/layout/hierarchy6"/>
    <dgm:cxn modelId="{0550F823-3E78-41DE-BB66-0A3923A59D96}" type="presParOf" srcId="{37348EE2-135F-4BE7-9065-5DBDB697ADF4}" destId="{FF61BA09-2E59-48C2-81C5-02C00FF15573}" srcOrd="0" destOrd="0" presId="urn:microsoft.com/office/officeart/2005/8/layout/hierarchy6"/>
    <dgm:cxn modelId="{0979F237-47CE-4BD1-87E1-86184EBCBFC9}" type="presParOf" srcId="{FF61BA09-2E59-48C2-81C5-02C00FF15573}" destId="{7D367AE7-8313-4864-AE73-3DA4A04DCABF}" srcOrd="0" destOrd="0" presId="urn:microsoft.com/office/officeart/2005/8/layout/hierarchy6"/>
    <dgm:cxn modelId="{B884AB9B-4E26-4938-8C95-11EF62B19619}" type="presParOf" srcId="{7D367AE7-8313-4864-AE73-3DA4A04DCABF}" destId="{4E8CA1C5-116A-44EE-9B93-173A30CE4208}" srcOrd="0" destOrd="0" presId="urn:microsoft.com/office/officeart/2005/8/layout/hierarchy6"/>
    <dgm:cxn modelId="{9E727374-7457-4478-B87C-114FD1571952}" type="presParOf" srcId="{7D367AE7-8313-4864-AE73-3DA4A04DCABF}" destId="{EECBD629-8BAF-47A7-8128-ED88965AAB0C}" srcOrd="1" destOrd="0" presId="urn:microsoft.com/office/officeart/2005/8/layout/hierarchy6"/>
    <dgm:cxn modelId="{27315F90-667F-4004-B65C-31274D606FC2}" type="presParOf" srcId="{EECBD629-8BAF-47A7-8128-ED88965AAB0C}" destId="{E1311329-0897-4BE0-B702-742C33BA8F46}" srcOrd="0" destOrd="0" presId="urn:microsoft.com/office/officeart/2005/8/layout/hierarchy6"/>
    <dgm:cxn modelId="{09CC6D54-D476-4416-97E4-61536DA1945B}" type="presParOf" srcId="{EECBD629-8BAF-47A7-8128-ED88965AAB0C}" destId="{2E28232B-C27E-4086-BAC3-F20754900F32}" srcOrd="1" destOrd="0" presId="urn:microsoft.com/office/officeart/2005/8/layout/hierarchy6"/>
    <dgm:cxn modelId="{73A8AF82-7028-485B-8109-3B975458D1AA}" type="presParOf" srcId="{2E28232B-C27E-4086-BAC3-F20754900F32}" destId="{B4EC88CF-21E5-4A94-8078-AA1F97C6DA9E}" srcOrd="0" destOrd="0" presId="urn:microsoft.com/office/officeart/2005/8/layout/hierarchy6"/>
    <dgm:cxn modelId="{5FA4745E-0D98-4191-995D-4FE212ED93F3}" type="presParOf" srcId="{2E28232B-C27E-4086-BAC3-F20754900F32}" destId="{A9C3C5AF-B116-4E5D-8B59-4E7933F83BA3}" srcOrd="1" destOrd="0" presId="urn:microsoft.com/office/officeart/2005/8/layout/hierarchy6"/>
    <dgm:cxn modelId="{C59A6E2B-627F-4AD0-8AD4-BF1C387125F6}" type="presParOf" srcId="{A9C3C5AF-B116-4E5D-8B59-4E7933F83BA3}" destId="{A200812B-51A5-4F0B-ADEC-5C97E6B0E6C2}" srcOrd="0" destOrd="0" presId="urn:microsoft.com/office/officeart/2005/8/layout/hierarchy6"/>
    <dgm:cxn modelId="{667CA067-8DD6-4287-B81B-02356447DFB4}" type="presParOf" srcId="{A9C3C5AF-B116-4E5D-8B59-4E7933F83BA3}" destId="{51F3DE5C-4EE2-41AE-B57E-95D172B80C19}" srcOrd="1" destOrd="0" presId="urn:microsoft.com/office/officeart/2005/8/layout/hierarchy6"/>
    <dgm:cxn modelId="{9BB96D4D-506B-4E26-8547-33A31F4B924D}" type="presParOf" srcId="{51F3DE5C-4EE2-41AE-B57E-95D172B80C19}" destId="{D4FBC61D-B0C0-4685-A707-CE3AF87EE00D}" srcOrd="0" destOrd="0" presId="urn:microsoft.com/office/officeart/2005/8/layout/hierarchy6"/>
    <dgm:cxn modelId="{D587343B-C17B-44E9-A367-8B28B6432115}" type="presParOf" srcId="{51F3DE5C-4EE2-41AE-B57E-95D172B80C19}" destId="{F32E1766-FA3A-41EF-81C7-BACA99464F8F}" srcOrd="1" destOrd="0" presId="urn:microsoft.com/office/officeart/2005/8/layout/hierarchy6"/>
    <dgm:cxn modelId="{694C3392-3AE8-462F-BA9A-8DD03C9B6E27}" type="presParOf" srcId="{A9C3C5AF-B116-4E5D-8B59-4E7933F83BA3}" destId="{55B2C225-1414-485C-88D1-3DC8A7CC463F}" srcOrd="2" destOrd="0" presId="urn:microsoft.com/office/officeart/2005/8/layout/hierarchy6"/>
    <dgm:cxn modelId="{01D8C5DA-384B-4C30-BFF7-B8052530EE09}" type="presParOf" srcId="{A9C3C5AF-B116-4E5D-8B59-4E7933F83BA3}" destId="{4C57E774-4BB0-44AB-842A-D60526013ADC}" srcOrd="3" destOrd="0" presId="urn:microsoft.com/office/officeart/2005/8/layout/hierarchy6"/>
    <dgm:cxn modelId="{2A7A0A03-1B2B-42F8-86CA-F8BA85724F7F}" type="presParOf" srcId="{4C57E774-4BB0-44AB-842A-D60526013ADC}" destId="{3F00361C-A3AC-4326-8E3A-09CE7B518A34}" srcOrd="0" destOrd="0" presId="urn:microsoft.com/office/officeart/2005/8/layout/hierarchy6"/>
    <dgm:cxn modelId="{82329CBD-586E-4CB0-A076-0D425CEE621D}" type="presParOf" srcId="{4C57E774-4BB0-44AB-842A-D60526013ADC}" destId="{C85646B6-DA57-4080-B8FB-FE66D4960F14}" srcOrd="1" destOrd="0" presId="urn:microsoft.com/office/officeart/2005/8/layout/hierarchy6"/>
    <dgm:cxn modelId="{507EBD77-6C66-40A2-AA0E-6452C8F8A4C3}" type="presParOf" srcId="{A9C3C5AF-B116-4E5D-8B59-4E7933F83BA3}" destId="{0134D0E2-691B-41C8-975E-61CBE7ACD612}" srcOrd="4" destOrd="0" presId="urn:microsoft.com/office/officeart/2005/8/layout/hierarchy6"/>
    <dgm:cxn modelId="{A3026C5E-A27D-49A8-AA74-102CDAA09AB3}" type="presParOf" srcId="{A9C3C5AF-B116-4E5D-8B59-4E7933F83BA3}" destId="{7D11305D-8BA4-4DDF-9E91-C8E3D135F4D7}" srcOrd="5" destOrd="0" presId="urn:microsoft.com/office/officeart/2005/8/layout/hierarchy6"/>
    <dgm:cxn modelId="{8B79944C-B92F-4833-A640-3A67E5AC4DE3}" type="presParOf" srcId="{7D11305D-8BA4-4DDF-9E91-C8E3D135F4D7}" destId="{FDEFB5AA-0ADC-46BD-BDB8-606ECA0BD490}" srcOrd="0" destOrd="0" presId="urn:microsoft.com/office/officeart/2005/8/layout/hierarchy6"/>
    <dgm:cxn modelId="{115FA336-544A-47AD-B04C-187653F61BAA}" type="presParOf" srcId="{7D11305D-8BA4-4DDF-9E91-C8E3D135F4D7}" destId="{96538513-9C8F-4429-A7B8-B8AEF23F1310}" srcOrd="1" destOrd="0" presId="urn:microsoft.com/office/officeart/2005/8/layout/hierarchy6"/>
    <dgm:cxn modelId="{01DDCF41-5D73-4B50-BE6D-6D4669917162}" type="presParOf" srcId="{85D387F6-4DD6-4BD8-B885-E390A49868EB}" destId="{5652E296-E22A-4716-93B9-DDFF2360B55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8CA1C5-116A-44EE-9B93-173A30CE4208}">
      <dsp:nvSpPr>
        <dsp:cNvPr id="0" name=""/>
        <dsp:cNvSpPr/>
      </dsp:nvSpPr>
      <dsp:spPr>
        <a:xfrm>
          <a:off x="2549456" y="1422"/>
          <a:ext cx="1909526" cy="12730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Rozhodnutí soudu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Předběžné opatření </a:t>
          </a:r>
          <a:endParaRPr lang="cs-CZ" sz="1800" kern="1200" dirty="0"/>
        </a:p>
      </dsp:txBody>
      <dsp:txXfrm>
        <a:off x="2549456" y="1422"/>
        <a:ext cx="1909526" cy="1273017"/>
      </dsp:txXfrm>
    </dsp:sp>
    <dsp:sp modelId="{E1311329-0897-4BE0-B702-742C33BA8F46}">
      <dsp:nvSpPr>
        <dsp:cNvPr id="0" name=""/>
        <dsp:cNvSpPr/>
      </dsp:nvSpPr>
      <dsp:spPr>
        <a:xfrm>
          <a:off x="3458500" y="1274440"/>
          <a:ext cx="91440" cy="509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20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C88CF-21E5-4A94-8078-AA1F97C6DA9E}">
      <dsp:nvSpPr>
        <dsp:cNvPr id="0" name=""/>
        <dsp:cNvSpPr/>
      </dsp:nvSpPr>
      <dsp:spPr>
        <a:xfrm>
          <a:off x="2549456" y="1783647"/>
          <a:ext cx="1909526" cy="12730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Diagnostický ústav pro děti a mládež </a:t>
          </a:r>
          <a:endParaRPr lang="cs-CZ" sz="1800" kern="1200" dirty="0"/>
        </a:p>
      </dsp:txBody>
      <dsp:txXfrm>
        <a:off x="2549456" y="1783647"/>
        <a:ext cx="1909526" cy="1273017"/>
      </dsp:txXfrm>
    </dsp:sp>
    <dsp:sp modelId="{A200812B-51A5-4F0B-ADEC-5C97E6B0E6C2}">
      <dsp:nvSpPr>
        <dsp:cNvPr id="0" name=""/>
        <dsp:cNvSpPr/>
      </dsp:nvSpPr>
      <dsp:spPr>
        <a:xfrm>
          <a:off x="1021836" y="3056664"/>
          <a:ext cx="2482383" cy="509206"/>
        </a:xfrm>
        <a:custGeom>
          <a:avLst/>
          <a:gdLst/>
          <a:ahLst/>
          <a:cxnLst/>
          <a:rect l="0" t="0" r="0" b="0"/>
          <a:pathLst>
            <a:path>
              <a:moveTo>
                <a:pt x="2482383" y="0"/>
              </a:moveTo>
              <a:lnTo>
                <a:pt x="2482383" y="254603"/>
              </a:lnTo>
              <a:lnTo>
                <a:pt x="0" y="254603"/>
              </a:lnTo>
              <a:lnTo>
                <a:pt x="0" y="50920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BC61D-B0C0-4685-A707-CE3AF87EE00D}">
      <dsp:nvSpPr>
        <dsp:cNvPr id="0" name=""/>
        <dsp:cNvSpPr/>
      </dsp:nvSpPr>
      <dsp:spPr>
        <a:xfrm>
          <a:off x="67072" y="3565871"/>
          <a:ext cx="1909526" cy="12730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Dětský domov</a:t>
          </a:r>
          <a:endParaRPr lang="cs-CZ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ÚV</a:t>
          </a:r>
          <a:endParaRPr lang="cs-CZ" sz="1800" kern="1200" dirty="0"/>
        </a:p>
      </dsp:txBody>
      <dsp:txXfrm>
        <a:off x="67072" y="3565871"/>
        <a:ext cx="1909526" cy="1273017"/>
      </dsp:txXfrm>
    </dsp:sp>
    <dsp:sp modelId="{55B2C225-1414-485C-88D1-3DC8A7CC463F}">
      <dsp:nvSpPr>
        <dsp:cNvPr id="0" name=""/>
        <dsp:cNvSpPr/>
      </dsp:nvSpPr>
      <dsp:spPr>
        <a:xfrm>
          <a:off x="3458500" y="3056664"/>
          <a:ext cx="91440" cy="509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20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00361C-A3AC-4326-8E3A-09CE7B518A34}">
      <dsp:nvSpPr>
        <dsp:cNvPr id="0" name=""/>
        <dsp:cNvSpPr/>
      </dsp:nvSpPr>
      <dsp:spPr>
        <a:xfrm>
          <a:off x="2549456" y="3565871"/>
          <a:ext cx="1909526" cy="12730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Dětský domov se školou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ÚV (OV)</a:t>
          </a:r>
          <a:endParaRPr lang="cs-CZ" sz="1800" kern="1200" dirty="0"/>
        </a:p>
      </dsp:txBody>
      <dsp:txXfrm>
        <a:off x="2549456" y="3565871"/>
        <a:ext cx="1909526" cy="1273017"/>
      </dsp:txXfrm>
    </dsp:sp>
    <dsp:sp modelId="{0134D0E2-691B-41C8-975E-61CBE7ACD612}">
      <dsp:nvSpPr>
        <dsp:cNvPr id="0" name=""/>
        <dsp:cNvSpPr/>
      </dsp:nvSpPr>
      <dsp:spPr>
        <a:xfrm>
          <a:off x="3504220" y="3056664"/>
          <a:ext cx="2482383" cy="509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603"/>
              </a:lnTo>
              <a:lnTo>
                <a:pt x="2482383" y="254603"/>
              </a:lnTo>
              <a:lnTo>
                <a:pt x="2482383" y="50920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FB5AA-0ADC-46BD-BDB8-606ECA0BD490}">
      <dsp:nvSpPr>
        <dsp:cNvPr id="0" name=""/>
        <dsp:cNvSpPr/>
      </dsp:nvSpPr>
      <dsp:spPr>
        <a:xfrm>
          <a:off x="5031840" y="3565871"/>
          <a:ext cx="1909526" cy="12730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Výchovný ústav </a:t>
          </a:r>
          <a:endParaRPr lang="cs-CZ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ÚV</a:t>
          </a:r>
          <a:endParaRPr lang="cs-CZ" sz="1800" kern="1200" dirty="0"/>
        </a:p>
      </dsp:txBody>
      <dsp:txXfrm>
        <a:off x="5031840" y="3565871"/>
        <a:ext cx="1909526" cy="1273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98330-0211-4BD1-9959-7A3C48C6661B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6B0C2-FD29-4188-8CC8-D26F375681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solidFill>
                  <a:srgbClr val="660066"/>
                </a:solidFill>
                <a:latin typeface="Tw Cen MT" pitchFamily="34" charset="-18"/>
              </a:rPr>
              <a:t>záškoláctví, nerespektování autorit (škola, domov), krádeže, kouření, útěky, šikana (agresor, oběť), vliv závadové party, lhaní, agresivní chování, experimenty (či konzumace) návykových látek</a:t>
            </a:r>
            <a:endParaRPr lang="cs-CZ" sz="1200" u="sng" dirty="0" smtClean="0">
              <a:solidFill>
                <a:srgbClr val="660066"/>
              </a:solidFill>
              <a:latin typeface="Tw Cen MT" pitchFamily="34" charset="-1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6B0C2-FD29-4188-8CC8-D26F3756811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Institucionální cesta podpory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/>
            <a:r>
              <a:rPr lang="cs-CZ" b="1" dirty="0" smtClean="0"/>
              <a:t>Školní poradenská pracoviště  </a:t>
            </a:r>
          </a:p>
          <a:p>
            <a:pPr marL="342900" lvl="1" indent="-342900"/>
            <a:r>
              <a:rPr lang="cs-CZ" b="1" dirty="0" smtClean="0"/>
              <a:t>Specializovaná poradenská zařízení </a:t>
            </a:r>
          </a:p>
          <a:p>
            <a:pPr marL="342900" lvl="1" indent="-342900"/>
            <a:r>
              <a:rPr lang="cs-CZ" b="1" dirty="0" smtClean="0"/>
              <a:t>Školská zařízení pro výkon ÚV a OV</a:t>
            </a:r>
          </a:p>
          <a:p>
            <a:pPr marL="342900" lvl="1" indent="-342900"/>
            <a:r>
              <a:rPr lang="cs-CZ" b="1" dirty="0" smtClean="0"/>
              <a:t>Zařízení preventivně výchovné péče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poradce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řad pedagogů, ustaven ředitelem </a:t>
            </a:r>
          </a:p>
          <a:p>
            <a:r>
              <a:rPr lang="cs-CZ" dirty="0" smtClean="0"/>
              <a:t>Úkoly „3 </a:t>
            </a:r>
            <a:r>
              <a:rPr lang="cs-CZ" dirty="0" err="1" smtClean="0"/>
              <a:t>Ko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Koordinace, kontakt, konzultace </a:t>
            </a:r>
          </a:p>
          <a:p>
            <a:r>
              <a:rPr lang="cs-CZ" dirty="0" smtClean="0"/>
              <a:t>Poradenská činnost směrem k: </a:t>
            </a:r>
          </a:p>
          <a:p>
            <a:pPr lvl="1"/>
            <a:r>
              <a:rPr lang="cs-CZ" dirty="0" smtClean="0"/>
              <a:t>Žákům </a:t>
            </a:r>
          </a:p>
          <a:p>
            <a:pPr lvl="1"/>
            <a:r>
              <a:rPr lang="cs-CZ" dirty="0" smtClean="0"/>
              <a:t>Rodičům </a:t>
            </a:r>
          </a:p>
          <a:p>
            <a:pPr lvl="1"/>
            <a:r>
              <a:rPr lang="cs-CZ" dirty="0" smtClean="0"/>
              <a:t>Kolegům a vedení školy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Třídní učitel</a:t>
            </a:r>
            <a:br>
              <a:rPr lang="cs-CZ" dirty="0" smtClean="0"/>
            </a:br>
            <a:r>
              <a:rPr lang="cs-CZ" dirty="0" smtClean="0"/>
              <a:t>Poradenství směrem k žákům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1) Profesní poradenství </a:t>
            </a:r>
          </a:p>
          <a:p>
            <a:pPr>
              <a:buNone/>
            </a:pPr>
            <a:r>
              <a:rPr lang="cs-CZ" b="1" dirty="0" smtClean="0"/>
              <a:t>2) Podpora žáka při řešení problémových edukačních situací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=&gt; žáci v riziku/s PCHE</a:t>
            </a:r>
          </a:p>
          <a:p>
            <a:pPr>
              <a:buNone/>
            </a:pPr>
            <a:r>
              <a:rPr lang="cs-CZ" dirty="0" smtClean="0"/>
              <a:t>	- konzultace pro třídního u. (partneři)</a:t>
            </a:r>
          </a:p>
          <a:p>
            <a:pPr>
              <a:buNone/>
            </a:pPr>
            <a:r>
              <a:rPr lang="cs-CZ" dirty="0" smtClean="0"/>
              <a:t>	- shromažďování údajů o žácích</a:t>
            </a:r>
          </a:p>
          <a:p>
            <a:pPr>
              <a:buNone/>
            </a:pPr>
            <a:r>
              <a:rPr lang="cs-CZ" dirty="0" smtClean="0"/>
              <a:t>	- hledání cest pro zefektivnění strategie učení </a:t>
            </a:r>
          </a:p>
          <a:p>
            <a:pPr>
              <a:buNone/>
            </a:pPr>
            <a:r>
              <a:rPr lang="cs-CZ" dirty="0" smtClean="0"/>
              <a:t>	+ spolupráce s odborníky</a:t>
            </a:r>
          </a:p>
          <a:p>
            <a:pPr>
              <a:buNone/>
            </a:pPr>
            <a:r>
              <a:rPr lang="cs-CZ" dirty="0" smtClean="0"/>
              <a:t>	+ stanovení intervenčních strategií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pedagog</a:t>
            </a:r>
            <a:br>
              <a:rPr lang="cs-CZ" dirty="0" smtClean="0"/>
            </a:br>
            <a:r>
              <a:rPr lang="cs-CZ" sz="2200" dirty="0" smtClean="0"/>
              <a:t>Školní psycholog 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 na každé škole</a:t>
            </a:r>
          </a:p>
          <a:p>
            <a:r>
              <a:rPr lang="cs-CZ" dirty="0" smtClean="0"/>
              <a:t>Nezbytný </a:t>
            </a:r>
            <a:r>
              <a:rPr lang="cs-CZ" dirty="0" smtClean="0"/>
              <a:t>pro inkluzi </a:t>
            </a:r>
          </a:p>
          <a:p>
            <a:r>
              <a:rPr lang="cs-CZ" dirty="0" smtClean="0"/>
              <a:t>Stěžejní poradenská role </a:t>
            </a:r>
          </a:p>
          <a:p>
            <a:r>
              <a:rPr lang="cs-CZ" dirty="0" smtClean="0"/>
              <a:t>Možnost školních poradenských pracovišť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Úkoly</a:t>
            </a:r>
          </a:p>
          <a:p>
            <a:r>
              <a:rPr lang="cs-CZ" dirty="0" smtClean="0"/>
              <a:t>Optimalizace vzdělávacího procesu z hlediska psychosociálních podmínek </a:t>
            </a:r>
          </a:p>
          <a:p>
            <a:r>
              <a:rPr lang="cs-CZ" dirty="0" smtClean="0"/>
              <a:t>Minimalizace </a:t>
            </a:r>
            <a:r>
              <a:rPr lang="cs-CZ" dirty="0" smtClean="0"/>
              <a:t>V </a:t>
            </a:r>
            <a:r>
              <a:rPr lang="cs-CZ" dirty="0" err="1" smtClean="0"/>
              <a:t>aV</a:t>
            </a:r>
            <a:r>
              <a:rPr lang="cs-CZ" dirty="0" smtClean="0"/>
              <a:t> </a:t>
            </a:r>
            <a:r>
              <a:rPr lang="cs-CZ" dirty="0" smtClean="0"/>
              <a:t>problémů prostřednictvím práce s nimi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Školská zařízení pro výkon ÚV a OV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99592" y="1340768"/>
          <a:ext cx="700844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 doleva 4"/>
          <p:cNvSpPr/>
          <p:nvPr/>
        </p:nvSpPr>
        <p:spPr>
          <a:xfrm rot="18532719">
            <a:off x="797287" y="3455076"/>
            <a:ext cx="2948251" cy="222262"/>
          </a:xfrm>
          <a:prstGeom prst="leftArrow">
            <a:avLst>
              <a:gd name="adj1" fmla="val 30343"/>
              <a:gd name="adj2" fmla="val 112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Dětský domov (DD)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zajišťuje péči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dětem s nařízenou ústavní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výchovou,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které nemají závažné poruchy chování ve věku </a:t>
            </a:r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od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3 do 18 let 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( do 26 let)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děti, o něž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nemá, kdo pečovat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nebo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jimž nelze ze sociálních důvodů zajistit péči ve vlastní rodině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popřípadě náhradní rodinnou péči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základní organizační jednotka 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rodinná skupina –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   6-8 dětí, 2-6 skupin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děti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navštěvují školy mimo DD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podle věku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Dětský domov se školou (DDŠ)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97152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děti/mladiství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s nařízenou ústavní výchovou, výjimečně s uloženou ochrannou výchovou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umísťovány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děti od 6 let do ukončení povinné školní docházky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nemůže-li se po ukončení povinné školní docházky pro svoje závažné poruchy chování dítě vzdělávat ve SŠ mimo zařízení nebo </a:t>
            </a: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nepracuje, </a:t>
            </a: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je přeřazeno do VÚ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základní organizační jednotka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- 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rodinná skupina – 5-8 dětí, 2 -6 skupin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ve škole třídy s max. počtem 8 dětí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vzdělávání podle programu základní školy, základní školy praktické, základní školy speciální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žáci jsou zařazováni do tříd podle ročníků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podle podmínek (počet dětí v jednotlivých třídách) je možné, aby bylo v jedné třídě zařazeno více ročníků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Výchovný ústav (VÚ)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1628775"/>
            <a:ext cx="8229600" cy="506888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mladiství starší 15 let se závažnými poruchami chování, u </a:t>
            </a:r>
            <a:r>
              <a:rPr lang="cs-CZ" sz="2400" dirty="0" err="1" smtClean="0">
                <a:solidFill>
                  <a:schemeClr val="accent2">
                    <a:lumMod val="75000"/>
                  </a:schemeClr>
                </a:solidFill>
              </a:rPr>
              <a:t>kt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. byla nařízena ÚV a uložena OV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dítě starší 12 let, má-li uloženou OV a jeho chování se projevují tak závažné poruchy, že nemůže být umístěno DDŠ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plní úkoly výchovné, vzdělávací a sociální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základní organizační jednotka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výchovná skupina – 5-8dětí; 2-6 skupin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ve škole při zařízení třídy s max. počtem 8 dětí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 je zde možno dokončit si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povinnou školní docházku a střední vzdělání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-   nejčastěji se zřizuje </a:t>
            </a:r>
          </a:p>
          <a:p>
            <a:pPr lvl="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Praktická škola</a:t>
            </a:r>
          </a:p>
          <a:p>
            <a:pPr lvl="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Odborné učiliště</a:t>
            </a:r>
          </a:p>
          <a:p>
            <a:pPr lvl="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SOU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pro ty, co se nepřipravují na budoucí povolání může být zřízena pracovně- výchovná skupina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539553" y="1196752"/>
            <a:ext cx="8147248" cy="4968552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900" u="sng" dirty="0" smtClean="0">
                <a:solidFill>
                  <a:srgbClr val="660066"/>
                </a:solidFill>
                <a:latin typeface="Tw Cen MT" pitchFamily="34" charset="-18"/>
              </a:rPr>
              <a:t>cíle a úkoly</a:t>
            </a: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prevence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Intervence: odstranění či zmírnění již vzniklých PCH; eliminace prohlubování negativního dopadu PCH na sociální vztahy 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spolupráce s rodinou, se školou a s ostatními institucemi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1900" u="sng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900" u="sng" dirty="0" smtClean="0">
                <a:solidFill>
                  <a:srgbClr val="660066"/>
                </a:solidFill>
                <a:latin typeface="Tw Cen MT" pitchFamily="34" charset="-18"/>
              </a:rPr>
              <a:t>cílový klient</a:t>
            </a: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3-26 let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děti a mládež s rizikem či s projevy PCH a negativními jevy v sociálním vývoji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jedinci propuštění z ÚV, OV při jejich integraci 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výchovná skupina = max. 8 klientů, skupina je </a:t>
            </a:r>
            <a:r>
              <a:rPr lang="cs-CZ" sz="1900" dirty="0" err="1" smtClean="0">
                <a:solidFill>
                  <a:srgbClr val="660066"/>
                </a:solidFill>
                <a:latin typeface="Tw Cen MT" pitchFamily="34" charset="-18"/>
              </a:rPr>
              <a:t>koedukovaná</a:t>
            </a: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900" u="sng" dirty="0" smtClean="0">
                <a:solidFill>
                  <a:srgbClr val="660066"/>
                </a:solidFill>
                <a:latin typeface="Tw Cen MT" pitchFamily="34" charset="-18"/>
              </a:rPr>
              <a:t>Formy činnosti 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poradenské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Intervence; psychoterapeutické služby; výchovně-konzultační pomoc 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metodické vedení školských zařízení, ostatních poradenských pracovišť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podpora a metodické vedení integrovaných žáků s PCH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115616" y="188640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Zařízení preventivně výchovné péče </a:t>
            </a:r>
            <a:br>
              <a:rPr lang="cs-CZ" sz="2800" b="1" dirty="0" smtClean="0"/>
            </a:br>
            <a:r>
              <a:rPr lang="cs-CZ" sz="2800" dirty="0" smtClean="0"/>
              <a:t>Středisko výchovné péče 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7544" y="764704"/>
            <a:ext cx="4038600" cy="48242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AutoNum type="alphaUcParenR"/>
            </a:pPr>
            <a:r>
              <a:rPr lang="cs-CZ" sz="1800" b="1" dirty="0" smtClean="0">
                <a:solidFill>
                  <a:srgbClr val="660066"/>
                </a:solidFill>
                <a:latin typeface="Tw Cen MT" pitchFamily="34" charset="-18"/>
              </a:rPr>
              <a:t>Ambulantní část</a:t>
            </a:r>
            <a:endParaRPr lang="cs-CZ" sz="18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úkoly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prevence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intervence a poradenství – přímá práce s klientem, rodiči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diagnostika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zpracování individuálního programu pomoci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práce s rodinou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metodická pomoc školám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realizace probačních programů – veřejně prospěšné práce</a:t>
            </a: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dochází tam klienti, kteří opustili internátní nebo stacionární část, 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      6 měsíců; klienti pro propuštění z ÚV </a:t>
            </a:r>
            <a:endParaRPr lang="cs-CZ" sz="1800" b="1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smtClean="0">
                <a:solidFill>
                  <a:srgbClr val="660066"/>
                </a:solidFill>
                <a:latin typeface="Tw Cen MT" pitchFamily="34" charset="-18"/>
              </a:rPr>
              <a:t>B) Stacionární (celodenní)</a:t>
            </a: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smlouva s OZV</a:t>
            </a: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Jako C) 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4008" y="836712"/>
            <a:ext cx="4038600" cy="475282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rgbClr val="660066"/>
                </a:solidFill>
                <a:latin typeface="Tw Cen MT" pitchFamily="34" charset="-18"/>
              </a:rPr>
              <a:t>C) Internátní </a:t>
            </a:r>
            <a:endParaRPr lang="cs-CZ" sz="20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smlouva OZV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pobyt v délce 2 měsíců, 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 ukončení navazuje ambulantní péče</a:t>
            </a:r>
            <a:endParaRPr lang="cs-CZ" sz="2000" u="sng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úkoly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intervence a terapie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výuka</a:t>
            </a:r>
          </a:p>
          <a:p>
            <a:pPr lvl="1">
              <a:lnSpc>
                <a:spcPct val="80000"/>
              </a:lnSpc>
            </a:pPr>
            <a:r>
              <a:rPr lang="cs-CZ" sz="2000" dirty="0" err="1" smtClean="0">
                <a:solidFill>
                  <a:srgbClr val="660066"/>
                </a:solidFill>
                <a:latin typeface="Tw Cen MT" pitchFamily="34" charset="-18"/>
              </a:rPr>
              <a:t>spec.ped</a:t>
            </a: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. a </a:t>
            </a:r>
            <a:r>
              <a:rPr lang="cs-CZ" sz="2000" dirty="0" err="1" smtClean="0">
                <a:solidFill>
                  <a:srgbClr val="660066"/>
                </a:solidFill>
                <a:latin typeface="Tw Cen MT" pitchFamily="34" charset="-18"/>
              </a:rPr>
              <a:t>ped</a:t>
            </a: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.-psych. podpora (rozvoj osobnosti, sebepoznání, sociálního chování, poradenství při volbě vzdělávací cesty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spolupráce s kmenovou školou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spolupráce s rodinou, či OZV (os. zodpovědná za výchovu)</a:t>
            </a:r>
            <a:endParaRPr lang="cs-CZ" sz="2000" b="1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900" dirty="0" smtClean="0"/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1331640" y="5805264"/>
            <a:ext cx="71294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>
                <a:solidFill>
                  <a:srgbClr val="660066"/>
                </a:solidFill>
                <a:latin typeface="Tw Cen MT" pitchFamily="34" charset="-18"/>
              </a:rPr>
              <a:t>Pobyt dobrovolný !! (žádost osoby zodpovědné za </a:t>
            </a: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výchovu) </a:t>
            </a:r>
            <a:endParaRPr lang="cs-CZ" sz="2000" dirty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spcBef>
                <a:spcPct val="50000"/>
              </a:spcBef>
            </a:pPr>
            <a:endParaRPr lang="cs-CZ" sz="2000" dirty="0">
              <a:solidFill>
                <a:srgbClr val="660066"/>
              </a:solidFill>
              <a:latin typeface="Tw Cen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70936"/>
            <a:ext cx="8655360" cy="61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640" y="260648"/>
            <a:ext cx="8655360" cy="61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9367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82000" cy="106984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Systém poskytování </a:t>
            </a:r>
            <a:r>
              <a:rPr lang="cs-CZ" sz="3200" u="sng" dirty="0" smtClean="0"/>
              <a:t>poradenských</a:t>
            </a:r>
            <a:r>
              <a:rPr lang="cs-CZ" sz="3200" dirty="0" smtClean="0"/>
              <a:t> služeb 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71472" y="1785926"/>
            <a:ext cx="3686172" cy="2540009"/>
          </a:xfrm>
        </p:spPr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cs-CZ" b="1" dirty="0" smtClean="0"/>
              <a:t>Školní poradenská pracoviště 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Výchovný poradce 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Školní metodik prevence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Školní psycholog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Školní speciální pedagog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(Třídní učitel) 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1714488"/>
            <a:ext cx="4041775" cy="2897199"/>
          </a:xfrm>
        </p:spPr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cs-CZ" b="1" dirty="0" smtClean="0"/>
              <a:t>Specializovaná poradenská zařízení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err="1" smtClean="0"/>
              <a:t>Pedagogicko</a:t>
            </a:r>
            <a:r>
              <a:rPr lang="cs-CZ" dirty="0" smtClean="0"/>
              <a:t> psychologická poradna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Speciálně pedagogické centrum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(Středisko výchovné péče)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(Diagnostický ústav) 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4348" y="4214818"/>
            <a:ext cx="7572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Národní ústav pro vzdělávání: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Od 1.7.2011; IPPP + VÚP + NUOV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Vzdělávání všeobecné, odborné, umělecké a jazykové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Poradenství pedagogicko-psychologické, </a:t>
            </a:r>
          </a:p>
          <a:p>
            <a:r>
              <a:rPr lang="cs-CZ" dirty="0" smtClean="0"/>
              <a:t>	výchovné a kariérové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Další vzdělávání pedagogických pracovníků </a:t>
            </a:r>
          </a:p>
          <a:p>
            <a:endParaRPr lang="cs-CZ" dirty="0"/>
          </a:p>
        </p:txBody>
      </p:sp>
      <p:pic>
        <p:nvPicPr>
          <p:cNvPr id="9" name="Picture 2" descr="C:\Users\user\Downloads\zdroj.asp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5143512"/>
            <a:ext cx="2007389" cy="857248"/>
          </a:xfrm>
          <a:prstGeom prst="rect">
            <a:avLst/>
          </a:prstGeom>
          <a:noFill/>
        </p:spPr>
      </p:pic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Mgr. Jarmila Matochová; 175853@mail.muni.cz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3200" b="1" dirty="0" smtClean="0"/>
              <a:t>Školní poradenská pracoviště 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Úroveň třídy</a:t>
            </a:r>
          </a:p>
          <a:p>
            <a:pPr lvl="1"/>
            <a:r>
              <a:rPr lang="cs-CZ" dirty="0" smtClean="0"/>
              <a:t>Třídní učitel </a:t>
            </a:r>
          </a:p>
          <a:p>
            <a:r>
              <a:rPr lang="cs-CZ" dirty="0" smtClean="0"/>
              <a:t>Úroveň školy</a:t>
            </a:r>
          </a:p>
          <a:p>
            <a:pPr lvl="1"/>
            <a:r>
              <a:rPr lang="cs-CZ" b="1" dirty="0" smtClean="0"/>
              <a:t>Výchovný poradce</a:t>
            </a:r>
          </a:p>
          <a:p>
            <a:pPr lvl="1"/>
            <a:r>
              <a:rPr lang="cs-CZ" b="1" dirty="0" smtClean="0"/>
              <a:t>Metodik prevence </a:t>
            </a:r>
          </a:p>
          <a:p>
            <a:pPr lvl="1"/>
            <a:r>
              <a:rPr lang="cs-CZ" dirty="0" smtClean="0"/>
              <a:t>Speciální pedagog</a:t>
            </a:r>
          </a:p>
          <a:p>
            <a:pPr lvl="1"/>
            <a:r>
              <a:rPr lang="cs-CZ" dirty="0" smtClean="0"/>
              <a:t>Školní psycholog </a:t>
            </a:r>
            <a:endParaRPr lang="cs-CZ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4499992" y="3501008"/>
            <a:ext cx="360040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076056" y="37170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 zákona povinní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Třídní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Výuka </a:t>
            </a:r>
          </a:p>
          <a:p>
            <a:r>
              <a:rPr lang="cs-CZ" dirty="0" smtClean="0"/>
              <a:t>Administrativa </a:t>
            </a:r>
          </a:p>
          <a:p>
            <a:r>
              <a:rPr lang="cs-CZ" dirty="0" smtClean="0"/>
              <a:t>Zodpovědnost za rozvoj každého žáka </a:t>
            </a:r>
          </a:p>
          <a:p>
            <a:r>
              <a:rPr lang="cs-CZ" dirty="0" smtClean="0"/>
              <a:t>Individuální podpora a vedení </a:t>
            </a:r>
          </a:p>
          <a:p>
            <a:r>
              <a:rPr lang="cs-CZ" dirty="0" smtClean="0"/>
              <a:t>Poradenská činnost směřuje k: </a:t>
            </a:r>
          </a:p>
          <a:p>
            <a:pPr lvl="1"/>
            <a:r>
              <a:rPr lang="cs-CZ" dirty="0" smtClean="0"/>
              <a:t>Žákům</a:t>
            </a:r>
          </a:p>
          <a:p>
            <a:pPr lvl="1"/>
            <a:r>
              <a:rPr lang="cs-CZ" dirty="0" smtClean="0"/>
              <a:t>Rodičům</a:t>
            </a:r>
          </a:p>
          <a:p>
            <a:pPr lvl="1"/>
            <a:r>
              <a:rPr lang="cs-CZ" dirty="0" smtClean="0"/>
              <a:t>Kolegům a vedení školy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Třídní učitel</a:t>
            </a:r>
            <a:br>
              <a:rPr lang="cs-CZ" dirty="0" smtClean="0"/>
            </a:br>
            <a:r>
              <a:rPr lang="cs-CZ" dirty="0" smtClean="0"/>
              <a:t>Poradenství směrem k žákům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Všichni žáci: </a:t>
            </a:r>
          </a:p>
          <a:p>
            <a:pPr lvl="1"/>
            <a:r>
              <a:rPr lang="cs-CZ" dirty="0" smtClean="0"/>
              <a:t>Hodnotí v kontextu jejich kompetencí</a:t>
            </a:r>
          </a:p>
          <a:p>
            <a:pPr lvl="1"/>
            <a:r>
              <a:rPr lang="cs-CZ" dirty="0" smtClean="0"/>
              <a:t>Hledá blokace strategií učení </a:t>
            </a:r>
          </a:p>
          <a:p>
            <a:pPr lvl="1"/>
            <a:r>
              <a:rPr lang="cs-CZ" dirty="0" smtClean="0"/>
              <a:t>Vytváří strategie pro další vedení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Žáci v riziku/s PCHE</a:t>
            </a:r>
          </a:p>
          <a:p>
            <a:pPr lvl="1"/>
            <a:r>
              <a:rPr lang="cs-CZ" dirty="0" smtClean="0"/>
              <a:t>Diagnostikuje </a:t>
            </a:r>
          </a:p>
          <a:p>
            <a:pPr lvl="1"/>
            <a:r>
              <a:rPr lang="cs-CZ" dirty="0" smtClean="0"/>
              <a:t>Navrhuje plán intervence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Třídní učitel</a:t>
            </a:r>
            <a:br>
              <a:rPr lang="cs-CZ" dirty="0" smtClean="0"/>
            </a:br>
            <a:r>
              <a:rPr lang="cs-CZ" dirty="0" smtClean="0"/>
              <a:t>Poradenství směrem k rodičům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Dát najevo zájem o dítě </a:t>
            </a:r>
          </a:p>
          <a:p>
            <a:r>
              <a:rPr lang="cs-CZ" dirty="0" smtClean="0"/>
              <a:t>Kontaktovat i mimo problémy </a:t>
            </a:r>
          </a:p>
          <a:p>
            <a:r>
              <a:rPr lang="cs-CZ" dirty="0" smtClean="0"/>
              <a:t>Zvát do školy a na výlety </a:t>
            </a:r>
          </a:p>
          <a:p>
            <a:r>
              <a:rPr lang="cs-CZ" dirty="0" smtClean="0"/>
              <a:t>Komunikovat o dětech, ne o jejich problémech </a:t>
            </a:r>
          </a:p>
          <a:p>
            <a:r>
              <a:rPr lang="cs-CZ" dirty="0" smtClean="0"/>
              <a:t>Nezahánět do nepřátelských pozic</a:t>
            </a:r>
          </a:p>
          <a:p>
            <a:r>
              <a:rPr lang="cs-CZ" dirty="0" smtClean="0"/>
              <a:t>Začít pozitivně </a:t>
            </a:r>
          </a:p>
          <a:p>
            <a:r>
              <a:rPr lang="cs-CZ" dirty="0" smtClean="0"/>
              <a:t>Zlomit nedůvěru </a:t>
            </a:r>
          </a:p>
          <a:p>
            <a:r>
              <a:rPr lang="cs-CZ" dirty="0" smtClean="0"/>
              <a:t>Jsme na stejné lodi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893478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573</Words>
  <Application>Microsoft Office PowerPoint</Application>
  <PresentationFormat>Předvádění na obrazovce (4:3)</PresentationFormat>
  <Paragraphs>169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Institucionální cesta podpory </vt:lpstr>
      <vt:lpstr>Snímek 2</vt:lpstr>
      <vt:lpstr>Snímek 3</vt:lpstr>
      <vt:lpstr>Systém poskytování poradenských služeb </vt:lpstr>
      <vt:lpstr>Školní poradenská pracoviště  </vt:lpstr>
      <vt:lpstr>Třídní učitel</vt:lpstr>
      <vt:lpstr>Třídní učitel Poradenství směrem k žákům </vt:lpstr>
      <vt:lpstr>Třídní učitel Poradenství směrem k rodičům </vt:lpstr>
      <vt:lpstr>Snímek 9</vt:lpstr>
      <vt:lpstr>Výchovný poradce</vt:lpstr>
      <vt:lpstr>Třídní učitel Poradenství směrem k žákům </vt:lpstr>
      <vt:lpstr>Speciální pedagog Školní psycholog </vt:lpstr>
      <vt:lpstr>Školská zařízení pro výkon ÚV a OV</vt:lpstr>
      <vt:lpstr>Dětský domov (DD)</vt:lpstr>
      <vt:lpstr>Dětský domov se školou (DDŠ)</vt:lpstr>
      <vt:lpstr>Výchovný ústav (VÚ)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Institucionální cesta podpory </dc:title>
  <dc:creator>Jarče</dc:creator>
  <cp:lastModifiedBy>Jarče</cp:lastModifiedBy>
  <cp:revision>16</cp:revision>
  <dcterms:created xsi:type="dcterms:W3CDTF">2013-04-28T13:40:29Z</dcterms:created>
  <dcterms:modified xsi:type="dcterms:W3CDTF">2013-04-29T10:05:35Z</dcterms:modified>
</cp:coreProperties>
</file>