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C2A23E-DAE0-4998-A33E-9B0DD331CC3D}" type="datetimeFigureOut">
              <a:rPr lang="cs-CZ" smtClean="0"/>
              <a:pPr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03BA31-2899-4B0D-BA2F-59800C6BB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Reformatory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Helen </a:t>
            </a:r>
            <a:r>
              <a:rPr lang="cs-CZ" dirty="0" err="1" smtClean="0"/>
              <a:t>Parkhurst</a:t>
            </a:r>
            <a:r>
              <a:rPr lang="cs-CZ" dirty="0" smtClean="0"/>
              <a:t> (</a:t>
            </a:r>
            <a:r>
              <a:rPr lang="cs-CZ" dirty="0" err="1" smtClean="0"/>
              <a:t>American</a:t>
            </a:r>
            <a:r>
              <a:rPr lang="cs-CZ" dirty="0" smtClean="0"/>
              <a:t>; 1887-1959)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Dalton </a:t>
            </a:r>
            <a:r>
              <a:rPr lang="cs-CZ" dirty="0" err="1" smtClean="0"/>
              <a:t>conception</a:t>
            </a:r>
            <a:endParaRPr lang="cs-CZ" dirty="0" smtClean="0"/>
          </a:p>
          <a:p>
            <a:r>
              <a:rPr lang="cs-CZ" dirty="0" err="1" smtClean="0"/>
              <a:t>Independence</a:t>
            </a:r>
            <a:r>
              <a:rPr lang="cs-CZ" dirty="0" smtClean="0"/>
              <a:t>, </a:t>
            </a:r>
            <a:r>
              <a:rPr lang="cs-CZ" dirty="0" err="1" smtClean="0"/>
              <a:t>freedom</a:t>
            </a:r>
            <a:r>
              <a:rPr lang="cs-CZ" dirty="0" smtClean="0"/>
              <a:t>,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arkhur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214686"/>
            <a:ext cx="1800225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Peter </a:t>
            </a:r>
            <a:r>
              <a:rPr lang="cs-CZ" dirty="0" err="1" smtClean="0"/>
              <a:t>Petersen</a:t>
            </a:r>
            <a:r>
              <a:rPr lang="cs-CZ" dirty="0" smtClean="0"/>
              <a:t> (</a:t>
            </a:r>
            <a:r>
              <a:rPr lang="cs-CZ" dirty="0" err="1" smtClean="0"/>
              <a:t>German</a:t>
            </a:r>
            <a:r>
              <a:rPr lang="cs-CZ" dirty="0" smtClean="0"/>
              <a:t>; 1884-1952)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Jena </a:t>
            </a:r>
            <a:r>
              <a:rPr lang="cs-CZ" dirty="0" err="1" smtClean="0"/>
              <a:t>plan</a:t>
            </a:r>
            <a:endParaRPr lang="cs-CZ" dirty="0" smtClean="0"/>
          </a:p>
          <a:p>
            <a:r>
              <a:rPr lang="cs-CZ" dirty="0" err="1" smtClean="0"/>
              <a:t>School</a:t>
            </a:r>
            <a:r>
              <a:rPr lang="cs-CZ" dirty="0" smtClean="0"/>
              <a:t> live in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endParaRPr lang="cs-CZ" dirty="0" smtClean="0"/>
          </a:p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cooperate</a:t>
            </a:r>
            <a:r>
              <a:rPr lang="cs-CZ" dirty="0" smtClean="0"/>
              <a:t>,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help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eter_petersen_a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3286124"/>
            <a:ext cx="2178731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Célestin</a:t>
            </a:r>
            <a:r>
              <a:rPr lang="cs-CZ" dirty="0" smtClean="0"/>
              <a:t> </a:t>
            </a:r>
            <a:r>
              <a:rPr lang="cs-CZ" dirty="0" err="1" smtClean="0"/>
              <a:t>Freinet</a:t>
            </a:r>
            <a:r>
              <a:rPr lang="cs-CZ" dirty="0" smtClean="0"/>
              <a:t> (</a:t>
            </a:r>
            <a:r>
              <a:rPr lang="cs-CZ" dirty="0" err="1" smtClean="0"/>
              <a:t>French</a:t>
            </a:r>
            <a:r>
              <a:rPr lang="cs-CZ" dirty="0" smtClean="0"/>
              <a:t>; 1896 – 1966)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Founder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 smtClean="0"/>
          </a:p>
          <a:p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psychical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, </a:t>
            </a:r>
            <a:r>
              <a:rPr lang="cs-CZ" dirty="0" err="1" smtClean="0"/>
              <a:t>pedagogical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pupils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freinet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571876"/>
            <a:ext cx="2500330" cy="28299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- </a:t>
            </a:r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beginning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20th </a:t>
            </a:r>
            <a:r>
              <a:rPr lang="cs-CZ" dirty="0" err="1" smtClean="0"/>
              <a:t>century</a:t>
            </a:r>
            <a:r>
              <a:rPr lang="cs-CZ" dirty="0" smtClean="0"/>
              <a:t> – period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full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suggestions</a:t>
            </a:r>
            <a:r>
              <a:rPr lang="cs-CZ" dirty="0" smtClean="0"/>
              <a:t>, </a:t>
            </a:r>
            <a:r>
              <a:rPr lang="cs-CZ" dirty="0" err="1" smtClean="0"/>
              <a:t>ideas</a:t>
            </a:r>
            <a:r>
              <a:rPr lang="cs-CZ" dirty="0" smtClean="0"/>
              <a:t>, </a:t>
            </a:r>
            <a:r>
              <a:rPr lang="cs-CZ" dirty="0" err="1" smtClean="0"/>
              <a:t>tendencies</a:t>
            </a:r>
            <a:r>
              <a:rPr lang="cs-CZ" dirty="0" smtClean="0"/>
              <a:t>, </a:t>
            </a:r>
            <a:r>
              <a:rPr lang="cs-CZ" dirty="0" err="1" smtClean="0"/>
              <a:t>inspirational</a:t>
            </a:r>
            <a:r>
              <a:rPr lang="cs-CZ" dirty="0" smtClean="0"/>
              <a:t> </a:t>
            </a:r>
            <a:r>
              <a:rPr lang="cs-CZ" dirty="0" err="1" smtClean="0"/>
              <a:t>thoughts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endParaRPr lang="cs-CZ" dirty="0" smtClean="0"/>
          </a:p>
          <a:p>
            <a:r>
              <a:rPr lang="cs-CZ" dirty="0" smtClean="0"/>
              <a:t>New </a:t>
            </a:r>
            <a:r>
              <a:rPr lang="cs-CZ" dirty="0" err="1" smtClean="0"/>
              <a:t>education</a:t>
            </a:r>
            <a:r>
              <a:rPr lang="cs-CZ" dirty="0" smtClean="0"/>
              <a:t> –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 smtClean="0"/>
          </a:p>
          <a:p>
            <a:r>
              <a:rPr lang="cs-CZ" dirty="0" smtClean="0"/>
              <a:t>1921 –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League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New </a:t>
            </a:r>
            <a:r>
              <a:rPr lang="cs-CZ" dirty="0" err="1" smtClean="0"/>
              <a:t>Education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reformatory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/>
              <a:t>Pedocentrism</a:t>
            </a:r>
            <a:r>
              <a:rPr lang="cs-CZ" dirty="0" smtClean="0"/>
              <a:t> (</a:t>
            </a:r>
            <a:r>
              <a:rPr lang="cs-CZ" dirty="0" err="1" smtClean="0"/>
              <a:t>child</a:t>
            </a:r>
            <a:r>
              <a:rPr lang="cs-CZ" dirty="0" smtClean="0"/>
              <a:t>-</a:t>
            </a:r>
            <a:r>
              <a:rPr lang="cs-CZ" dirty="0" err="1" smtClean="0"/>
              <a:t>centered</a:t>
            </a:r>
            <a:r>
              <a:rPr lang="cs-CZ" dirty="0" smtClean="0"/>
              <a:t> pedagogy):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conformed</a:t>
            </a:r>
            <a:r>
              <a:rPr lang="cs-CZ" dirty="0" smtClean="0"/>
              <a:t> to </a:t>
            </a:r>
            <a:r>
              <a:rPr lang="cs-CZ" dirty="0" err="1" smtClean="0"/>
              <a:t>interests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child</a:t>
            </a:r>
            <a:endParaRPr lang="cs-CZ" dirty="0" smtClean="0"/>
          </a:p>
          <a:p>
            <a:r>
              <a:rPr lang="cs-CZ" b="1" dirty="0" err="1" smtClean="0"/>
              <a:t>Respect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individualization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supposes</a:t>
            </a:r>
            <a:r>
              <a:rPr lang="cs-CZ" dirty="0" smtClean="0"/>
              <a:t> </a:t>
            </a:r>
            <a:r>
              <a:rPr lang="cs-CZ" dirty="0" err="1" smtClean="0"/>
              <a:t>methodological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, </a:t>
            </a:r>
            <a:r>
              <a:rPr lang="cs-CZ" dirty="0" err="1" smtClean="0"/>
              <a:t>needs</a:t>
            </a:r>
            <a:r>
              <a:rPr lang="cs-CZ" dirty="0" smtClean="0"/>
              <a:t>, </a:t>
            </a:r>
            <a:r>
              <a:rPr lang="cs-CZ" dirty="0" err="1" smtClean="0"/>
              <a:t>interests</a:t>
            </a:r>
            <a:r>
              <a:rPr lang="cs-CZ" dirty="0" smtClean="0"/>
              <a:t>... </a:t>
            </a:r>
          </a:p>
          <a:p>
            <a:r>
              <a:rPr lang="cs-CZ" b="1" dirty="0" smtClean="0"/>
              <a:t>Project </a:t>
            </a:r>
            <a:r>
              <a:rPr lang="cs-CZ" b="1" dirty="0" err="1" smtClean="0"/>
              <a:t>method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organized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; </a:t>
            </a:r>
            <a:r>
              <a:rPr lang="cs-CZ" dirty="0" err="1" smtClean="0"/>
              <a:t>projects</a:t>
            </a:r>
            <a:r>
              <a:rPr lang="cs-CZ" dirty="0" smtClean="0"/>
              <a:t> </a:t>
            </a:r>
            <a:r>
              <a:rPr lang="cs-CZ" dirty="0" err="1" smtClean="0"/>
              <a:t>corresponding</a:t>
            </a:r>
            <a:r>
              <a:rPr lang="cs-CZ" dirty="0" smtClean="0"/>
              <a:t> to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endParaRPr lang="cs-CZ" dirty="0" smtClean="0"/>
          </a:p>
          <a:p>
            <a:r>
              <a:rPr lang="cs-CZ" b="1" dirty="0" err="1" smtClean="0"/>
              <a:t>Independence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activity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Reformatory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League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New </a:t>
            </a:r>
            <a:r>
              <a:rPr lang="cs-CZ" dirty="0" err="1" smtClean="0"/>
              <a:t>Education</a:t>
            </a:r>
            <a:r>
              <a:rPr lang="cs-CZ" dirty="0" smtClean="0"/>
              <a:t>: </a:t>
            </a:r>
            <a:r>
              <a:rPr lang="cs-CZ" dirty="0" err="1" smtClean="0"/>
              <a:t>publication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journals</a:t>
            </a:r>
            <a:r>
              <a:rPr lang="cs-CZ" dirty="0" smtClean="0"/>
              <a:t>;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meetings</a:t>
            </a:r>
            <a:r>
              <a:rPr lang="cs-CZ" dirty="0" smtClean="0"/>
              <a:t>; </a:t>
            </a:r>
            <a:r>
              <a:rPr lang="cs-CZ" dirty="0" err="1" smtClean="0"/>
              <a:t>acceptation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aims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encourage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‘s </a:t>
            </a:r>
            <a:r>
              <a:rPr lang="cs-CZ" dirty="0" err="1" smtClean="0"/>
              <a:t>spiritual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, </a:t>
            </a:r>
            <a:r>
              <a:rPr lang="cs-CZ" dirty="0" err="1" smtClean="0"/>
              <a:t>respect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‘s individuality</a:t>
            </a:r>
          </a:p>
          <a:p>
            <a:pPr lvl="1"/>
            <a:r>
              <a:rPr lang="cs-CZ" dirty="0" err="1" smtClean="0"/>
              <a:t>Universal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realization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‘s </a:t>
            </a:r>
            <a:r>
              <a:rPr lang="cs-CZ" dirty="0" err="1" smtClean="0"/>
              <a:t>natural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r>
              <a:rPr lang="cs-CZ" dirty="0" smtClean="0"/>
              <a:t> in </a:t>
            </a:r>
            <a:r>
              <a:rPr lang="cs-CZ" dirty="0" err="1" smtClean="0"/>
              <a:t>aesthetical</a:t>
            </a:r>
            <a:r>
              <a:rPr lang="cs-CZ" dirty="0" smtClean="0"/>
              <a:t>, 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pPr lvl="1"/>
            <a:r>
              <a:rPr lang="cs-CZ" dirty="0" err="1" smtClean="0"/>
              <a:t>Competiton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replaced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aware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dignity </a:t>
            </a:r>
            <a:r>
              <a:rPr lang="cs-CZ" dirty="0" err="1" smtClean="0"/>
              <a:t>thanks</a:t>
            </a:r>
            <a:r>
              <a:rPr lang="cs-CZ" dirty="0" smtClean="0"/>
              <a:t> to </a:t>
            </a:r>
            <a:r>
              <a:rPr lang="cs-CZ" dirty="0" err="1" smtClean="0"/>
              <a:t>education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cs-CZ" dirty="0" err="1" smtClean="0"/>
              <a:t>educators</a:t>
            </a:r>
            <a:r>
              <a:rPr lang="cs-CZ" dirty="0" smtClean="0"/>
              <a:t> (</a:t>
            </a:r>
            <a:r>
              <a:rPr lang="cs-CZ" dirty="0" err="1" smtClean="0"/>
              <a:t>Comenius</a:t>
            </a:r>
            <a:r>
              <a:rPr lang="cs-CZ" dirty="0" smtClean="0"/>
              <a:t>, Rousseau, </a:t>
            </a:r>
            <a:r>
              <a:rPr lang="cs-CZ" dirty="0" err="1" smtClean="0"/>
              <a:t>Pestalozzi</a:t>
            </a:r>
            <a:r>
              <a:rPr lang="cs-CZ" dirty="0" smtClean="0"/>
              <a:t>, </a:t>
            </a:r>
            <a:r>
              <a:rPr lang="cs-CZ" dirty="0" err="1" smtClean="0"/>
              <a:t>Tolstoy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harmony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body, </a:t>
            </a:r>
            <a:r>
              <a:rPr lang="cs-CZ" dirty="0" err="1" smtClean="0"/>
              <a:t>intellect</a:t>
            </a:r>
            <a:r>
              <a:rPr lang="cs-CZ" dirty="0" smtClean="0"/>
              <a:t>, </a:t>
            </a:r>
            <a:r>
              <a:rPr lang="cs-CZ" dirty="0" err="1" smtClean="0"/>
              <a:t>emotions</a:t>
            </a:r>
            <a:r>
              <a:rPr lang="cs-CZ" dirty="0" smtClean="0"/>
              <a:t>,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 smtClean="0"/>
          </a:p>
          <a:p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sociality</a:t>
            </a:r>
          </a:p>
          <a:p>
            <a:r>
              <a:rPr lang="cs-CZ" dirty="0" err="1" smtClean="0"/>
              <a:t>Pupils</a:t>
            </a:r>
            <a:r>
              <a:rPr lang="cs-CZ" dirty="0" smtClean="0"/>
              <a:t> </a:t>
            </a:r>
            <a:r>
              <a:rPr lang="cs-CZ" dirty="0" err="1" smtClean="0"/>
              <a:t>responsible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(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illustrations</a:t>
            </a:r>
            <a:r>
              <a:rPr lang="cs-CZ" dirty="0" smtClean="0"/>
              <a:t>, </a:t>
            </a:r>
            <a:r>
              <a:rPr lang="cs-CZ" dirty="0" err="1" smtClean="0"/>
              <a:t>demonstration</a:t>
            </a:r>
            <a:r>
              <a:rPr lang="cs-CZ" dirty="0" smtClean="0"/>
              <a:t>...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Ellen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(</a:t>
            </a:r>
            <a:r>
              <a:rPr lang="cs-CZ" dirty="0" err="1" smtClean="0"/>
              <a:t>Swedish</a:t>
            </a:r>
            <a:r>
              <a:rPr lang="cs-CZ" dirty="0" smtClean="0"/>
              <a:t>; 1849 – 1926)</a:t>
            </a:r>
            <a:endParaRPr lang="cs-CZ" dirty="0"/>
          </a:p>
        </p:txBody>
      </p:sp>
      <p:pic>
        <p:nvPicPr>
          <p:cNvPr id="4" name="Zástupný symbol pro obsah 3" descr="ke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43636" y="3357562"/>
            <a:ext cx="1800225" cy="2381250"/>
          </a:xfrm>
        </p:spPr>
      </p:pic>
      <p:sp>
        <p:nvSpPr>
          <p:cNvPr id="5" name="TextovéPole 4"/>
          <p:cNvSpPr txBox="1"/>
          <p:nvPr/>
        </p:nvSpPr>
        <p:spPr>
          <a:xfrm>
            <a:off x="500034" y="2000240"/>
            <a:ext cx="46434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err="1" smtClean="0"/>
              <a:t>Supports</a:t>
            </a:r>
            <a:r>
              <a:rPr lang="cs-CZ" sz="2800" dirty="0" smtClean="0"/>
              <a:t> </a:t>
            </a:r>
            <a:r>
              <a:rPr lang="cs-CZ" sz="2800" dirty="0" err="1" smtClean="0"/>
              <a:t>freedom</a:t>
            </a:r>
            <a:r>
              <a:rPr lang="cs-CZ" sz="2800" dirty="0" smtClean="0"/>
              <a:t>, </a:t>
            </a:r>
            <a:r>
              <a:rPr lang="cs-CZ" sz="2800" dirty="0" err="1" smtClean="0"/>
              <a:t>emancipation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women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err="1" smtClean="0"/>
              <a:t>Children</a:t>
            </a:r>
            <a:r>
              <a:rPr lang="cs-CZ" sz="2800" dirty="0" smtClean="0"/>
              <a:t> </a:t>
            </a:r>
            <a:r>
              <a:rPr lang="cs-CZ" sz="2800" dirty="0" err="1" smtClean="0"/>
              <a:t>should</a:t>
            </a:r>
            <a:r>
              <a:rPr lang="cs-CZ" sz="2800" dirty="0" smtClean="0"/>
              <a:t> </a:t>
            </a:r>
            <a:r>
              <a:rPr lang="cs-CZ" sz="2800" dirty="0" err="1" smtClean="0"/>
              <a:t>grow</a:t>
            </a:r>
            <a:r>
              <a:rPr lang="cs-CZ" sz="2800" dirty="0" smtClean="0"/>
              <a:t> </a:t>
            </a:r>
            <a:r>
              <a:rPr lang="cs-CZ" sz="2800" dirty="0" err="1" smtClean="0"/>
              <a:t>up</a:t>
            </a:r>
            <a:r>
              <a:rPr lang="cs-CZ" sz="2800" dirty="0" smtClean="0"/>
              <a:t> in </a:t>
            </a:r>
            <a:r>
              <a:rPr lang="cs-CZ" sz="2800" dirty="0" err="1" smtClean="0"/>
              <a:t>family</a:t>
            </a:r>
            <a:r>
              <a:rPr lang="cs-CZ" sz="2800" dirty="0" smtClean="0"/>
              <a:t> </a:t>
            </a:r>
            <a:r>
              <a:rPr lang="cs-CZ" sz="2800" dirty="0" err="1" smtClean="0"/>
              <a:t>environment</a:t>
            </a:r>
            <a:endParaRPr lang="cs-CZ" sz="2800" dirty="0" smtClean="0"/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Dewey</a:t>
            </a:r>
            <a:r>
              <a:rPr lang="cs-CZ" dirty="0" smtClean="0"/>
              <a:t> (</a:t>
            </a:r>
            <a:r>
              <a:rPr lang="cs-CZ" dirty="0" err="1" smtClean="0"/>
              <a:t>American</a:t>
            </a:r>
            <a:r>
              <a:rPr lang="cs-CZ" dirty="0" smtClean="0"/>
              <a:t>; 1859-1952)</a:t>
            </a:r>
            <a:endParaRPr lang="cs-CZ" dirty="0"/>
          </a:p>
        </p:txBody>
      </p:sp>
      <p:pic>
        <p:nvPicPr>
          <p:cNvPr id="4" name="Picture 4" descr="john dewey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10" y="1785926"/>
            <a:ext cx="1857375" cy="2466975"/>
          </a:xfrm>
          <a:noFill/>
          <a:ln/>
        </p:spPr>
      </p:pic>
      <p:sp>
        <p:nvSpPr>
          <p:cNvPr id="5" name="TextovéPole 4"/>
          <p:cNvSpPr txBox="1"/>
          <p:nvPr/>
        </p:nvSpPr>
        <p:spPr>
          <a:xfrm>
            <a:off x="2857488" y="1714488"/>
            <a:ext cx="5715040" cy="5120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An educational philosopher, psychologist and writer was a leading voice for progressive education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Believed that classrooms were too rigid and inflexible, did not adapt to needs, interests, and abilities of individual students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Believed schools should place a greater emphasis on the development of problem solving and critical thinking skills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Promoted the link between learning and experience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Due to his influence schools today: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Collaborative learning on projects and discussing topics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Role of teacher as guiding learning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Real life activity that linked new information to previous experiences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Rudolf Steiner (</a:t>
            </a:r>
            <a:r>
              <a:rPr lang="cs-CZ" dirty="0" err="1" smtClean="0"/>
              <a:t>German</a:t>
            </a:r>
            <a:r>
              <a:rPr lang="cs-CZ" dirty="0" smtClean="0"/>
              <a:t>; 1861-1925)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base </a:t>
            </a:r>
            <a:r>
              <a:rPr lang="cs-CZ" dirty="0" err="1" smtClean="0"/>
              <a:t>of</a:t>
            </a:r>
            <a:r>
              <a:rPr lang="cs-CZ" dirty="0" smtClean="0"/>
              <a:t> his </a:t>
            </a:r>
            <a:r>
              <a:rPr lang="cs-CZ" dirty="0" err="1" smtClean="0"/>
              <a:t>pedagogical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err="1" smtClean="0"/>
              <a:t>anthroposophy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represented</a:t>
            </a:r>
            <a:r>
              <a:rPr lang="cs-CZ" dirty="0" smtClean="0"/>
              <a:t> as free, </a:t>
            </a:r>
            <a:r>
              <a:rPr lang="cs-CZ" dirty="0" err="1" smtClean="0"/>
              <a:t>universal</a:t>
            </a:r>
            <a:r>
              <a:rPr lang="cs-CZ" dirty="0" smtClean="0"/>
              <a:t>, </a:t>
            </a:r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talent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creativity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Rudolf-Stein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502724"/>
            <a:ext cx="2437733" cy="3355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Maria </a:t>
            </a:r>
            <a:r>
              <a:rPr lang="cs-CZ" dirty="0" err="1" smtClean="0"/>
              <a:t>Montessori</a:t>
            </a:r>
            <a:r>
              <a:rPr lang="cs-CZ" dirty="0" smtClean="0"/>
              <a:t> (</a:t>
            </a:r>
            <a:r>
              <a:rPr lang="cs-CZ" dirty="0" err="1" smtClean="0"/>
              <a:t>Italian</a:t>
            </a:r>
            <a:r>
              <a:rPr lang="cs-CZ" dirty="0" smtClean="0"/>
              <a:t>; 1870-1952)</a:t>
            </a:r>
            <a:endParaRPr lang="cs-CZ" dirty="0"/>
          </a:p>
        </p:txBody>
      </p:sp>
      <p:pic>
        <p:nvPicPr>
          <p:cNvPr id="4" name="Picture 4" descr="Maria Montessori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1785926"/>
            <a:ext cx="1866900" cy="2447925"/>
          </a:xfrm>
          <a:noFill/>
          <a:ln/>
        </p:spPr>
      </p:pic>
      <p:sp>
        <p:nvSpPr>
          <p:cNvPr id="5" name="Obdélník 4"/>
          <p:cNvSpPr/>
          <p:nvPr/>
        </p:nvSpPr>
        <p:spPr>
          <a:xfrm>
            <a:off x="2428860" y="1500175"/>
            <a:ext cx="6000792" cy="403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Italy’s first female doctor, tried to find ways to help children who had difficulty learning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Believed that young children are capable of great discovery and motivated to explore the world.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Sensory experiences should come before learning to read and write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Developed the Montessori method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Considers all of a child’s needs, not just intellectual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Classrooms are stimulating environments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Many opportunities for large and fine-motor development and sensory exploration, along with language, science, art, geography, and math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Children direct their own learning with teachers as partners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Teachers encourage children to judge their own progress and choose own interests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173</TotalTime>
  <Words>596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Reformatory education</vt:lpstr>
      <vt:lpstr>Reform education - history</vt:lpstr>
      <vt:lpstr>Main features of reformatory education</vt:lpstr>
      <vt:lpstr>Reformatory education in Europe and the USA</vt:lpstr>
      <vt:lpstr>Common features of famous educators (Comenius, Rousseau, Pestalozzi, Tolstoy):</vt:lpstr>
      <vt:lpstr>Ellen Key (Swedish; 1849 – 1926)</vt:lpstr>
      <vt:lpstr>John Dewey (American; 1859-1952)</vt:lpstr>
      <vt:lpstr>Rudolf Steiner (German; 1861-1925)</vt:lpstr>
      <vt:lpstr>Maria Montessori (Italian; 1870-1952)</vt:lpstr>
      <vt:lpstr>Helen Parkhurst (American; 1887-1959)</vt:lpstr>
      <vt:lpstr>Peter Petersen (German; 1884-1952)</vt:lpstr>
      <vt:lpstr>Célestin Freinet (French; 1896 – 1966)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Reformatory education</dc:title>
  <dc:creator>Uživatel</dc:creator>
  <cp:lastModifiedBy>doktorandi</cp:lastModifiedBy>
  <cp:revision>13</cp:revision>
  <dcterms:created xsi:type="dcterms:W3CDTF">2013-02-26T12:40:07Z</dcterms:created>
  <dcterms:modified xsi:type="dcterms:W3CDTF">2013-02-28T07:50:50Z</dcterms:modified>
</cp:coreProperties>
</file>