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7" r:id="rId5"/>
    <p:sldId id="262" r:id="rId6"/>
    <p:sldId id="257" r:id="rId7"/>
    <p:sldId id="260" r:id="rId8"/>
    <p:sldId id="261" r:id="rId9"/>
    <p:sldId id="278" r:id="rId10"/>
    <p:sldId id="279" r:id="rId11"/>
    <p:sldId id="280" r:id="rId12"/>
    <p:sldId id="281" r:id="rId13"/>
    <p:sldId id="282" r:id="rId14"/>
    <p:sldId id="283" r:id="rId15"/>
    <p:sldId id="284" r:id="rId16"/>
    <p:sldId id="276" r:id="rId17"/>
    <p:sldId id="274" r:id="rId18"/>
    <p:sldId id="275" r:id="rId19"/>
    <p:sldId id="285" r:id="rId20"/>
    <p:sldId id="263" r:id="rId21"/>
    <p:sldId id="264" r:id="rId22"/>
    <p:sldId id="265" r:id="rId23"/>
    <p:sldId id="266" r:id="rId24"/>
    <p:sldId id="267" r:id="rId25"/>
    <p:sldId id="268" r:id="rId26"/>
    <p:sldId id="269" r:id="rId27"/>
    <p:sldId id="270" r:id="rId28"/>
    <p:sldId id="271" r:id="rId29"/>
    <p:sldId id="272" r:id="rId30"/>
    <p:sldId id="273" r:id="rId3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94660"/>
  </p:normalViewPr>
  <p:slideViewPr>
    <p:cSldViewPr>
      <p:cViewPr varScale="1">
        <p:scale>
          <a:sx n="70" d="100"/>
          <a:sy n="70" d="100"/>
        </p:scale>
        <p:origin x="-109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232C3320-A409-4B83-B0B9-77DD61F2E457}" type="datetimeFigureOut">
              <a:rPr lang="cs-CZ" smtClean="0"/>
              <a:pPr/>
              <a:t>20.3.2013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32C3320-A409-4B83-B0B9-77DD61F2E457}" type="datetimeFigureOut">
              <a:rPr lang="cs-CZ" smtClean="0"/>
              <a:pPr/>
              <a:t>20.3.2013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32C3320-A409-4B83-B0B9-77DD61F2E457}" type="datetimeFigureOut">
              <a:rPr lang="cs-CZ" smtClean="0"/>
              <a:pPr/>
              <a:t>20.3.2013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32C3320-A409-4B83-B0B9-77DD61F2E457}" type="datetimeFigureOut">
              <a:rPr lang="cs-CZ" smtClean="0"/>
              <a:pPr/>
              <a:t>20.3.2013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232C3320-A409-4B83-B0B9-77DD61F2E457}" type="datetimeFigureOut">
              <a:rPr lang="cs-CZ" smtClean="0"/>
              <a:pPr/>
              <a:t>20.3.2013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32C3320-A409-4B83-B0B9-77DD61F2E457}" type="datetimeFigureOut">
              <a:rPr lang="cs-CZ" smtClean="0"/>
              <a:pPr/>
              <a:t>20.3.2013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32C3320-A409-4B83-B0B9-77DD61F2E457}" type="datetimeFigureOut">
              <a:rPr lang="cs-CZ" smtClean="0"/>
              <a:pPr/>
              <a:t>20.3.2013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232C3320-A409-4B83-B0B9-77DD61F2E457}" type="datetimeFigureOut">
              <a:rPr lang="cs-CZ" smtClean="0"/>
              <a:pPr/>
              <a:t>20.3.2013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32C3320-A409-4B83-B0B9-77DD61F2E457}" type="datetimeFigureOut">
              <a:rPr lang="cs-CZ" smtClean="0"/>
              <a:pPr/>
              <a:t>20.3.2013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32C3320-A409-4B83-B0B9-77DD61F2E457}" type="datetimeFigureOut">
              <a:rPr lang="cs-CZ" smtClean="0"/>
              <a:pPr/>
              <a:t>20.3.2013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32C3320-A409-4B83-B0B9-77DD61F2E457}" type="datetimeFigureOut">
              <a:rPr lang="cs-CZ" smtClean="0"/>
              <a:pPr/>
              <a:t>20.3.2013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9ED941-A001-4A04-AC04-F7C3622D3405}"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C3320-A409-4B83-B0B9-77DD61F2E457}" type="datetimeFigureOut">
              <a:rPr lang="cs-CZ" smtClean="0"/>
              <a:pPr/>
              <a:t>20.3.2013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ED941-A001-4A04-AC04-F7C3622D3405}"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z/url?sa=i&amp;rct=j&amp;q=facilitace+&amp;source=images&amp;cd=&amp;cad=rja&amp;docid=uqvo98fbFc2BSM&amp;tbnid=7qlEK0H9Rq2s0M:&amp;ved=0CAUQjRw&amp;url=http://greenaction.cz/receptar/facilitace-na-schuzkach.html&amp;ei=TIxJUeyWC83Fswbq8oHQCg&amp;psig=AFQjCNE1_JGzv3FMnZSmTRFze2qwIEHYqA&amp;ust=136386079089120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s.wikipedia.org/w/index.php?title=Paraleln%C3%AD_p%C5%99em%C3%BD%C5%A1len%C3%AD&amp;action=edit&amp;redlink=1" TargetMode="External"/><Relationship Id="rId2" Type="http://schemas.openxmlformats.org/officeDocument/2006/relationships/hyperlink" Target="http://cs.wikipedia.org/wiki/Edward_de_Bon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cs.wikipedia.org/wiki/Kritick%C3%A9_my%C5%A1len%C3%AD" TargetMode="External"/><Relationship Id="rId2" Type="http://schemas.openxmlformats.org/officeDocument/2006/relationships/hyperlink" Target="http://cs.wikipedia.org/wiki/Lidsk%C3%BD_mozek" TargetMode="External"/><Relationship Id="rId1" Type="http://schemas.openxmlformats.org/officeDocument/2006/relationships/slideLayout" Target="../slideLayouts/slideLayout7.xml"/><Relationship Id="rId4" Type="http://schemas.openxmlformats.org/officeDocument/2006/relationships/hyperlink" Target="http://cs.wikipedia.org/wiki/Symbo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cs.wikipedia.org/wiki/St%C3%A1%C5%99%C3%AD"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cs.wikipedia.org/w/index.php?title=Post-it&amp;action=edit&amp;redlink=1" TargetMode="External"/><Relationship Id="rId2" Type="http://schemas.openxmlformats.org/officeDocument/2006/relationships/hyperlink" Target="http://cs.wikipedia.org/wiki/Emoce" TargetMode="External"/><Relationship Id="rId1" Type="http://schemas.openxmlformats.org/officeDocument/2006/relationships/slideLayout" Target="../slideLayouts/slideLayout7.xml"/><Relationship Id="rId4" Type="http://schemas.openxmlformats.org/officeDocument/2006/relationships/hyperlink" Target="http://cs.wikipedia.org/wiki/Volebn%C3%AD_syst%C3%A9m"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cs.wikipedia.org/wiki/Opozice_(politika)"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cs.wikipedia.org/wiki/Distribuce"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cs.wikipedia.org/wiki/Instant_messagin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cs.wikipedia.org/wiki/Facilit%C3%A1tor"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oogle.cz/url?sa=i&amp;rct=j&amp;q=facilitace+&amp;source=images&amp;cd=&amp;cad=rja&amp;docid=Q01QPnfO5lSD6M&amp;tbnid=aPPVTgk6NVaA0M:&amp;ved=0CAUQjRw&amp;url=http://www.capability.cz/cs/lean-six-sigma/procesni-poradenstvi/projektovy-koucing/&amp;ei=7otJUYnOKcfjswaxwYD4Bg&amp;psig=AFQjCNE1_JGzv3FMnZSmTRFze2qwIEHYqA&amp;ust=136386079089120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z/url?sa=i&amp;rct=j&amp;q=facilitace+&amp;source=images&amp;cd=&amp;cad=rja&amp;docid=uqvo98fbFc2BSM&amp;tbnid=7qlEK0H9Rq2s0M:&amp;ved=0CAUQjRw&amp;url=http://www.konsens.cz/index_cz.php?go=akademiep&amp;sub=on&amp;ei=x4xJUZTjEojAtAaHloGoDA&amp;psig=AFQjCNE1_JGzv3FMnZSmTRFze2qwIEHYqA&amp;ust=136386079089120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Pedagogická komunikace</a:t>
            </a:r>
            <a:br>
              <a:rPr lang="cs-CZ" dirty="0" smtClean="0"/>
            </a:br>
            <a:r>
              <a:rPr lang="cs-CZ" sz="3200" dirty="0" smtClean="0"/>
              <a:t>Verbální komunikace</a:t>
            </a:r>
            <a:br>
              <a:rPr lang="cs-CZ" sz="3200" dirty="0" smtClean="0"/>
            </a:br>
            <a:r>
              <a:rPr lang="cs-CZ" sz="3200" dirty="0" err="1" smtClean="0"/>
              <a:t>Facilitační</a:t>
            </a:r>
            <a:r>
              <a:rPr lang="cs-CZ" sz="3200" dirty="0" smtClean="0"/>
              <a:t> otázky</a:t>
            </a:r>
            <a:br>
              <a:rPr lang="cs-CZ" sz="3200" dirty="0" smtClean="0"/>
            </a:br>
            <a:endParaRPr lang="cs-CZ" sz="3200" dirty="0"/>
          </a:p>
        </p:txBody>
      </p:sp>
      <p:sp>
        <p:nvSpPr>
          <p:cNvPr id="3" name="Podnadpis 2"/>
          <p:cNvSpPr>
            <a:spLocks noGrp="1"/>
          </p:cNvSpPr>
          <p:nvPr>
            <p:ph type="subTitle" idx="1"/>
          </p:nvPr>
        </p:nvSpPr>
        <p:spPr/>
        <p:txBody>
          <a:bodyPr/>
          <a:lstStyle/>
          <a:p>
            <a:r>
              <a:rPr lang="cs-CZ" dirty="0" smtClean="0"/>
              <a:t>Hana </a:t>
            </a:r>
            <a:r>
              <a:rPr lang="cs-CZ" dirty="0" err="1" smtClean="0"/>
              <a:t>Medvedová</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Pedagogická komunikace\sken\IMG_2624.JPG"/>
          <p:cNvPicPr>
            <a:picLocks noChangeAspect="1" noChangeArrowheads="1"/>
          </p:cNvPicPr>
          <p:nvPr/>
        </p:nvPicPr>
        <p:blipFill>
          <a:blip r:embed="rId2" cstate="print"/>
          <a:srcRect l="2204" t="10101" r="12044"/>
          <a:stretch>
            <a:fillRect/>
          </a:stretch>
        </p:blipFill>
        <p:spPr bwMode="auto">
          <a:xfrm>
            <a:off x="0" y="692696"/>
            <a:ext cx="4392488" cy="6165304"/>
          </a:xfrm>
          <a:prstGeom prst="rect">
            <a:avLst/>
          </a:prstGeom>
          <a:noFill/>
        </p:spPr>
      </p:pic>
      <p:pic>
        <p:nvPicPr>
          <p:cNvPr id="5123" name="Picture 3" descr="H:\Pedagogická komunikace\sken\IMG_2625.JPG"/>
          <p:cNvPicPr>
            <a:picLocks noChangeAspect="1" noChangeArrowheads="1"/>
          </p:cNvPicPr>
          <p:nvPr/>
        </p:nvPicPr>
        <p:blipFill>
          <a:blip r:embed="rId3" cstate="print"/>
          <a:srcRect l="105" t="11151" r="9233"/>
          <a:stretch>
            <a:fillRect/>
          </a:stretch>
        </p:blipFill>
        <p:spPr bwMode="auto">
          <a:xfrm>
            <a:off x="4427984" y="670224"/>
            <a:ext cx="4716016" cy="618777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Pedagogická komunikace\sken\IMG_2626.JPG"/>
          <p:cNvPicPr>
            <a:picLocks noChangeAspect="1" noChangeArrowheads="1"/>
          </p:cNvPicPr>
          <p:nvPr/>
        </p:nvPicPr>
        <p:blipFill>
          <a:blip r:embed="rId2" cstate="print"/>
          <a:srcRect l="4930" t="10101" r="5813"/>
          <a:stretch>
            <a:fillRect/>
          </a:stretch>
        </p:blipFill>
        <p:spPr bwMode="auto">
          <a:xfrm>
            <a:off x="0" y="498492"/>
            <a:ext cx="4716016" cy="6359508"/>
          </a:xfrm>
          <a:prstGeom prst="rect">
            <a:avLst/>
          </a:prstGeom>
          <a:noFill/>
        </p:spPr>
      </p:pic>
      <p:pic>
        <p:nvPicPr>
          <p:cNvPr id="6147" name="Picture 3" descr="H:\Pedagogická komunikace\sken\IMG_2627.JPG"/>
          <p:cNvPicPr>
            <a:picLocks noChangeAspect="1" noChangeArrowheads="1"/>
          </p:cNvPicPr>
          <p:nvPr/>
        </p:nvPicPr>
        <p:blipFill>
          <a:blip r:embed="rId3" cstate="print"/>
          <a:srcRect l="6421" t="6951" r="9233" b="2751"/>
          <a:stretch>
            <a:fillRect/>
          </a:stretch>
        </p:blipFill>
        <p:spPr bwMode="auto">
          <a:xfrm>
            <a:off x="4716016" y="511223"/>
            <a:ext cx="4427984" cy="634677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Pedagogická komunikace\sken\IMG_2628.JPG"/>
          <p:cNvPicPr>
            <a:picLocks noChangeAspect="1" noChangeArrowheads="1"/>
          </p:cNvPicPr>
          <p:nvPr/>
        </p:nvPicPr>
        <p:blipFill>
          <a:blip r:embed="rId2" cstate="print"/>
          <a:srcRect l="7029" t="13251" r="4408"/>
          <a:stretch>
            <a:fillRect/>
          </a:stretch>
        </p:blipFill>
        <p:spPr bwMode="auto">
          <a:xfrm>
            <a:off x="-1" y="673303"/>
            <a:ext cx="4716017" cy="6184697"/>
          </a:xfrm>
          <a:prstGeom prst="rect">
            <a:avLst/>
          </a:prstGeom>
          <a:noFill/>
        </p:spPr>
      </p:pic>
      <p:pic>
        <p:nvPicPr>
          <p:cNvPr id="7171" name="Picture 3" descr="H:\Pedagogická komunikace\sken\IMG_2629.JPG"/>
          <p:cNvPicPr>
            <a:picLocks noChangeAspect="1" noChangeArrowheads="1"/>
          </p:cNvPicPr>
          <p:nvPr/>
        </p:nvPicPr>
        <p:blipFill>
          <a:blip r:embed="rId3" cstate="print"/>
          <a:srcRect l="7827" t="9051" r="6421"/>
          <a:stretch>
            <a:fillRect/>
          </a:stretch>
        </p:blipFill>
        <p:spPr bwMode="auto">
          <a:xfrm>
            <a:off x="4751512" y="620688"/>
            <a:ext cx="4392488" cy="623731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Pedagogická komunikace\sken\IMG_2630.JPG"/>
          <p:cNvPicPr>
            <a:picLocks noChangeAspect="1" noChangeArrowheads="1"/>
          </p:cNvPicPr>
          <p:nvPr/>
        </p:nvPicPr>
        <p:blipFill>
          <a:blip r:embed="rId2" cstate="print"/>
          <a:srcRect l="6336" t="10101" r="11437" b="6951"/>
          <a:stretch>
            <a:fillRect/>
          </a:stretch>
        </p:blipFill>
        <p:spPr bwMode="auto">
          <a:xfrm>
            <a:off x="0" y="764704"/>
            <a:ext cx="4511580" cy="6093296"/>
          </a:xfrm>
          <a:prstGeom prst="rect">
            <a:avLst/>
          </a:prstGeom>
          <a:noFill/>
        </p:spPr>
      </p:pic>
      <p:pic>
        <p:nvPicPr>
          <p:cNvPr id="3" name="Picture 2" descr="H:\Pedagogická komunikace\sken\IMG_2630.JPG"/>
          <p:cNvPicPr>
            <a:picLocks noChangeAspect="1" noChangeArrowheads="1"/>
          </p:cNvPicPr>
          <p:nvPr/>
        </p:nvPicPr>
        <p:blipFill>
          <a:blip r:embed="rId2" cstate="print"/>
          <a:srcRect l="5623" t="10101" r="11437" b="5901"/>
          <a:stretch>
            <a:fillRect/>
          </a:stretch>
        </p:blipFill>
        <p:spPr bwMode="auto">
          <a:xfrm>
            <a:off x="4644008" y="756316"/>
            <a:ext cx="4499992" cy="610168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Pedagogická komunikace\sken\IMG_2632.JPG"/>
          <p:cNvPicPr>
            <a:picLocks noChangeAspect="1" noChangeArrowheads="1"/>
          </p:cNvPicPr>
          <p:nvPr/>
        </p:nvPicPr>
        <p:blipFill>
          <a:blip r:embed="rId2" cstate="print"/>
          <a:srcRect l="5623" t="11550" r="15654" b="2751"/>
          <a:stretch>
            <a:fillRect/>
          </a:stretch>
        </p:blipFill>
        <p:spPr bwMode="auto">
          <a:xfrm>
            <a:off x="0" y="614139"/>
            <a:ext cx="4283968" cy="6243861"/>
          </a:xfrm>
          <a:prstGeom prst="rect">
            <a:avLst/>
          </a:prstGeom>
          <a:noFill/>
        </p:spPr>
      </p:pic>
      <p:pic>
        <p:nvPicPr>
          <p:cNvPr id="9219" name="Picture 3" descr="H:\Pedagogická komunikace\sken\IMG_2633.JPG"/>
          <p:cNvPicPr>
            <a:picLocks noChangeAspect="1" noChangeArrowheads="1"/>
          </p:cNvPicPr>
          <p:nvPr/>
        </p:nvPicPr>
        <p:blipFill>
          <a:blip r:embed="rId3" cstate="print"/>
          <a:srcRect l="6421" t="10101" r="10639" b="2751"/>
          <a:stretch>
            <a:fillRect/>
          </a:stretch>
        </p:blipFill>
        <p:spPr bwMode="auto">
          <a:xfrm>
            <a:off x="4644008" y="527503"/>
            <a:ext cx="4499992" cy="633049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Pedagogická komunikace\sken\IMG_2634.JPG"/>
          <p:cNvPicPr>
            <a:picLocks noChangeAspect="1" noChangeArrowheads="1"/>
          </p:cNvPicPr>
          <p:nvPr/>
        </p:nvPicPr>
        <p:blipFill>
          <a:blip r:embed="rId2" cstate="print"/>
          <a:srcRect l="8435" t="14300" r="8625" b="4851"/>
          <a:stretch>
            <a:fillRect/>
          </a:stretch>
        </p:blipFill>
        <p:spPr bwMode="auto">
          <a:xfrm>
            <a:off x="-1" y="908720"/>
            <a:ext cx="4558539" cy="5949280"/>
          </a:xfrm>
          <a:prstGeom prst="rect">
            <a:avLst/>
          </a:prstGeom>
          <a:noFill/>
        </p:spPr>
      </p:pic>
      <p:pic>
        <p:nvPicPr>
          <p:cNvPr id="10243" name="Picture 3" descr="H:\Pedagogická komunikace\sken\IMG_2635.JPG"/>
          <p:cNvPicPr>
            <a:picLocks noChangeAspect="1" noChangeArrowheads="1"/>
          </p:cNvPicPr>
          <p:nvPr/>
        </p:nvPicPr>
        <p:blipFill>
          <a:blip r:embed="rId3" cstate="print"/>
          <a:srcRect l="10639" t="10101" r="6421" b="8001"/>
          <a:stretch>
            <a:fillRect/>
          </a:stretch>
        </p:blipFill>
        <p:spPr bwMode="auto">
          <a:xfrm>
            <a:off x="4643904" y="908720"/>
            <a:ext cx="4500096" cy="594928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Pedagogická komunikace\sken\IMG_2636.JPG"/>
          <p:cNvPicPr>
            <a:picLocks noChangeAspect="1" noChangeArrowheads="1"/>
          </p:cNvPicPr>
          <p:nvPr/>
        </p:nvPicPr>
        <p:blipFill>
          <a:blip r:embed="rId2" cstate="print"/>
          <a:srcRect l="8435" t="10101" r="4408" b="3801"/>
          <a:stretch>
            <a:fillRect/>
          </a:stretch>
        </p:blipFill>
        <p:spPr bwMode="auto">
          <a:xfrm>
            <a:off x="-1" y="620687"/>
            <a:ext cx="4716017" cy="6237313"/>
          </a:xfrm>
          <a:prstGeom prst="rect">
            <a:avLst/>
          </a:prstGeom>
          <a:noFill/>
        </p:spPr>
      </p:pic>
      <p:pic>
        <p:nvPicPr>
          <p:cNvPr id="1029" name="Picture 5" descr="H:\Pedagogická komunikace\sken\IMG_2637.JPG"/>
          <p:cNvPicPr>
            <a:picLocks noChangeAspect="1" noChangeArrowheads="1"/>
          </p:cNvPicPr>
          <p:nvPr/>
        </p:nvPicPr>
        <p:blipFill>
          <a:blip r:embed="rId3" cstate="print"/>
          <a:srcRect l="12044" t="10101" r="6421" b="2751"/>
          <a:stretch>
            <a:fillRect/>
          </a:stretch>
        </p:blipFill>
        <p:spPr bwMode="auto">
          <a:xfrm>
            <a:off x="4788024" y="624448"/>
            <a:ext cx="4355976" cy="623355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Pedagogická komunikace\sken\IMG_2661.JPG"/>
          <p:cNvPicPr>
            <a:picLocks noChangeAspect="1" noChangeArrowheads="1"/>
          </p:cNvPicPr>
          <p:nvPr/>
        </p:nvPicPr>
        <p:blipFill>
          <a:blip r:embed="rId2" cstate="print"/>
          <a:srcRect l="15463" t="10101" r="7219" b="3801"/>
          <a:stretch>
            <a:fillRect/>
          </a:stretch>
        </p:blipFill>
        <p:spPr bwMode="auto">
          <a:xfrm>
            <a:off x="0" y="578351"/>
            <a:ext cx="4211960" cy="6279649"/>
          </a:xfrm>
          <a:prstGeom prst="rect">
            <a:avLst/>
          </a:prstGeom>
          <a:noFill/>
        </p:spPr>
      </p:pic>
      <p:pic>
        <p:nvPicPr>
          <p:cNvPr id="11267" name="Picture 3" descr="H:\Pedagogická komunikace\sken\IMG_2662.JPG"/>
          <p:cNvPicPr>
            <a:picLocks noChangeAspect="1" noChangeArrowheads="1"/>
          </p:cNvPicPr>
          <p:nvPr/>
        </p:nvPicPr>
        <p:blipFill>
          <a:blip r:embed="rId3" cstate="print"/>
          <a:srcRect l="7827" t="9051" r="14856" b="2751"/>
          <a:stretch>
            <a:fillRect/>
          </a:stretch>
        </p:blipFill>
        <p:spPr bwMode="auto">
          <a:xfrm>
            <a:off x="5004048" y="535164"/>
            <a:ext cx="4139952" cy="6322836"/>
          </a:xfrm>
          <a:prstGeom prst="rect">
            <a:avLst/>
          </a:prstGeom>
          <a:noFill/>
        </p:spPr>
      </p:pic>
      <p:sp>
        <p:nvSpPr>
          <p:cNvPr id="5" name="Obdélník 4"/>
          <p:cNvSpPr/>
          <p:nvPr/>
        </p:nvSpPr>
        <p:spPr>
          <a:xfrm>
            <a:off x="395536" y="0"/>
            <a:ext cx="8496944"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smtClean="0">
                <a:solidFill>
                  <a:schemeClr val="tx1"/>
                </a:solidFill>
              </a:rPr>
              <a:t>60 tajemství facilitace</a:t>
            </a:r>
            <a:endParaRPr lang="cs-CZ" sz="2400" b="1"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Pedagogická komunikace\sken\IMG_2663.JPG"/>
          <p:cNvPicPr>
            <a:picLocks noChangeAspect="1" noChangeArrowheads="1"/>
          </p:cNvPicPr>
          <p:nvPr/>
        </p:nvPicPr>
        <p:blipFill>
          <a:blip r:embed="rId2" cstate="print"/>
          <a:srcRect l="9128" t="2751" r="7932"/>
          <a:stretch>
            <a:fillRect/>
          </a:stretch>
        </p:blipFill>
        <p:spPr bwMode="auto">
          <a:xfrm>
            <a:off x="0" y="188640"/>
            <a:ext cx="4248472" cy="6669360"/>
          </a:xfrm>
          <a:prstGeom prst="rect">
            <a:avLst/>
          </a:prstGeom>
          <a:noFill/>
        </p:spPr>
      </p:pic>
      <p:pic>
        <p:nvPicPr>
          <p:cNvPr id="12291" name="Picture 3" descr="H:\Pedagogická komunikace\sken\IMG_2664.JPG"/>
          <p:cNvPicPr>
            <a:picLocks noChangeAspect="1" noChangeArrowheads="1"/>
          </p:cNvPicPr>
          <p:nvPr/>
        </p:nvPicPr>
        <p:blipFill>
          <a:blip r:embed="rId3" cstate="print"/>
          <a:srcRect l="7827" t="8001" r="13450" b="3801"/>
          <a:stretch>
            <a:fillRect/>
          </a:stretch>
        </p:blipFill>
        <p:spPr bwMode="auto">
          <a:xfrm>
            <a:off x="4697760" y="188640"/>
            <a:ext cx="4446240" cy="666936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Pedagogická komunikace\sken\IMG_2665.JPG"/>
          <p:cNvPicPr>
            <a:picLocks noChangeAspect="1" noChangeArrowheads="1"/>
          </p:cNvPicPr>
          <p:nvPr/>
        </p:nvPicPr>
        <p:blipFill>
          <a:blip r:embed="rId2" cstate="print"/>
          <a:srcRect l="15463" t="7350" r="5814" b="2351"/>
          <a:stretch>
            <a:fillRect/>
          </a:stretch>
        </p:blipFill>
        <p:spPr bwMode="auto">
          <a:xfrm>
            <a:off x="0" y="665312"/>
            <a:ext cx="4032448" cy="6192688"/>
          </a:xfrm>
          <a:prstGeom prst="rect">
            <a:avLst/>
          </a:prstGeom>
          <a:noFill/>
        </p:spPr>
      </p:pic>
      <p:pic>
        <p:nvPicPr>
          <p:cNvPr id="13315" name="Picture 3" descr="H:\Pedagogická komunikace\sken\IMG_2666.JPG"/>
          <p:cNvPicPr>
            <a:picLocks noChangeAspect="1" noChangeArrowheads="1"/>
          </p:cNvPicPr>
          <p:nvPr/>
        </p:nvPicPr>
        <p:blipFill>
          <a:blip r:embed="rId3" cstate="print"/>
          <a:srcRect l="5016" t="21650" r="6421"/>
          <a:stretch>
            <a:fillRect/>
          </a:stretch>
        </p:blipFill>
        <p:spPr bwMode="auto">
          <a:xfrm>
            <a:off x="4060341" y="836712"/>
            <a:ext cx="5083659" cy="602128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greenaction.cz/wp-content/uploads/2012/09/inspired+facilitator-male-pale-gold1-150x150.jp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187624" y="0"/>
            <a:ext cx="6804248" cy="6804248"/>
          </a:xfrm>
          <a:prstGeom prst="rect">
            <a:avLst/>
          </a:prstGeom>
          <a:noFill/>
        </p:spPr>
      </p:pic>
      <p:sp>
        <p:nvSpPr>
          <p:cNvPr id="2" name="Nadpis 1"/>
          <p:cNvSpPr>
            <a:spLocks noGrp="1"/>
          </p:cNvSpPr>
          <p:nvPr>
            <p:ph type="title"/>
          </p:nvPr>
        </p:nvSpPr>
        <p:spPr/>
        <p:txBody>
          <a:bodyPr/>
          <a:lstStyle/>
          <a:p>
            <a:r>
              <a:rPr lang="cs-CZ" dirty="0" smtClean="0"/>
              <a:t>Facilitace</a:t>
            </a:r>
            <a:endParaRPr lang="cs-CZ" dirty="0"/>
          </a:p>
        </p:txBody>
      </p:sp>
      <p:sp>
        <p:nvSpPr>
          <p:cNvPr id="3" name="Zástupný symbol pro obsah 2"/>
          <p:cNvSpPr>
            <a:spLocks noGrp="1"/>
          </p:cNvSpPr>
          <p:nvPr>
            <p:ph idx="1"/>
          </p:nvPr>
        </p:nvSpPr>
        <p:spPr/>
        <p:txBody>
          <a:bodyPr/>
          <a:lstStyle/>
          <a:p>
            <a:r>
              <a:rPr lang="cs-CZ" b="1" dirty="0" smtClean="0"/>
              <a:t>Facilitace</a:t>
            </a:r>
            <a:r>
              <a:rPr lang="cs-CZ" dirty="0" smtClean="0"/>
              <a:t> je technika, která umožní dovést skupinu k cíli porady či složitého jednání navzdory úskalí neefektivní komunikace, nedorozumění a nejasností mezi účastníky.</a:t>
            </a:r>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Metoda šesti klobouků</a:t>
            </a:r>
            <a:endParaRPr lang="cs-CZ" dirty="0"/>
          </a:p>
        </p:txBody>
      </p:sp>
      <p:sp>
        <p:nvSpPr>
          <p:cNvPr id="3" name="Zástupný symbol pro obsah 2"/>
          <p:cNvSpPr>
            <a:spLocks noGrp="1"/>
          </p:cNvSpPr>
          <p:nvPr>
            <p:ph idx="1"/>
          </p:nvPr>
        </p:nvSpPr>
        <p:spPr/>
        <p:txBody>
          <a:bodyPr>
            <a:normAutofit fontScale="92500" lnSpcReduction="20000"/>
          </a:bodyPr>
          <a:lstStyle/>
          <a:p>
            <a:r>
              <a:rPr lang="cs-CZ" b="1" dirty="0" smtClean="0"/>
              <a:t>Metoda šesti klobouků</a:t>
            </a:r>
            <a:r>
              <a:rPr lang="cs-CZ" dirty="0" smtClean="0"/>
              <a:t> (také "Šest klobouků", </a:t>
            </a:r>
            <a:r>
              <a:rPr lang="cs-CZ" dirty="0" err="1" smtClean="0"/>
              <a:t>angl</a:t>
            </a:r>
            <a:r>
              <a:rPr lang="cs-CZ" dirty="0" smtClean="0"/>
              <a:t>. </a:t>
            </a:r>
            <a:r>
              <a:rPr lang="cs-CZ" dirty="0" err="1" smtClean="0"/>
              <a:t>Six</a:t>
            </a:r>
            <a:r>
              <a:rPr lang="cs-CZ" dirty="0" smtClean="0"/>
              <a:t> </a:t>
            </a:r>
            <a:r>
              <a:rPr lang="cs-CZ" dirty="0" err="1" smtClean="0"/>
              <a:t>Thinking</a:t>
            </a:r>
            <a:r>
              <a:rPr lang="cs-CZ" dirty="0" smtClean="0"/>
              <a:t> </a:t>
            </a:r>
            <a:r>
              <a:rPr lang="cs-CZ" dirty="0" err="1" smtClean="0"/>
              <a:t>Hats</a:t>
            </a:r>
            <a:r>
              <a:rPr lang="cs-CZ" dirty="0" smtClean="0"/>
              <a:t>) </a:t>
            </a:r>
            <a:r>
              <a:rPr lang="cs-CZ" dirty="0" smtClean="0">
                <a:hlinkClick r:id="rId2" tooltip="Edward de Bono"/>
              </a:rPr>
              <a:t>Edwarda de Bono</a:t>
            </a:r>
            <a:r>
              <a:rPr lang="cs-CZ" dirty="0" smtClean="0"/>
              <a:t> je systém pro přemýšlení v skupinových diskusích a při samostatném přemýšlení. Kombinován s metodou </a:t>
            </a:r>
            <a:r>
              <a:rPr lang="cs-CZ" dirty="0" smtClean="0">
                <a:hlinkClick r:id="rId3" tooltip="Paralelní přemýšlení (stránka neexistuje)"/>
              </a:rPr>
              <a:t>paralelního přemýšlení</a:t>
            </a:r>
            <a:r>
              <a:rPr lang="cs-CZ" dirty="0" smtClean="0"/>
              <a:t>, která je s ním asociována, poskytuje nástroje pro skupiny, aby přemýšlely efektivněji, a také nástroje pro plánování procesu přemýšlení podrobným a provázaným způsobem. Metoda je připisována Dr. Edwardu de Bono a je předmětem jeho knihy </a:t>
            </a:r>
            <a:r>
              <a:rPr lang="cs-CZ" i="1" dirty="0" err="1" smtClean="0"/>
              <a:t>Six</a:t>
            </a:r>
            <a:r>
              <a:rPr lang="cs-CZ" i="1" dirty="0" smtClean="0"/>
              <a:t> </a:t>
            </a:r>
            <a:r>
              <a:rPr lang="cs-CZ" i="1" dirty="0" err="1" smtClean="0"/>
              <a:t>Thinking</a:t>
            </a:r>
            <a:r>
              <a:rPr lang="cs-CZ" i="1" dirty="0" smtClean="0"/>
              <a:t> </a:t>
            </a:r>
            <a:r>
              <a:rPr lang="cs-CZ" i="1" dirty="0" err="1" smtClean="0"/>
              <a:t>Hats</a:t>
            </a:r>
            <a:r>
              <a:rPr lang="cs-CZ" dirty="0" smtClean="0"/>
              <a:t>.</a:t>
            </a:r>
            <a:r>
              <a:rPr lang="cs-CZ" baseline="30000" dirty="0" smtClean="0">
                <a:hlinkClick r:id=""/>
              </a:rPr>
              <a:t>[1]</a:t>
            </a:r>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55000" lnSpcReduction="20000"/>
          </a:bodyPr>
          <a:lstStyle/>
          <a:p>
            <a:r>
              <a:rPr lang="cs-CZ" b="1" dirty="0" smtClean="0"/>
              <a:t>Základní principy</a:t>
            </a:r>
          </a:p>
          <a:p>
            <a:r>
              <a:rPr lang="cs-CZ" dirty="0" smtClean="0"/>
              <a:t>Předpoklad metody je, že </a:t>
            </a:r>
            <a:r>
              <a:rPr lang="cs-CZ" dirty="0" smtClean="0">
                <a:hlinkClick r:id="rId2" tooltip="Lidský mozek"/>
              </a:rPr>
              <a:t>lidský mozek</a:t>
            </a:r>
            <a:r>
              <a:rPr lang="cs-CZ" dirty="0" smtClean="0"/>
              <a:t> přemýšlí několika různými způsoby, které lze identifikovat, úmyslně vyvolávat a teda plánovat pro využití ve strukturovaných způsobech, které umožní vyvinout strategie pro přemýšlení o určitých problémech. Dr. de Bono identifikoval šest různých stavů, ve kterých lze mozek "udělat citlivějším". V každém z těchto stavů mozek identifikuje a přenese do vědomého myšlení určité aspekty problémů, o kterých uvažuje (např. emocionální instinkt, pesimistické hodnocení, neutrální fakty).</a:t>
            </a:r>
          </a:p>
          <a:p>
            <a:r>
              <a:rPr lang="cs-CZ" dirty="0" smtClean="0"/>
              <a:t>Přesvědčivý prezentovaný příklad je citlivost na "neběžný" (neočekávaný) stimul. Je prezentován jako cenný instinkt pro přežitím, protože v reálném světě věc, která je mimo obvyklého řádu, může být klidně nebezpečná. Tento stav je identifikován jako kořen negativního usuzování a </a:t>
            </a:r>
            <a:r>
              <a:rPr lang="cs-CZ" dirty="0" smtClean="0">
                <a:hlinkClick r:id="rId3" tooltip="Kritické myšlení"/>
              </a:rPr>
              <a:t>kritického myšlení</a:t>
            </a:r>
            <a:r>
              <a:rPr lang="cs-CZ" dirty="0" smtClean="0"/>
              <a:t>.</a:t>
            </a:r>
          </a:p>
          <a:p>
            <a:r>
              <a:rPr lang="cs-CZ" dirty="0" smtClean="0"/>
              <a:t>Je rozlišováno šest různých stavů a mají přiřazeny barvy:</a:t>
            </a:r>
          </a:p>
          <a:p>
            <a:r>
              <a:rPr lang="cs-CZ" dirty="0" smtClean="0"/>
              <a:t>Informace: (Bílá) - bere se do úvahy pouze jaké informace jsou známé, co jsou fakta?</a:t>
            </a:r>
          </a:p>
          <a:p>
            <a:r>
              <a:rPr lang="cs-CZ" dirty="0" smtClean="0"/>
              <a:t>Emoce: (Červená) - instinktivní emoční reakce anebo vyjádření o emocích (ale bez zdůvodňování)</a:t>
            </a:r>
          </a:p>
          <a:p>
            <a:r>
              <a:rPr lang="cs-CZ" dirty="0" smtClean="0"/>
              <a:t>Negativní usuzování: (Černá) - logika aplikovaná na určení chyb nebo barier, hledání neshod</a:t>
            </a:r>
          </a:p>
          <a:p>
            <a:r>
              <a:rPr lang="cs-CZ" dirty="0" smtClean="0"/>
              <a:t>Pozitivní: (Žlutá) - logika aplikovaná na určení přínosů, hledání souhlasu</a:t>
            </a:r>
          </a:p>
          <a:p>
            <a:r>
              <a:rPr lang="cs-CZ" dirty="0" smtClean="0"/>
              <a:t>Kreativita: (Zelená) - vyjádření provokace a pátraní, sledování, kam vedou nápady</a:t>
            </a:r>
          </a:p>
          <a:p>
            <a:r>
              <a:rPr lang="cs-CZ" dirty="0" smtClean="0"/>
              <a:t>Přemýšlení: (Modrá) - přemýšlení o přemýšlení</a:t>
            </a:r>
          </a:p>
          <a:p>
            <a:r>
              <a:rPr lang="cs-CZ" dirty="0" smtClean="0"/>
              <a:t>Barevné klobouky se užívají jako metafory pro jednotlivé stavy. Přepnutí do nějakého stavu je </a:t>
            </a:r>
            <a:r>
              <a:rPr lang="cs-CZ" dirty="0" smtClean="0">
                <a:hlinkClick r:id="rId4" tooltip="Symbol"/>
              </a:rPr>
              <a:t>symbolizováno</a:t>
            </a:r>
            <a:r>
              <a:rPr lang="cs-CZ" dirty="0" smtClean="0"/>
              <a:t> aktem nasazení si barevného klobouku, ať už skutečně nebo metaforicky. Tyto metafory dovolují úplnější a dokonalejší oddělení stavů než předsudky obsažené v současném dorozumívacím jazyce. Všechny tyto myslící klobouky pomáhají přemýšlet víc do hloubky. Šest klobouků ukazuje problémy a řešení týkající se myšlenky nebo produktu, kterým se zabýváte. Dále, dr. de Bono tvrdí, že tyto stavy jsou asociovány s různými chemickými stavy </a:t>
            </a:r>
            <a:r>
              <a:rPr lang="cs-CZ" dirty="0" err="1" smtClean="0"/>
              <a:t>mozkyu</a:t>
            </a:r>
            <a:r>
              <a:rPr lang="cs-CZ" dirty="0" smtClean="0"/>
              <a:t> ale k tomu nedodává žádné podrobnosti nebo důkazy.</a:t>
            </a:r>
          </a:p>
          <a:p>
            <a:endParaRPr lang="cs-CZ"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lnSpcReduction="10000"/>
          </a:bodyPr>
          <a:lstStyle/>
          <a:p>
            <a:r>
              <a:rPr lang="cs-CZ" b="1" dirty="0" smtClean="0"/>
              <a:t>Typy klobouků</a:t>
            </a:r>
          </a:p>
          <a:p>
            <a:r>
              <a:rPr lang="cs-CZ" dirty="0" smtClean="0"/>
              <a:t>Níže je uveden stručný popis jednotlivých klobouků a myšlenkové procesy, které zastupují.</a:t>
            </a:r>
          </a:p>
          <a:p>
            <a:r>
              <a:rPr lang="cs-CZ" dirty="0" smtClean="0"/>
              <a:t>Jejich použití je ilustrováno příklady z normálního obchodního prostředí a také prostřednictvím analýzy jednoduchého školního problému: "Studenti mluví, zatímco i jejich učitel mluví"</a:t>
            </a:r>
            <a:r>
              <a:rPr lang="cs-CZ" baseline="30000" dirty="0" smtClean="0">
                <a:hlinkClick r:id=""/>
              </a:rPr>
              <a:t>[3]</a:t>
            </a:r>
            <a:r>
              <a:rPr lang="cs-CZ" dirty="0" smtClean="0"/>
              <a:t>.</a:t>
            </a:r>
          </a:p>
          <a:p>
            <a:endParaRPr 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70000" lnSpcReduction="20000"/>
          </a:bodyPr>
          <a:lstStyle/>
          <a:p>
            <a:r>
              <a:rPr lang="cs-CZ" b="1" dirty="0" smtClean="0"/>
              <a:t>Bílý klobouk - Fakta a informace</a:t>
            </a:r>
          </a:p>
          <a:p>
            <a:r>
              <a:rPr lang="cs-CZ" dirty="0" smtClean="0"/>
              <a:t>Účastníci učiní prohlášení o faktech, včetně identifikačních informací, které chybí a prezentují názory lidí, kteří nejsou osobně přítomni, faktickým způsobem. V mnoha myšlenkových sezeních k tomu dojde hned po úvodním modrém klobouku, a je to často prodloužená část, při které účastníci prezentují údaje o své organizaci a background potřebný k </a:t>
            </a:r>
            <a:r>
              <a:rPr lang="cs-CZ" dirty="0" err="1" smtClean="0"/>
              <a:t>přemýšlicímu</a:t>
            </a:r>
            <a:r>
              <a:rPr lang="cs-CZ" dirty="0" smtClean="0"/>
              <a:t> sezení. Klíčové informace, které představují vstupy do sezení, jsou prezentovány a diskutovány. Klíčové chybějící informací (</a:t>
            </a:r>
            <a:r>
              <a:rPr lang="cs-CZ" dirty="0" err="1" smtClean="0"/>
              <a:t>t.j</a:t>
            </a:r>
            <a:r>
              <a:rPr lang="cs-CZ" dirty="0" smtClean="0"/>
              <a:t>. informační potřeby) lze taktéž identifikovat na tomto místě.</a:t>
            </a:r>
          </a:p>
          <a:p>
            <a:r>
              <a:rPr lang="cs-CZ" dirty="0" smtClean="0"/>
              <a:t>Obchodní příklady jsou:</a:t>
            </a:r>
          </a:p>
          <a:p>
            <a:r>
              <a:rPr lang="cs-CZ" dirty="0" smtClean="0"/>
              <a:t>Celkový prodej tohoto výrobku je € x ročně</a:t>
            </a:r>
          </a:p>
          <a:p>
            <a:r>
              <a:rPr lang="cs-CZ" dirty="0" smtClean="0"/>
              <a:t>Naše obchodní data jsou dva roky staré</a:t>
            </a:r>
          </a:p>
          <a:p>
            <a:r>
              <a:rPr lang="cs-CZ" dirty="0" smtClean="0"/>
              <a:t>Právní úprava energetické účinnosti bude mít pravděpodobně dopad na naši schopnost provozovat naše podnikání v příštích pěti letech</a:t>
            </a:r>
          </a:p>
          <a:p>
            <a:r>
              <a:rPr lang="cs-CZ" dirty="0" smtClean="0"/>
              <a:t>Počet </a:t>
            </a:r>
            <a:r>
              <a:rPr lang="cs-CZ" dirty="0" smtClean="0">
                <a:hlinkClick r:id="rId2" tooltip="Stáří"/>
              </a:rPr>
              <a:t>starších lidí</a:t>
            </a:r>
            <a:r>
              <a:rPr lang="cs-CZ" dirty="0" smtClean="0"/>
              <a:t> v Evropě se zvyšuje</a:t>
            </a:r>
          </a:p>
          <a:p>
            <a:r>
              <a:rPr lang="cs-CZ" dirty="0" smtClean="0"/>
              <a:t>Příklady v odkazovaném článku jsou:</a:t>
            </a:r>
          </a:p>
          <a:p>
            <a:r>
              <a:rPr lang="cs-CZ" dirty="0" smtClean="0"/>
              <a:t>Studenti mluví, zatímco učitel mluví</a:t>
            </a:r>
          </a:p>
          <a:p>
            <a:r>
              <a:rPr lang="cs-CZ" dirty="0" smtClean="0"/>
              <a:t>Je hluk a proto ostatní studenti jsou rušeni a neslyší učitele</a:t>
            </a:r>
          </a:p>
          <a:p>
            <a:r>
              <a:rPr lang="cs-CZ" dirty="0" smtClean="0"/>
              <a:t>Studenti nevědí, co dělat poté, co dostanou instrukce</a:t>
            </a:r>
          </a:p>
          <a:p>
            <a:r>
              <a:rPr lang="cs-CZ" dirty="0" smtClean="0"/>
              <a:t>Mnoho studentů je rozptýleno a nepracují na úloze, což má za následek nedokončení práce</a:t>
            </a:r>
          </a:p>
          <a:p>
            <a:r>
              <a:rPr lang="cs-CZ" dirty="0" smtClean="0"/>
              <a:t>Studenti nechápou zacílenou přednášku kvůli nedostatku koncentrace</a:t>
            </a:r>
          </a:p>
          <a:p>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55000" lnSpcReduction="20000"/>
          </a:bodyPr>
          <a:lstStyle/>
          <a:p>
            <a:r>
              <a:rPr lang="cs-CZ" b="1" dirty="0" smtClean="0"/>
              <a:t>Červený klobouk - Pocity a emoce</a:t>
            </a:r>
          </a:p>
          <a:p>
            <a:r>
              <a:rPr lang="cs-CZ" dirty="0" smtClean="0"/>
              <a:t>Účastníci vyjádří své pocity a své </a:t>
            </a:r>
            <a:r>
              <a:rPr lang="cs-CZ" dirty="0" smtClean="0">
                <a:hlinkClick r:id="rId2" tooltip="Emoce"/>
              </a:rPr>
              <a:t>emoce</a:t>
            </a:r>
            <a:r>
              <a:rPr lang="cs-CZ" dirty="0" smtClean="0"/>
              <a:t>. V mnoha případech se jedná o metodu pro sběr nápadů - to není otázka záznamů tvrzení, ale aby všichni určili své dvě nebo tři hlavní volby ze seznamu nápadů nebo položek nalezených pod jiným kloboukem. Pomůže to zmenšit seznamy mnoha možností na několik, na které je třeba se zaměřit. Každý z účastníků hlasuje pro ty, které preferuje. Aplikuje se rychleji než ostatní klobouky, aby se zajistilo, že se opravdu zachytí instinktivní reakce. Tato metoda může použít </a:t>
            </a:r>
            <a:r>
              <a:rPr lang="cs-CZ" dirty="0" smtClean="0">
                <a:hlinkClick r:id="rId3" tooltip="Post-it (stránka neexistuje)"/>
              </a:rPr>
              <a:t>post-</a:t>
            </a:r>
            <a:r>
              <a:rPr lang="cs-CZ" dirty="0" err="1" smtClean="0">
                <a:hlinkClick r:id="rId3" tooltip="Post-it (stránka neexistuje)"/>
              </a:rPr>
              <a:t>it</a:t>
            </a:r>
            <a:r>
              <a:rPr lang="cs-CZ" dirty="0" smtClean="0"/>
              <a:t> poznámky, které dovolí rychlý systém </a:t>
            </a:r>
            <a:r>
              <a:rPr lang="cs-CZ" dirty="0" smtClean="0">
                <a:hlinkClick r:id="rId4" tooltip="Volební systém"/>
              </a:rPr>
              <a:t>hlasování</a:t>
            </a:r>
            <a:r>
              <a:rPr lang="cs-CZ" dirty="0" smtClean="0"/>
              <a:t> a vytvoří jasnou vizuální nápovědu, která vytvoří rychlou, i když neúplnou shodu nad problémem.</a:t>
            </a:r>
          </a:p>
          <a:p>
            <a:r>
              <a:rPr lang="cs-CZ" dirty="0" smtClean="0"/>
              <a:t>Alternativně se může použít k vyjádření </a:t>
            </a:r>
            <a:r>
              <a:rPr lang="cs-CZ" dirty="0" smtClean="0">
                <a:hlinkClick r:id="rId2" tooltip="Emoce"/>
              </a:rPr>
              <a:t>emočních</a:t>
            </a:r>
            <a:r>
              <a:rPr lang="cs-CZ" dirty="0" smtClean="0"/>
              <a:t> reakcí nebo pocitů na předmět diskuze - to je častější při použití klobouku k přezkoumání osobního pokroku nebo při řešení otázek tam, kde je vysoký emocionální obsah, který je relevantní pro diskusi.</a:t>
            </a:r>
          </a:p>
          <a:p>
            <a:r>
              <a:rPr lang="cs-CZ" dirty="0" smtClean="0"/>
              <a:t>Nakonec, tento klobouk lze použít pří žádosti o estetické reakce na konkrétní návrh nebo objekt.</a:t>
            </a:r>
          </a:p>
          <a:p>
            <a:r>
              <a:rPr lang="cs-CZ" dirty="0" smtClean="0"/>
              <a:t>Obchodní příklady jsou:</a:t>
            </a:r>
          </a:p>
          <a:p>
            <a:r>
              <a:rPr lang="cs-CZ" dirty="0" smtClean="0"/>
              <a:t>Jsem nadšený, že se zapojím do prodeje!</a:t>
            </a:r>
          </a:p>
          <a:p>
            <a:r>
              <a:rPr lang="cs-CZ" dirty="0" smtClean="0"/>
              <a:t>Ta role ve firmě mě neláká.</a:t>
            </a:r>
          </a:p>
          <a:p>
            <a:r>
              <a:rPr lang="cs-CZ" dirty="0" smtClean="0"/>
              <a:t>Chtěl bych to udělat, ale necítím se v tom jistý.</a:t>
            </a:r>
          </a:p>
          <a:p>
            <a:r>
              <a:rPr lang="cs-CZ" dirty="0" smtClean="0"/>
              <a:t>Jsem zklamaný, že jsme nechali situaci zajít tak daleko!</a:t>
            </a:r>
          </a:p>
          <a:p>
            <a:r>
              <a:rPr lang="cs-CZ" dirty="0" smtClean="0"/>
              <a:t>Ukázky z odkazovaného článku jsou:</a:t>
            </a:r>
          </a:p>
          <a:p>
            <a:r>
              <a:rPr lang="cs-CZ" dirty="0" smtClean="0"/>
              <a:t>Učitel se cítí uražen</a:t>
            </a:r>
          </a:p>
          <a:p>
            <a:r>
              <a:rPr lang="cs-CZ" dirty="0" smtClean="0"/>
              <a:t>Studenti jsou frustrovaní, protože neslyší pokyny</a:t>
            </a:r>
          </a:p>
          <a:p>
            <a:r>
              <a:rPr lang="cs-CZ" dirty="0" smtClean="0"/>
              <a:t>Ti, kteří mluví, se baví šířením vtípků a chtějí být slyšeni.</a:t>
            </a:r>
          </a:p>
          <a:p>
            <a:r>
              <a:rPr lang="cs-CZ" dirty="0" smtClean="0"/>
              <a:t>Klobouk reprezentuje emocionální myšlení člověka.</a:t>
            </a:r>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70000" lnSpcReduction="20000"/>
          </a:bodyPr>
          <a:lstStyle/>
          <a:p>
            <a:r>
              <a:rPr lang="cs-CZ" b="1" dirty="0" smtClean="0"/>
              <a:t>Černý klobouk - Opatrnost</a:t>
            </a:r>
          </a:p>
          <a:p>
            <a:r>
              <a:rPr lang="cs-CZ" dirty="0" smtClean="0"/>
              <a:t>Účastníci identifikují překážky, nebezpečí, rizika a další negativní vztahy. To je kritické myšlení, které hledá problémy a neshody. Tento klobouk je obvykle lidé přirozeně používají, problém s ním je, že lidé ho mají tendenci používat, když to není žádoucí a vhodné, a tak zastaví tok myšlenek druhých. Zabránit nevhodnému používání černého klobouku je obvyklá potíž a zásadní krok k účinnému skupinovému myšlení. Dalším problémem je, že někteří lidé přirozeně začnou hledat řešení zmiňovaných problémů - začnou používat zelené nebo černé myšlení dřív, než je požadováno.</a:t>
            </a:r>
          </a:p>
          <a:p>
            <a:r>
              <a:rPr lang="cs-CZ" dirty="0" smtClean="0"/>
              <a:t>Obchodní příklady jsou:</a:t>
            </a:r>
          </a:p>
          <a:p>
            <a:r>
              <a:rPr lang="cs-CZ" dirty="0" smtClean="0"/>
              <a:t>Budeme čelit silné konkurenci na tomto trhu</a:t>
            </a:r>
          </a:p>
          <a:p>
            <a:r>
              <a:rPr lang="cs-CZ" dirty="0" smtClean="0"/>
              <a:t>Co když nedokážeme získat celkem dostatek kapitálu pro podporu investice?</a:t>
            </a:r>
          </a:p>
          <a:p>
            <a:r>
              <a:rPr lang="cs-CZ" dirty="0" smtClean="0"/>
              <a:t>Možná to nedokážeme dělat dost levně, aby to naši zákazníci koupili</a:t>
            </a:r>
          </a:p>
          <a:p>
            <a:r>
              <a:rPr lang="cs-CZ" dirty="0" smtClean="0"/>
              <a:t>Bude příliš mnoho </a:t>
            </a:r>
            <a:r>
              <a:rPr lang="cs-CZ" dirty="0" smtClean="0">
                <a:hlinkClick r:id="rId2" tooltip="Opozice (politika)"/>
              </a:rPr>
              <a:t>politické opozice</a:t>
            </a:r>
            <a:r>
              <a:rPr lang="cs-CZ" dirty="0" smtClean="0"/>
              <a:t> vůči tomuto přístupu</a:t>
            </a:r>
          </a:p>
          <a:p>
            <a:r>
              <a:rPr lang="cs-CZ" dirty="0" smtClean="0"/>
              <a:t>Je zde riziko, že nová legislativa učiní tento trh neatraktivní</a:t>
            </a:r>
          </a:p>
          <a:p>
            <a:r>
              <a:rPr lang="cs-CZ" dirty="0" smtClean="0"/>
              <a:t>Ukázky z odkazovaného článku, jsou:</a:t>
            </a:r>
          </a:p>
          <a:p>
            <a:r>
              <a:rPr lang="cs-CZ" dirty="0" smtClean="0"/>
              <a:t>Čas byl promarněn</a:t>
            </a:r>
          </a:p>
          <a:p>
            <a:r>
              <a:rPr lang="cs-CZ" dirty="0" smtClean="0"/>
              <a:t>Učení je ohroženo</a:t>
            </a:r>
          </a:p>
          <a:p>
            <a:r>
              <a:rPr lang="cs-CZ" dirty="0" smtClean="0"/>
              <a:t>Ti, co mluví, mají pocit, že ti, co je neposlouchají, je nerespektují a nechtějí slyšet, co říkají</a:t>
            </a:r>
          </a:p>
          <a:p>
            <a:r>
              <a:rPr lang="cs-CZ" dirty="0" smtClean="0"/>
              <a:t>Tok diskuze je méně jasný</a:t>
            </a:r>
          </a:p>
          <a:p>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70000" lnSpcReduction="20000"/>
          </a:bodyPr>
          <a:lstStyle/>
          <a:p>
            <a:r>
              <a:rPr lang="cs-CZ" b="1" dirty="0" smtClean="0"/>
              <a:t>Žlutý klobouk - Optimizmus a pozitivní přístup</a:t>
            </a:r>
          </a:p>
          <a:p>
            <a:r>
              <a:rPr lang="cs-CZ" dirty="0" smtClean="0"/>
              <a:t>Účastníci identifikují výhody spojené s nápadem nebo problémem. To je protiklad myšlení v černém klobouku a hledá důvody ve prospěch něčeho. To je ještě stále otázka usuzování - je to analytický proces, ne jen slepý optimismus. Každý se snaží vytvořit podložené tvrzení ve prospěch myšlenky nebo problému. Je to obklopeno myšlenkou "nerozhodnuté pozitivní" (kdežto černý klobouk bude skeptický - "nerozhodnuté negativní").</a:t>
            </a:r>
          </a:p>
          <a:p>
            <a:r>
              <a:rPr lang="cs-CZ" dirty="0" smtClean="0"/>
              <a:t>Výstupy mohou být vyjádřením přínosů, které by mohly být vytvořeny s danou myšlenkou, nebo pozitivní prohlášení o pravděpodobnosti dosažení, nebo identifikace dostupné klíčové podpory, která prospěje tomuto postupu.</a:t>
            </a:r>
          </a:p>
          <a:p>
            <a:r>
              <a:rPr lang="cs-CZ" dirty="0" smtClean="0"/>
              <a:t>Obchodní příklady jsou:</a:t>
            </a:r>
          </a:p>
          <a:p>
            <a:r>
              <a:rPr lang="cs-CZ" dirty="0" smtClean="0"/>
              <a:t>To by bylo užitečné na trhu X</a:t>
            </a:r>
          </a:p>
          <a:p>
            <a:r>
              <a:rPr lang="cs-CZ" dirty="0" smtClean="0"/>
              <a:t>To by snížilo dopad naší činnosti na životní prostředí</a:t>
            </a:r>
          </a:p>
          <a:p>
            <a:r>
              <a:rPr lang="cs-CZ" dirty="0" smtClean="0"/>
              <a:t>Tento přístup zefektivní naši činnost</a:t>
            </a:r>
          </a:p>
          <a:p>
            <a:r>
              <a:rPr lang="cs-CZ" dirty="0" smtClean="0"/>
              <a:t>Mohli bychom použít naše stávající </a:t>
            </a:r>
            <a:r>
              <a:rPr lang="cs-CZ" dirty="0" smtClean="0">
                <a:hlinkClick r:id="rId2" tooltip="Distribuce"/>
              </a:rPr>
              <a:t>distribuční</a:t>
            </a:r>
            <a:r>
              <a:rPr lang="cs-CZ" dirty="0" smtClean="0"/>
              <a:t> kanály pro tento produkt</a:t>
            </a:r>
          </a:p>
          <a:p>
            <a:r>
              <a:rPr lang="cs-CZ" dirty="0" smtClean="0"/>
              <a:t>Ukázky z odkazovaného článku jsou:</a:t>
            </a:r>
          </a:p>
          <a:p>
            <a:r>
              <a:rPr lang="cs-CZ" dirty="0" smtClean="0"/>
              <a:t>Každý může říct, co se mu honí hlavou.</a:t>
            </a:r>
          </a:p>
          <a:p>
            <a:r>
              <a:rPr lang="cs-CZ" dirty="0" smtClean="0"/>
              <a:t>Může to být zábava.</a:t>
            </a:r>
          </a:p>
          <a:p>
            <a:r>
              <a:rPr lang="cs-CZ" dirty="0" smtClean="0"/>
              <a:t>Nejen "premianti" se dostanou ke slovu.</a:t>
            </a:r>
          </a:p>
          <a:p>
            <a:r>
              <a:rPr lang="cs-CZ" dirty="0" smtClean="0"/>
              <a:t>Člověk nemusí čekat než se podělí o své myšlenky a tak neriskuje zapomenutí informací.</a:t>
            </a:r>
          </a:p>
          <a:p>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62500" lnSpcReduction="20000"/>
          </a:bodyPr>
          <a:lstStyle/>
          <a:p>
            <a:r>
              <a:rPr lang="cs-CZ" b="1" dirty="0" smtClean="0"/>
              <a:t>Zelený klobouk - Nové nápady</a:t>
            </a:r>
          </a:p>
          <a:p>
            <a:r>
              <a:rPr lang="cs-CZ" dirty="0" smtClean="0"/>
              <a:t>Toto je klobouk pro vymýšlení nových nápadů. Je založen na myšlence provokace a myšlení v zájmu identifikace nových možností. Věci se uvádí, aby bylo vidět, co by mohly znamenat, spíše než se formoval názor. To se často provádí na prohlášení v černém klobouku s cílem určit, jak se dostat přes překážky nebo nedostatky zjištěné tam (zelené myšlení na černém). Vzhledem k tomu, zelený klobouk myšlení pokrývá celé spektrum tvořivosti, může mít mnoho podob.</a:t>
            </a:r>
          </a:p>
          <a:p>
            <a:r>
              <a:rPr lang="cs-CZ" dirty="0" smtClean="0"/>
              <a:t>Obchodní příklady jsou:</a:t>
            </a:r>
          </a:p>
          <a:p>
            <a:r>
              <a:rPr lang="cs-CZ" dirty="0" smtClean="0"/>
              <a:t>Co když to poskytneme zdarma?</a:t>
            </a:r>
          </a:p>
          <a:p>
            <a:r>
              <a:rPr lang="cs-CZ" dirty="0" smtClean="0"/>
              <a:t>Mohli bychom toho dosáhnout s použitím technologie X?</a:t>
            </a:r>
          </a:p>
          <a:p>
            <a:r>
              <a:rPr lang="cs-CZ" dirty="0" smtClean="0"/>
              <a:t>Jak by se na to díval někdo z profese X</a:t>
            </a:r>
          </a:p>
          <a:p>
            <a:r>
              <a:rPr lang="cs-CZ" dirty="0" smtClean="0"/>
              <a:t>Ryby (zelený klobouk myšlení může zahrnovat metodu náhodného slovního podnětu)</a:t>
            </a:r>
          </a:p>
          <a:p>
            <a:r>
              <a:rPr lang="cs-CZ" dirty="0" smtClean="0"/>
              <a:t>Ukázky z odkazovaného článku jsou:</a:t>
            </a:r>
          </a:p>
          <a:p>
            <a:r>
              <a:rPr lang="cs-CZ" dirty="0" smtClean="0"/>
              <a:t>Učitel si bude více uvědomovat množství času, které stráví mluvením</a:t>
            </a:r>
          </a:p>
          <a:p>
            <a:r>
              <a:rPr lang="cs-CZ" dirty="0" smtClean="0"/>
              <a:t>Učitel se pokusí začlenit interakce od mnoha různých studentů, nikoli jen od "premiantů" (</a:t>
            </a:r>
            <a:r>
              <a:rPr lang="cs-CZ" dirty="0" err="1" smtClean="0"/>
              <a:t>angl</a:t>
            </a:r>
            <a:r>
              <a:rPr lang="cs-CZ" dirty="0" smtClean="0"/>
              <a:t>. "</a:t>
            </a:r>
            <a:r>
              <a:rPr lang="cs-CZ" dirty="0" err="1" smtClean="0"/>
              <a:t>smart</a:t>
            </a:r>
            <a:r>
              <a:rPr lang="cs-CZ" dirty="0" smtClean="0"/>
              <a:t> </a:t>
            </a:r>
            <a:r>
              <a:rPr lang="cs-CZ" dirty="0" err="1" smtClean="0"/>
              <a:t>kids</a:t>
            </a:r>
            <a:r>
              <a:rPr lang="cs-CZ" dirty="0" smtClean="0"/>
              <a:t>")</a:t>
            </a:r>
          </a:p>
          <a:p>
            <a:r>
              <a:rPr lang="cs-CZ" dirty="0" smtClean="0"/>
              <a:t>Studenti budou odolávat nutkání říci cokoliv, co je napadne. Budou přemýšlet o tom, co mají říct a zda je to relevantní k tématu</a:t>
            </a:r>
          </a:p>
          <a:p>
            <a:r>
              <a:rPr lang="cs-CZ" dirty="0" smtClean="0"/>
              <a:t>Studenti budou brát do úvahy, zda jejich komentáře ovlivňují učení jiných lidí</a:t>
            </a:r>
          </a:p>
          <a:p>
            <a:r>
              <a:rPr lang="cs-CZ" dirty="0" smtClean="0"/>
              <a:t>Studenti budou přemýšlet o nových způsobech komunikace místo mluvení ve třídě, například komunikaci pomocí </a:t>
            </a:r>
            <a:r>
              <a:rPr lang="cs-CZ" dirty="0" smtClean="0">
                <a:hlinkClick r:id="rId2" tooltip="Instant messaging"/>
              </a:rPr>
              <a:t>IM</a:t>
            </a:r>
            <a:endParaRPr lang="cs-CZ" dirty="0" smtClean="0"/>
          </a:p>
          <a:p>
            <a:r>
              <a:rPr lang="cs-CZ" dirty="0" smtClean="0"/>
              <a:t>Studenti budou schopni rozvíjet myšlenky jako důsledek toho, že byli kreativní při vyučování</a:t>
            </a:r>
          </a:p>
          <a:p>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55000" lnSpcReduction="20000"/>
          </a:bodyPr>
          <a:lstStyle/>
          <a:p>
            <a:r>
              <a:rPr lang="cs-CZ" b="1" dirty="0" smtClean="0"/>
              <a:t>Modrý klobouk - Celkový pohled</a:t>
            </a:r>
          </a:p>
          <a:p>
            <a:r>
              <a:rPr lang="cs-CZ" dirty="0" smtClean="0"/>
              <a:t>To je klobouk, pod kterým všichni účastníci diskutují o procesu myšlení. </a:t>
            </a:r>
            <a:r>
              <a:rPr lang="cs-CZ" dirty="0" err="1" smtClean="0">
                <a:hlinkClick r:id="rId2" tooltip="Facilitátor"/>
              </a:rPr>
              <a:t>Facilitátor</a:t>
            </a:r>
            <a:r>
              <a:rPr lang="cs-CZ" dirty="0" smtClean="0"/>
              <a:t> ho obecně nosí celou dobu a každý člen týmu si ho nasadí z času na času, aby přemýšlel, jak zlepšit spolupráci. Tento klobouk by se měl použít na začátku a na konci každého </a:t>
            </a:r>
            <a:r>
              <a:rPr lang="cs-CZ" dirty="0" err="1" smtClean="0"/>
              <a:t>přemýšlecího</a:t>
            </a:r>
            <a:r>
              <a:rPr lang="cs-CZ" dirty="0" smtClean="0"/>
              <a:t> sezení, aby se stanovily cíle, určila cesta k jejich dosažení, vyhodnotilo, kam se skupina dostala, a kam směřuje proces myšlení. Přítomnost </a:t>
            </a:r>
            <a:r>
              <a:rPr lang="cs-CZ" dirty="0" err="1" smtClean="0">
                <a:hlinkClick r:id="rId2" tooltip="Facilitátor"/>
              </a:rPr>
              <a:t>facilitátora</a:t>
            </a:r>
            <a:r>
              <a:rPr lang="cs-CZ" dirty="0" smtClean="0"/>
              <a:t> udržuje tuto roli v celém průběhu a tím pomáhá zajistit, že skupina zůstává zaměřena na úkoly a zvyšuje jejich šance na dosažení svých cílů. Modrý klobouk je také organizace myšlení. Co jsme udělali dosud? Co můžeme dělat dál?</a:t>
            </a:r>
          </a:p>
          <a:p>
            <a:r>
              <a:rPr lang="cs-CZ" dirty="0" smtClean="0"/>
              <a:t>Obchodní příklady jsou:</a:t>
            </a:r>
          </a:p>
          <a:p>
            <a:r>
              <a:rPr lang="cs-CZ" dirty="0" smtClean="0"/>
              <a:t>Budeme sledovat tento program myšlení, abychom začali proces - všichni souhlasí?</a:t>
            </a:r>
          </a:p>
          <a:p>
            <a:r>
              <a:rPr lang="cs-CZ" dirty="0" smtClean="0"/>
              <a:t>OK, je čas přejít na žlutý klobouk myšlení</a:t>
            </a:r>
          </a:p>
          <a:p>
            <a:r>
              <a:rPr lang="cs-CZ" dirty="0" smtClean="0"/>
              <a:t>Zastavte - dostali jste se do debaty. Pojďme si nasadit černý klobouk a nejdřív vyložit na stůl všechny problémy dohromady</a:t>
            </a:r>
          </a:p>
          <a:p>
            <a:r>
              <a:rPr lang="cs-CZ" dirty="0" smtClean="0"/>
              <a:t>Myslím, že musíme se vrátit k našim cílům, nejsem si jistý, že jsou správné, když uvážíme naší dosavadní práci</a:t>
            </a:r>
          </a:p>
          <a:p>
            <a:r>
              <a:rPr lang="cs-CZ" dirty="0" smtClean="0"/>
              <a:t>Ukázky z odkazovaného článku jsou:</a:t>
            </a:r>
          </a:p>
          <a:p>
            <a:r>
              <a:rPr lang="cs-CZ" dirty="0" smtClean="0"/>
              <a:t>Učitel se naučí, že musí sledovat množství času, který stráví mluvením ve třídě</a:t>
            </a:r>
          </a:p>
          <a:p>
            <a:r>
              <a:rPr lang="cs-CZ" dirty="0" smtClean="0"/>
              <a:t>Učitel musí zapojit všechny studenty do diskuse</a:t>
            </a:r>
          </a:p>
          <a:p>
            <a:r>
              <a:rPr lang="cs-CZ" dirty="0" smtClean="0"/>
              <a:t>Učitel musí rozpoznat, že někteří studenti potřebují čas na rozmyšlenou, než odpoví. Když dá těmto studentům čas na spočítání řešení, podporuje širší účast a lepší naučení</a:t>
            </a:r>
          </a:p>
          <a:p>
            <a:r>
              <a:rPr lang="cs-CZ" dirty="0" smtClean="0"/>
              <a:t>Studenti si uvědomí, že kvůli jejich rozhovoru se řečník cítí nedoceněný a nerespektovaný</a:t>
            </a:r>
          </a:p>
          <a:p>
            <a:r>
              <a:rPr lang="cs-CZ" dirty="0" smtClean="0"/>
              <a:t>Studenti si uvědomí, že jejich poznámky ohrožují učení se ostatních osob</a:t>
            </a:r>
          </a:p>
          <a:p>
            <a:r>
              <a:rPr lang="cs-CZ" dirty="0" smtClean="0"/>
              <a:t>Studenti si uvědomí, že promluva mimo pořadí ukazuje na nedostatek sebekázně a že ne všechny komentáře jsou hodné sdílení</a:t>
            </a:r>
          </a:p>
          <a:p>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b="1" dirty="0" smtClean="0"/>
              <a:t>Metody aplikace</a:t>
            </a:r>
          </a:p>
          <a:p>
            <a:r>
              <a:rPr lang="cs-CZ" dirty="0" smtClean="0"/>
              <a:t>I Když myšlenky klobouků samy o sobě poskytují významné výhody, další zlepšení metoda šesti klobouků přinese, pokud se aplikuje v systému myšlení de Bona a je natrénována v rámci jeho kurzů. Zejména tempo, ve kterém jsou použity klobouky, je velmi důležité.</a:t>
            </a:r>
          </a:p>
          <a:p>
            <a:r>
              <a:rPr lang="cs-CZ" dirty="0" smtClean="0"/>
              <a:t>Typicky při provádění projekt začne s rozšířeným bílým kloboukem, aby se každý dostal "na stejnou notu" při vytváření společné vize problému k řešení. Poté každý klobouk se používá pouze pár minut, s výjimkou Červeného klobouku, který je omezen na velmi krátkých asi 30 sekund, aby se zajistilo, že jde o instinktivní reakci spíš než formu úsudku. Věří se, že tento postup má pozitivní dopad na proces myšlení, v souladu s teorií </a:t>
            </a:r>
            <a:r>
              <a:rPr lang="cs-CZ" dirty="0" err="1" smtClean="0"/>
              <a:t>Malcolma</a:t>
            </a:r>
            <a:r>
              <a:rPr lang="cs-CZ" dirty="0" smtClean="0"/>
              <a:t> </a:t>
            </a:r>
            <a:r>
              <a:rPr lang="cs-CZ" dirty="0" err="1" smtClean="0"/>
              <a:t>Gladwella</a:t>
            </a:r>
            <a:r>
              <a:rPr lang="cs-CZ" dirty="0" smtClean="0"/>
              <a:t> o "slepém" myšlení.</a:t>
            </a:r>
          </a:p>
          <a:p>
            <a:r>
              <a:rPr lang="cs-CZ" dirty="0" smtClean="0"/>
              <a:t>To zaručuje, že skupiny promýšlejí společně cíleným způsobem, setrvávají na úkole, ale také zajišťuje, že své úsilí zaměří na nejdůležitější prvky každého problému, o kterém diskutuje. Nicméně, to také má potenciál vést ke konfliktu, pokud není dobře veden, protože se lidé mohou cítit "převálcováni". Aby se tomu předešlo, je důležité si všímat, kdy je nějaký významný rozdíl v názorech na proces myšlení nebo v oblasti, kde by měl proces cílit.</a:t>
            </a:r>
          </a:p>
          <a:p>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Facilitátor</a:t>
            </a:r>
            <a:endParaRPr lang="cs-CZ" dirty="0"/>
          </a:p>
        </p:txBody>
      </p:sp>
      <p:sp>
        <p:nvSpPr>
          <p:cNvPr id="3" name="Zástupný symbol pro obsah 2"/>
          <p:cNvSpPr>
            <a:spLocks noGrp="1"/>
          </p:cNvSpPr>
          <p:nvPr>
            <p:ph idx="1"/>
          </p:nvPr>
        </p:nvSpPr>
        <p:spPr/>
        <p:txBody>
          <a:bodyPr/>
          <a:lstStyle/>
          <a:p>
            <a:r>
              <a:rPr lang="cs-CZ" b="1" dirty="0" err="1" smtClean="0"/>
              <a:t>Facilitátor</a:t>
            </a:r>
            <a:r>
              <a:rPr lang="cs-CZ" dirty="0" smtClean="0"/>
              <a:t> je odborník na vedení procesu dorozumívání se, který zaměřuje energii účastníků na dané téma a volí metody jednání dle aktuální situace, vždy však tak, aby umožnil každému aktivně se zúčastnit a vyslovit svůj názor v bezpečné atmosféře. Zodpovídá za proces dorozumívání, nikoliv za výsledky řešení.</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47500" lnSpcReduction="20000"/>
          </a:bodyPr>
          <a:lstStyle/>
          <a:p>
            <a:r>
              <a:rPr lang="cs-CZ" b="1" dirty="0" smtClean="0"/>
              <a:t>Shrnutí</a:t>
            </a:r>
          </a:p>
          <a:p>
            <a:r>
              <a:rPr lang="cs-CZ" dirty="0" smtClean="0"/>
              <a:t>Použití různých přístupů v myšlení a řešení problémů umožňuje otázku posuzovat z různých úhlů a tím zpracovat potřeby všech zúčastněných osob. Klobouky myšlení jsou vhodné pro studenty, protože dokládají potřebu jednotlivce dívat se na problém z různých úhlů. Také vedou studenty, protože umožňují rozpoznat jednotlivcům jakékoli nedostatky takovým způsobem, který je přiblíží k řešení problému, a teda tyto nedostatky odstranit.</a:t>
            </a:r>
          </a:p>
          <a:p>
            <a:r>
              <a:rPr lang="cs-CZ" dirty="0" smtClean="0"/>
              <a:t>De Bono věřil, že klíčem k úspěšnému používání metodiky Šesti myslitelských klobouků metodiky bylo úmyslné zaměření diskuse na částečné přístupy podle potřeby v průběhu setkání nebo pracovní schůzky. Například, schůze je svolána kvůli přezkoumání konkrétního problému a vytvoření řešení problému. Metoda Šest klobouků myšlení by pak mohla být použita postupně pro prozkoumání problému v první řadě, pak vytvořit soubor řešení a nakonec pro výběr řešení prostřednictvím kritického zhodnocení navržené sady řešení.</a:t>
            </a:r>
          </a:p>
          <a:p>
            <a:r>
              <a:rPr lang="cs-CZ" dirty="0" smtClean="0"/>
              <a:t>A tak setkání může začít s tím, že všichni mají modrý klobouk, aby prodiskutovali, jak bude setkání vedeno a k určení cílů a měřítek. Diskuse pak může přejít na myšlení s červeným kloboukem s cílem shromáždit názory a reakce na tento problém. Tato fáze může být také použita k vytvoření omezení pro vlastní řešení, jako například kdo bude dotčen problémem a / nebo řešením. Další diskuse se může přesunout pod (žlutý a pak) zelený klobouk s cílem generovat nápady a možnosti řešení. Další diskuse se mohou pohybovat mezi Bílým kloboukem myšlení jako součást rozvoje informací a černým kloboukem myšlení pro rozvoj kritiky na sadu řešení.</a:t>
            </a:r>
          </a:p>
          <a:p>
            <a:r>
              <a:rPr lang="cs-CZ" dirty="0" smtClean="0"/>
              <a:t>Protože každý je zaměřen na konkrétní přístup v určitém okamžiku, skupina má tendenci být více spolupracující, než když jeden člověk reaguje emocionálně (červený klobouk), zatímco jiný se snaží být objektivní (bílý klobouk) a ještě někdo jiný je kritický k bodům, které vzejdou z diskuse (černý klobouk).</a:t>
            </a:r>
          </a:p>
          <a:p>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Pedagogická komunikace\sken\IMG_2618.JPG"/>
          <p:cNvPicPr>
            <a:picLocks noGrp="1" noChangeAspect="1" noChangeArrowheads="1"/>
          </p:cNvPicPr>
          <p:nvPr>
            <p:ph idx="4294967295"/>
          </p:nvPr>
        </p:nvPicPr>
        <p:blipFill>
          <a:blip r:embed="rId2" cstate="print"/>
          <a:srcRect l="10648" t="28638"/>
          <a:stretch>
            <a:fillRect/>
          </a:stretch>
        </p:blipFill>
        <p:spPr bwMode="auto">
          <a:xfrm>
            <a:off x="0" y="1988840"/>
            <a:ext cx="4554858" cy="4869161"/>
          </a:xfrm>
          <a:prstGeom prst="rect">
            <a:avLst/>
          </a:prstGeom>
          <a:noFill/>
        </p:spPr>
      </p:pic>
      <p:pic>
        <p:nvPicPr>
          <p:cNvPr id="3075" name="Picture 3" descr="H:\Pedagogická komunikace\sken\IMG_2619.JPG"/>
          <p:cNvPicPr>
            <a:picLocks noChangeAspect="1" noChangeArrowheads="1"/>
          </p:cNvPicPr>
          <p:nvPr/>
        </p:nvPicPr>
        <p:blipFill>
          <a:blip r:embed="rId3" cstate="print"/>
          <a:srcRect l="5121" t="9450" b="19550"/>
          <a:stretch>
            <a:fillRect/>
          </a:stretch>
        </p:blipFill>
        <p:spPr bwMode="auto">
          <a:xfrm>
            <a:off x="4283968" y="1988840"/>
            <a:ext cx="4860032" cy="4869160"/>
          </a:xfrm>
          <a:prstGeom prst="rect">
            <a:avLst/>
          </a:prstGeom>
          <a:noFill/>
        </p:spPr>
      </p:pic>
      <p:sp>
        <p:nvSpPr>
          <p:cNvPr id="6" name="Obdélník 5"/>
          <p:cNvSpPr/>
          <p:nvPr/>
        </p:nvSpPr>
        <p:spPr>
          <a:xfrm>
            <a:off x="395536" y="404664"/>
            <a:ext cx="849694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smtClean="0">
                <a:solidFill>
                  <a:schemeClr val="tx1"/>
                </a:solidFill>
              </a:rPr>
              <a:t>Kdy je facilitace vhodná</a:t>
            </a:r>
          </a:p>
          <a:p>
            <a:pPr algn="ctr"/>
            <a:r>
              <a:rPr lang="cs-CZ" sz="2400" b="1" dirty="0" smtClean="0">
                <a:solidFill>
                  <a:schemeClr val="tx1"/>
                </a:solidFill>
              </a:rPr>
              <a:t>Za co jsou </a:t>
            </a:r>
            <a:r>
              <a:rPr lang="cs-CZ" sz="2400" b="1" dirty="0" err="1" smtClean="0">
                <a:solidFill>
                  <a:schemeClr val="tx1"/>
                </a:solidFill>
              </a:rPr>
              <a:t>facilitátoři</a:t>
            </a:r>
            <a:r>
              <a:rPr lang="cs-CZ" sz="2400" b="1" dirty="0" smtClean="0">
                <a:solidFill>
                  <a:schemeClr val="tx1"/>
                </a:solidFill>
              </a:rPr>
              <a:t> zodpovědní</a:t>
            </a:r>
            <a:endParaRPr lang="cs-CZ" sz="2400" b="1"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apability.cz/userfiles_capability/image/Lean%20Six%20Sigma/Projektový%20koučink_CZ.png">
            <a:hlinkClick r:id="rId2"/>
          </p:cNvPr>
          <p:cNvPicPr>
            <a:picLocks noChangeAspect="1" noChangeArrowheads="1"/>
          </p:cNvPicPr>
          <p:nvPr/>
        </p:nvPicPr>
        <p:blipFill>
          <a:blip r:embed="rId3" cstate="print"/>
          <a:srcRect/>
          <a:stretch>
            <a:fillRect/>
          </a:stretch>
        </p:blipFill>
        <p:spPr bwMode="auto">
          <a:xfrm>
            <a:off x="1331640" y="2780928"/>
            <a:ext cx="6543675" cy="3810000"/>
          </a:xfrm>
          <a:prstGeom prst="rect">
            <a:avLst/>
          </a:prstGeom>
          <a:noFill/>
        </p:spPr>
      </p:pic>
      <p:sp>
        <p:nvSpPr>
          <p:cNvPr id="2" name="Nadpis 1"/>
          <p:cNvSpPr>
            <a:spLocks noGrp="1"/>
          </p:cNvSpPr>
          <p:nvPr>
            <p:ph type="title"/>
          </p:nvPr>
        </p:nvSpPr>
        <p:spPr/>
        <p:txBody>
          <a:bodyPr/>
          <a:lstStyle/>
          <a:p>
            <a:r>
              <a:rPr lang="cs-CZ" dirty="0" err="1" smtClean="0"/>
              <a:t>Facilitační</a:t>
            </a:r>
            <a:r>
              <a:rPr lang="cs-CZ" dirty="0" smtClean="0"/>
              <a:t> styl</a:t>
            </a:r>
            <a:endParaRPr lang="cs-CZ" dirty="0"/>
          </a:p>
        </p:txBody>
      </p:sp>
      <p:sp>
        <p:nvSpPr>
          <p:cNvPr id="3" name="Zástupný symbol pro obsah 2"/>
          <p:cNvSpPr>
            <a:spLocks noGrp="1"/>
          </p:cNvSpPr>
          <p:nvPr>
            <p:ph idx="1"/>
          </p:nvPr>
        </p:nvSpPr>
        <p:spPr/>
        <p:txBody>
          <a:bodyPr/>
          <a:lstStyle/>
          <a:p>
            <a:endParaRPr lang="cs-CZ" dirty="0"/>
          </a:p>
          <a:p>
            <a:r>
              <a:rPr lang="cs-CZ" b="1" dirty="0" err="1"/>
              <a:t>Facilitační</a:t>
            </a:r>
            <a:r>
              <a:rPr lang="cs-CZ" b="1" dirty="0"/>
              <a:t> styl – vnímavý, se zájmem o </a:t>
            </a:r>
            <a:r>
              <a:rPr lang="cs-CZ" b="1" dirty="0" err="1"/>
              <a:t>ţáka</a:t>
            </a:r>
            <a:r>
              <a:rPr lang="cs-CZ" b="1" dirty="0"/>
              <a:t>, důraz klade na individuální výuku </a:t>
            </a:r>
          </a:p>
          <a:p>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konsens.cz/img/prezentace.jpg">
            <a:hlinkClick r:id="rId2"/>
          </p:cNvPr>
          <p:cNvPicPr>
            <a:picLocks noChangeAspect="1" noChangeArrowheads="1"/>
          </p:cNvPicPr>
          <p:nvPr/>
        </p:nvPicPr>
        <p:blipFill>
          <a:blip r:embed="rId3" cstate="print"/>
          <a:srcRect/>
          <a:stretch>
            <a:fillRect/>
          </a:stretch>
        </p:blipFill>
        <p:spPr bwMode="auto">
          <a:xfrm>
            <a:off x="4886325" y="3048000"/>
            <a:ext cx="4257675" cy="3810000"/>
          </a:xfrm>
          <a:prstGeom prst="rect">
            <a:avLst/>
          </a:prstGeom>
          <a:noFill/>
        </p:spPr>
      </p:pic>
      <p:sp>
        <p:nvSpPr>
          <p:cNvPr id="2" name="Nadpis 1"/>
          <p:cNvSpPr>
            <a:spLocks noGrp="1"/>
          </p:cNvSpPr>
          <p:nvPr>
            <p:ph type="title"/>
          </p:nvPr>
        </p:nvSpPr>
        <p:spPr/>
        <p:txBody>
          <a:bodyPr/>
          <a:lstStyle/>
          <a:p>
            <a:r>
              <a:rPr lang="cs-CZ" dirty="0" err="1" smtClean="0"/>
              <a:t>Facilitační</a:t>
            </a:r>
            <a:r>
              <a:rPr lang="cs-CZ" dirty="0" smtClean="0"/>
              <a:t> vyučovací styl</a:t>
            </a:r>
            <a:endParaRPr lang="cs-CZ" dirty="0"/>
          </a:p>
        </p:txBody>
      </p:sp>
      <p:sp>
        <p:nvSpPr>
          <p:cNvPr id="3" name="Zástupný symbol pro obsah 2"/>
          <p:cNvSpPr>
            <a:spLocks noGrp="1"/>
          </p:cNvSpPr>
          <p:nvPr>
            <p:ph idx="1"/>
          </p:nvPr>
        </p:nvSpPr>
        <p:spPr/>
        <p:txBody>
          <a:bodyPr>
            <a:normAutofit/>
          </a:bodyPr>
          <a:lstStyle/>
          <a:p>
            <a:r>
              <a:rPr lang="cs-CZ" dirty="0" smtClean="0"/>
              <a:t>Tento </a:t>
            </a:r>
            <a:r>
              <a:rPr lang="cs-CZ" dirty="0"/>
              <a:t>styl přikládá velkou hodnotu tomu, co si žáci přinesou do školy a klade důraz</a:t>
            </a:r>
          </a:p>
          <a:p>
            <a:r>
              <a:rPr lang="cs-CZ" dirty="0"/>
              <a:t>na dosavadní žákovy zkušenosti. Učitel je emfatická osoba pomáhající žákům rozvíjet</a:t>
            </a:r>
          </a:p>
          <a:p>
            <a:r>
              <a:rPr lang="cs-CZ" dirty="0"/>
              <a:t>jejich osobnost a dosahovat </a:t>
            </a:r>
            <a:r>
              <a:rPr lang="cs-CZ" dirty="0" err="1"/>
              <a:t>sebeaktualizace</a:t>
            </a:r>
            <a:r>
              <a:rPr lang="cs-CZ" dirty="0"/>
              <a:t> a </a:t>
            </a:r>
            <a:r>
              <a:rPr lang="cs-CZ" dirty="0" err="1"/>
              <a:t>sebeporozumění</a:t>
            </a:r>
            <a:r>
              <a:rPr lang="cs-CZ" dirty="0"/>
              <a:t>. </a:t>
            </a:r>
            <a:r>
              <a:rPr lang="cs-CZ" dirty="0" err="1"/>
              <a:t>Fenstermacher</a:t>
            </a:r>
            <a:r>
              <a:rPr lang="cs-CZ" dirty="0"/>
              <a:t>, </a:t>
            </a:r>
            <a:r>
              <a:rPr lang="cs-CZ" dirty="0" err="1"/>
              <a:t>Soltis</a:t>
            </a:r>
            <a:endParaRPr lang="cs-CZ" dirty="0"/>
          </a:p>
          <a:p>
            <a:r>
              <a:rPr lang="cs-CZ" dirty="0"/>
              <a:t>(2008, s. 17)</a:t>
            </a:r>
          </a:p>
          <a:p>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85000" lnSpcReduction="20000"/>
          </a:bodyPr>
          <a:lstStyle/>
          <a:p>
            <a:pPr>
              <a:buNone/>
            </a:pPr>
            <a:r>
              <a:rPr lang="cs-CZ" b="1" dirty="0" smtClean="0"/>
              <a:t>T</a:t>
            </a:r>
            <a:r>
              <a:rPr lang="cs-CZ" dirty="0" smtClean="0"/>
              <a:t>ř</a:t>
            </a:r>
            <a:r>
              <a:rPr lang="cs-CZ" b="1" dirty="0" smtClean="0"/>
              <a:t>ída</a:t>
            </a:r>
          </a:p>
          <a:p>
            <a:pPr>
              <a:buNone/>
            </a:pPr>
            <a:endParaRPr lang="cs-CZ" dirty="0"/>
          </a:p>
          <a:p>
            <a:r>
              <a:rPr lang="cs-CZ" dirty="0"/>
              <a:t>V tomto stylu učení se učitel tzv. </a:t>
            </a:r>
            <a:r>
              <a:rPr lang="cs-CZ" dirty="0" err="1"/>
              <a:t>facilitátor</a:t>
            </a:r>
            <a:r>
              <a:rPr lang="cs-CZ" dirty="0"/>
              <a:t> připravuje na výuku, při tom myslí na žáky.</a:t>
            </a:r>
          </a:p>
          <a:p>
            <a:r>
              <a:rPr lang="cs-CZ" dirty="0"/>
              <a:t>Jaké žáky bude mít ve třídě, jak jim nejlépe pomůže dosáhnout znalostí látky, jak pozná</a:t>
            </a:r>
          </a:p>
          <a:p>
            <a:r>
              <a:rPr lang="cs-CZ" dirty="0"/>
              <a:t>jejich zájmy vzhledem k tomu, co plánuje ve výuce, co je bude ve výuce zajímat. Učitel</a:t>
            </a:r>
          </a:p>
          <a:p>
            <a:r>
              <a:rPr lang="cs-CZ" dirty="0"/>
              <a:t>v tomto stylu uznává žáky jako osobnosti a jsou pro něj informace o žácích velmi důležité.</a:t>
            </a:r>
          </a:p>
          <a:p>
            <a:r>
              <a:rPr lang="cs-CZ" dirty="0"/>
              <a:t>Podle nich plánuje vyučovací metody a činnosti. To ovlivňuje i to, jak spolu budou</a:t>
            </a:r>
          </a:p>
          <a:p>
            <a:r>
              <a:rPr lang="cs-CZ" dirty="0"/>
              <a:t>komunikovat, o čem budou mluvit a jak bude učitel žáky zapojovat do vyučujícího</a:t>
            </a:r>
          </a:p>
          <a:p>
            <a:r>
              <a:rPr lang="cs-CZ" dirty="0"/>
              <a:t>procesu. Facilitace přináší uvědomení si osobní historie jednotlivých žáku a pomáhá jim</a:t>
            </a:r>
          </a:p>
          <a:p>
            <a:r>
              <a:rPr lang="cs-CZ" dirty="0"/>
              <a:t>využívat zkušenosti, které si do školy přinášejí ze světa mimo školu.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0"/>
            <a:ext cx="9144000" cy="6858000"/>
          </a:xfrm>
        </p:spPr>
        <p:txBody>
          <a:bodyPr>
            <a:normAutofit fontScale="55000" lnSpcReduction="20000"/>
          </a:bodyPr>
          <a:lstStyle/>
          <a:p>
            <a:pPr>
              <a:buNone/>
            </a:pPr>
            <a:endParaRPr lang="cs-CZ" dirty="0" smtClean="0"/>
          </a:p>
          <a:p>
            <a:pPr>
              <a:buNone/>
            </a:pPr>
            <a:r>
              <a:rPr lang="cs-CZ" b="1" dirty="0" smtClean="0"/>
              <a:t>Hlavní </a:t>
            </a:r>
            <a:r>
              <a:rPr lang="cs-CZ" b="1" dirty="0"/>
              <a:t>rysy </a:t>
            </a:r>
            <a:r>
              <a:rPr lang="cs-CZ" b="1" dirty="0" err="1"/>
              <a:t>facilita</a:t>
            </a:r>
            <a:r>
              <a:rPr lang="cs-CZ" dirty="0" err="1"/>
              <a:t>č</a:t>
            </a:r>
            <a:r>
              <a:rPr lang="cs-CZ" b="1" dirty="0" err="1"/>
              <a:t>ního</a:t>
            </a:r>
            <a:r>
              <a:rPr lang="cs-CZ" b="1" dirty="0"/>
              <a:t> </a:t>
            </a:r>
            <a:r>
              <a:rPr lang="cs-CZ" b="1" dirty="0" smtClean="0"/>
              <a:t>stylu</a:t>
            </a:r>
          </a:p>
          <a:p>
            <a:endParaRPr lang="cs-CZ" dirty="0"/>
          </a:p>
          <a:p>
            <a:r>
              <a:rPr lang="cs-CZ" dirty="0"/>
              <a:t>Učitel jako </a:t>
            </a:r>
            <a:r>
              <a:rPr lang="cs-CZ" dirty="0" err="1"/>
              <a:t>facilitátor</a:t>
            </a:r>
            <a:r>
              <a:rPr lang="cs-CZ" dirty="0"/>
              <a:t> zaměřuje svou pozornost na osobnost žáka. Zvládnutí učební látky</a:t>
            </a:r>
          </a:p>
          <a:p>
            <a:r>
              <a:rPr lang="cs-CZ" dirty="0"/>
              <a:t>není u něj na prvním místě. Učivo pro něj není cílem samo o sobe, bere ho spíše jako</a:t>
            </a:r>
          </a:p>
          <a:p>
            <a:r>
              <a:rPr lang="cs-CZ" dirty="0"/>
              <a:t>prostředek rozvoje žáku. Věří, že při příchodu do školy mají žáci velké množství znalostí</a:t>
            </a:r>
          </a:p>
          <a:p>
            <a:r>
              <a:rPr lang="cs-CZ" dirty="0"/>
              <a:t>a vědomostí. Nemusí být stejné jako znalosti, které obsahuje školní vzdělávací program.</a:t>
            </a:r>
          </a:p>
          <a:p>
            <a:r>
              <a:rPr lang="cs-CZ" dirty="0"/>
              <a:t>Jsou to znalosti reálné, získané životními zkušenostmi, proto mají velký význam pro jeho</a:t>
            </a:r>
          </a:p>
          <a:p>
            <a:r>
              <a:rPr lang="cs-CZ" dirty="0"/>
              <a:t>život v rodině a mezi vrstevníky. Jeden z klíčových úkolu učitele je pomoci žákovi propojit</a:t>
            </a:r>
          </a:p>
          <a:p>
            <a:r>
              <a:rPr lang="cs-CZ" dirty="0"/>
              <a:t>znalosti, které si žák přináší do školy, s novými obzory, které mu škola nabízí jako nový</a:t>
            </a:r>
          </a:p>
          <a:p>
            <a:r>
              <a:rPr lang="cs-CZ" dirty="0"/>
              <a:t>zdroj informací. Za účelem propojení světa školy a světa žáka, věnuje </a:t>
            </a:r>
            <a:r>
              <a:rPr lang="cs-CZ" dirty="0" err="1"/>
              <a:t>facilitátor</a:t>
            </a:r>
            <a:r>
              <a:rPr lang="cs-CZ" dirty="0"/>
              <a:t> velkou</a:t>
            </a:r>
          </a:p>
          <a:p>
            <a:r>
              <a:rPr lang="cs-CZ" dirty="0"/>
              <a:t>pozornost osobnosti žáka. Pokouší se dosáhnout u žáků autenticity a pomáhá každému</a:t>
            </a:r>
          </a:p>
          <a:p>
            <a:r>
              <a:rPr lang="cs-CZ" dirty="0"/>
              <a:t>žákovi stát se autentickou osobností a současně hodnotným člověkem. Vnímání potřeb a zájmu žáka stojí v tomto stylu učení na prvním místě. Velká váha je</a:t>
            </a:r>
          </a:p>
          <a:p>
            <a:r>
              <a:rPr lang="cs-CZ" dirty="0"/>
              <a:t>kladena také na vztah učitele a žáka i na vzdělávací cíle. Obě tyto oblasti jsou velmi úzce</a:t>
            </a:r>
          </a:p>
          <a:p>
            <a:r>
              <a:rPr lang="cs-CZ" dirty="0"/>
              <a:t>propojeny s vnímáním žáka jako jedinečné osoby.</a:t>
            </a:r>
          </a:p>
          <a:p>
            <a:r>
              <a:rPr lang="cs-CZ" dirty="0"/>
              <a:t>Menší váha je kladena na vyučovací metody a znalost učiva.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Pedagogická komunikace\sken\IMG_2622.JPG"/>
          <p:cNvPicPr>
            <a:picLocks noChangeAspect="1" noChangeArrowheads="1"/>
          </p:cNvPicPr>
          <p:nvPr/>
        </p:nvPicPr>
        <p:blipFill>
          <a:blip r:embed="rId2" cstate="print"/>
          <a:srcRect l="6421" t="17850" r="2917" b="13250"/>
          <a:stretch>
            <a:fillRect/>
          </a:stretch>
        </p:blipFill>
        <p:spPr bwMode="auto">
          <a:xfrm>
            <a:off x="0" y="2132856"/>
            <a:ext cx="4644008" cy="4725144"/>
          </a:xfrm>
          <a:prstGeom prst="rect">
            <a:avLst/>
          </a:prstGeom>
          <a:noFill/>
        </p:spPr>
      </p:pic>
      <p:pic>
        <p:nvPicPr>
          <p:cNvPr id="4099" name="Picture 3" descr="H:\Pedagogická komunikace\sken\IMG_2623.JPG"/>
          <p:cNvPicPr>
            <a:picLocks noChangeAspect="1" noChangeArrowheads="1"/>
          </p:cNvPicPr>
          <p:nvPr/>
        </p:nvPicPr>
        <p:blipFill>
          <a:blip r:embed="rId3" cstate="print"/>
          <a:srcRect l="5729" t="7350" r="7827" b="4851"/>
          <a:stretch>
            <a:fillRect/>
          </a:stretch>
        </p:blipFill>
        <p:spPr bwMode="auto">
          <a:xfrm>
            <a:off x="4716016" y="836712"/>
            <a:ext cx="4427984" cy="6021288"/>
          </a:xfrm>
          <a:prstGeom prst="rect">
            <a:avLst/>
          </a:prstGeom>
          <a:noFill/>
        </p:spPr>
      </p:pic>
      <p:sp>
        <p:nvSpPr>
          <p:cNvPr id="4" name="Obdélník 3"/>
          <p:cNvSpPr/>
          <p:nvPr/>
        </p:nvSpPr>
        <p:spPr>
          <a:xfrm>
            <a:off x="395536" y="404664"/>
            <a:ext cx="849694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smtClean="0">
                <a:solidFill>
                  <a:schemeClr val="tx1"/>
                </a:solidFill>
              </a:rPr>
              <a:t>Tajemství kladení otázek</a:t>
            </a:r>
            <a:endParaRPr lang="cs-CZ" sz="2400" b="1" dirty="0">
              <a:solidFill>
                <a:schemeClr val="tx1"/>
              </a:solidFill>
            </a:endParaRPr>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TotalTime>
  <Words>2899</Words>
  <Application>Microsoft Office PowerPoint</Application>
  <PresentationFormat>Předvádění na obrazovce (4:3)</PresentationFormat>
  <Paragraphs>150</Paragraphs>
  <Slides>30</Slides>
  <Notes>0</Notes>
  <HiddenSlides>0</HiddenSlides>
  <MMClips>0</MMClips>
  <ScaleCrop>false</ScaleCrop>
  <HeadingPairs>
    <vt:vector size="4" baseType="variant">
      <vt:variant>
        <vt:lpstr>Motiv</vt:lpstr>
      </vt:variant>
      <vt:variant>
        <vt:i4>1</vt:i4>
      </vt:variant>
      <vt:variant>
        <vt:lpstr>Nadpisy snímků</vt:lpstr>
      </vt:variant>
      <vt:variant>
        <vt:i4>30</vt:i4>
      </vt:variant>
    </vt:vector>
  </HeadingPairs>
  <TitlesOfParts>
    <vt:vector size="31" baseType="lpstr">
      <vt:lpstr>Motiv sady Office</vt:lpstr>
      <vt:lpstr>Pedagogická komunikace Verbální komunikace Facilitační otázky </vt:lpstr>
      <vt:lpstr>Facilitace</vt:lpstr>
      <vt:lpstr>Facilitátor</vt:lpstr>
      <vt:lpstr>Snímek 4</vt:lpstr>
      <vt:lpstr>Facilitační styl</vt:lpstr>
      <vt:lpstr>Facilitační vyučovací styl</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Metoda šesti klobouků</vt:lpstr>
      <vt:lpstr>Snímek 21</vt:lpstr>
      <vt:lpstr>Snímek 22</vt:lpstr>
      <vt:lpstr>Snímek 23</vt:lpstr>
      <vt:lpstr>Snímek 24</vt:lpstr>
      <vt:lpstr>Snímek 25</vt:lpstr>
      <vt:lpstr>Snímek 26</vt:lpstr>
      <vt:lpstr>Snímek 27</vt:lpstr>
      <vt:lpstr>Snímek 28</vt:lpstr>
      <vt:lpstr>Snímek 29</vt:lpstr>
      <vt:lpstr>Snímek 30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Pedagogická komunikace Verbální komunikace Facilitační otázky </dc:title>
  <dc:creator>Hana</dc:creator>
  <cp:lastModifiedBy>Hana</cp:lastModifiedBy>
  <cp:revision>7</cp:revision>
  <dcterms:created xsi:type="dcterms:W3CDTF">2013-03-20T07:12:03Z</dcterms:created>
  <dcterms:modified xsi:type="dcterms:W3CDTF">2013-03-20T19:53:32Z</dcterms:modified>
</cp:coreProperties>
</file>