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70" d="100"/>
          <a:sy n="70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CC8F-B7F9-4EC7-83CA-152A2217A10A}" type="datetimeFigureOut">
              <a:rPr lang="cs-CZ" smtClean="0"/>
              <a:pPr/>
              <a:t>17.3.2013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8280-A6AC-4568-889C-5F3D2B36F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CC8F-B7F9-4EC7-83CA-152A2217A10A}" type="datetimeFigureOut">
              <a:rPr lang="cs-CZ" smtClean="0"/>
              <a:pPr/>
              <a:t>17.3.2013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8280-A6AC-4568-889C-5F3D2B36F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CC8F-B7F9-4EC7-83CA-152A2217A10A}" type="datetimeFigureOut">
              <a:rPr lang="cs-CZ" smtClean="0"/>
              <a:pPr/>
              <a:t>17.3.2013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8280-A6AC-4568-889C-5F3D2B36F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CC8F-B7F9-4EC7-83CA-152A2217A10A}" type="datetimeFigureOut">
              <a:rPr lang="cs-CZ" smtClean="0"/>
              <a:pPr/>
              <a:t>17.3.2013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8280-A6AC-4568-889C-5F3D2B36F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CC8F-B7F9-4EC7-83CA-152A2217A10A}" type="datetimeFigureOut">
              <a:rPr lang="cs-CZ" smtClean="0"/>
              <a:pPr/>
              <a:t>17.3.2013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8280-A6AC-4568-889C-5F3D2B36F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CC8F-B7F9-4EC7-83CA-152A2217A10A}" type="datetimeFigureOut">
              <a:rPr lang="cs-CZ" smtClean="0"/>
              <a:pPr/>
              <a:t>17.3.2013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8280-A6AC-4568-889C-5F3D2B36F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CC8F-B7F9-4EC7-83CA-152A2217A10A}" type="datetimeFigureOut">
              <a:rPr lang="cs-CZ" smtClean="0"/>
              <a:pPr/>
              <a:t>17.3.2013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8280-A6AC-4568-889C-5F3D2B36F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CC8F-B7F9-4EC7-83CA-152A2217A10A}" type="datetimeFigureOut">
              <a:rPr lang="cs-CZ" smtClean="0"/>
              <a:pPr/>
              <a:t>17.3.2013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8280-A6AC-4568-889C-5F3D2B36F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CC8F-B7F9-4EC7-83CA-152A2217A10A}" type="datetimeFigureOut">
              <a:rPr lang="cs-CZ" smtClean="0"/>
              <a:pPr/>
              <a:t>17.3.2013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8280-A6AC-4568-889C-5F3D2B36F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CC8F-B7F9-4EC7-83CA-152A2217A10A}" type="datetimeFigureOut">
              <a:rPr lang="cs-CZ" smtClean="0"/>
              <a:pPr/>
              <a:t>17.3.2013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8280-A6AC-4568-889C-5F3D2B36F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CC8F-B7F9-4EC7-83CA-152A2217A10A}" type="datetimeFigureOut">
              <a:rPr lang="cs-CZ" smtClean="0"/>
              <a:pPr/>
              <a:t>17.3.2013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8280-A6AC-4568-889C-5F3D2B36F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7CC8F-B7F9-4EC7-83CA-152A2217A10A}" type="datetimeFigureOut">
              <a:rPr lang="cs-CZ" smtClean="0"/>
              <a:pPr/>
              <a:t>17.3.2013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28280-A6AC-4568-889C-5F3D2B36F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23042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Pedagogická komunikace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Verbální komunikace-kladení otázek nižší a vyšší kognitivní náročnosti, otevřené a uzavřené otázky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1752600"/>
          </a:xfrm>
        </p:spPr>
        <p:txBody>
          <a:bodyPr/>
          <a:lstStyle/>
          <a:p>
            <a:r>
              <a:rPr lang="cs-CZ" dirty="0" smtClean="0"/>
              <a:t>Hana </a:t>
            </a:r>
            <a:r>
              <a:rPr lang="cs-CZ" dirty="0" err="1" smtClean="0"/>
              <a:t>Medvedová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Otázky nižší a vyšší kognitivní náročnosti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O </a:t>
            </a:r>
            <a:r>
              <a:rPr lang="cs-CZ" dirty="0" err="1"/>
              <a:t>tázka</a:t>
            </a:r>
            <a:r>
              <a:rPr lang="cs-CZ" dirty="0"/>
              <a:t> </a:t>
            </a:r>
            <a:r>
              <a:rPr lang="cs-CZ" b="1" dirty="0"/>
              <a:t>vyšší kognitivní náročnosti (</a:t>
            </a:r>
            <a:r>
              <a:rPr lang="cs-CZ" b="1" i="1" dirty="0" err="1"/>
              <a:t>higher</a:t>
            </a:r>
            <a:r>
              <a:rPr lang="cs-CZ" b="1" i="1" dirty="0"/>
              <a:t> </a:t>
            </a:r>
            <a:r>
              <a:rPr lang="cs-CZ" b="1" i="1" dirty="0" err="1"/>
              <a:t>cognitive</a:t>
            </a:r>
            <a:r>
              <a:rPr lang="cs-CZ" b="1" i="1" dirty="0"/>
              <a:t> </a:t>
            </a:r>
            <a:r>
              <a:rPr lang="cs-CZ" b="1" i="1" dirty="0" err="1"/>
              <a:t>question</a:t>
            </a:r>
            <a:r>
              <a:rPr lang="cs-CZ" b="1" i="1" dirty="0"/>
              <a:t>) je taková </a:t>
            </a:r>
            <a:r>
              <a:rPr lang="cs-CZ" b="1" i="1" dirty="0" smtClean="0"/>
              <a:t>otázka, </a:t>
            </a:r>
            <a:r>
              <a:rPr lang="cs-CZ" dirty="0" smtClean="0"/>
              <a:t>která </a:t>
            </a:r>
            <a:r>
              <a:rPr lang="cs-CZ" dirty="0"/>
              <a:t>splňuje dvě podmínky. Zaprvé dle </a:t>
            </a:r>
            <a:r>
              <a:rPr lang="cs-CZ" dirty="0" err="1"/>
              <a:t>Bloomovy</a:t>
            </a:r>
            <a:r>
              <a:rPr lang="cs-CZ" dirty="0"/>
              <a:t> taxonomické </a:t>
            </a:r>
            <a:r>
              <a:rPr lang="cs-CZ" dirty="0" smtClean="0"/>
              <a:t>tabulky (</a:t>
            </a:r>
            <a:r>
              <a:rPr lang="cs-CZ" dirty="0" err="1" smtClean="0"/>
              <a:t>Bloom</a:t>
            </a:r>
            <a:r>
              <a:rPr lang="cs-CZ" dirty="0"/>
              <a:t>, 1956) se vztahuje na otázky zaměřené na aplikaci, analýzu, </a:t>
            </a:r>
            <a:r>
              <a:rPr lang="cs-CZ" dirty="0" smtClean="0"/>
              <a:t>syntézu a </a:t>
            </a:r>
            <a:r>
              <a:rPr lang="cs-CZ" dirty="0"/>
              <a:t>hodnocení. Zadruhé odpověď na takovou otázku nesmí být přímo </a:t>
            </a:r>
            <a:r>
              <a:rPr lang="cs-CZ" dirty="0" smtClean="0"/>
              <a:t>dostupná z </a:t>
            </a:r>
            <a:r>
              <a:rPr lang="cs-CZ" dirty="0"/>
              <a:t>učebnice či jiného materiálu, který mají žáci k dispozici.</a:t>
            </a:r>
          </a:p>
          <a:p>
            <a:pPr algn="just"/>
            <a:r>
              <a:rPr lang="cs-CZ" dirty="0"/>
              <a:t>O </a:t>
            </a:r>
            <a:r>
              <a:rPr lang="cs-CZ" dirty="0" err="1"/>
              <a:t>tázky</a:t>
            </a:r>
            <a:r>
              <a:rPr lang="cs-CZ" dirty="0"/>
              <a:t> </a:t>
            </a:r>
            <a:r>
              <a:rPr lang="cs-CZ" b="1" dirty="0"/>
              <a:t>nižší kognitivní náročnosti (</a:t>
            </a:r>
            <a:r>
              <a:rPr lang="cs-CZ" b="1" i="1" dirty="0" err="1"/>
              <a:t>lower</a:t>
            </a:r>
            <a:r>
              <a:rPr lang="cs-CZ" b="1" i="1" dirty="0"/>
              <a:t> </a:t>
            </a:r>
            <a:r>
              <a:rPr lang="cs-CZ" b="1" i="1" dirty="0" err="1"/>
              <a:t>cognitive</a:t>
            </a:r>
            <a:r>
              <a:rPr lang="cs-CZ" b="1" i="1" dirty="0"/>
              <a:t> </a:t>
            </a:r>
            <a:r>
              <a:rPr lang="cs-CZ" b="1" i="1" dirty="0" err="1"/>
              <a:t>question</a:t>
            </a:r>
            <a:r>
              <a:rPr lang="cs-CZ" b="1" i="1" dirty="0"/>
              <a:t>) jsou takové </a:t>
            </a:r>
            <a:r>
              <a:rPr lang="cs-CZ" b="1" i="1" dirty="0" smtClean="0"/>
              <a:t>otázky, </a:t>
            </a:r>
            <a:r>
              <a:rPr lang="cs-CZ" dirty="0" smtClean="0"/>
              <a:t>jež </a:t>
            </a:r>
            <a:r>
              <a:rPr lang="cs-CZ" dirty="0"/>
              <a:t>jsou zaměřeny na doslovné vybavení si faktu, který byl již aspoň </a:t>
            </a:r>
            <a:r>
              <a:rPr lang="cs-CZ" dirty="0" smtClean="0"/>
              <a:t>jednou v </a:t>
            </a:r>
            <a:r>
              <a:rPr lang="cs-CZ" dirty="0"/>
              <a:t>nějaké podobě učitelem prezentován. Tento typ otázek </a:t>
            </a:r>
            <a:r>
              <a:rPr lang="cs-CZ" dirty="0" smtClean="0"/>
              <a:t>koresponduje s </a:t>
            </a:r>
            <a:r>
              <a:rPr lang="cs-CZ" dirty="0"/>
              <a:t>úrovněmi znalost a pochopení dle </a:t>
            </a:r>
            <a:r>
              <a:rPr lang="cs-CZ" dirty="0" err="1"/>
              <a:t>Bloomovy</a:t>
            </a:r>
            <a:r>
              <a:rPr lang="cs-CZ" dirty="0"/>
              <a:t> </a:t>
            </a:r>
            <a:r>
              <a:rPr lang="cs-CZ" dirty="0" smtClean="0"/>
              <a:t>tabulky. My </a:t>
            </a:r>
            <a:r>
              <a:rPr lang="cs-CZ" dirty="0"/>
              <a:t>jsme se však rozhodli mezi procesy vyšší kognitivní náročnosti </a:t>
            </a:r>
            <a:r>
              <a:rPr lang="cs-CZ" dirty="0" smtClean="0"/>
              <a:t>zařadit také </a:t>
            </a:r>
            <a:r>
              <a:rPr lang="cs-CZ" dirty="0"/>
              <a:t>proces pochopení, protože pro vysvětlení porozumění </a:t>
            </a:r>
            <a:r>
              <a:rPr lang="cs-CZ" dirty="0" smtClean="0"/>
              <a:t>určitému jevu </a:t>
            </a:r>
            <a:r>
              <a:rPr lang="cs-CZ" dirty="0"/>
              <a:t>musí žák ve výukové komunikaci užít kognitivního procesu </a:t>
            </a:r>
            <a:r>
              <a:rPr lang="cs-CZ" dirty="0" smtClean="0"/>
              <a:t>aplikace. </a:t>
            </a:r>
            <a:r>
              <a:rPr lang="pl-PL" dirty="0" smtClean="0"/>
              <a:t>Prosté </a:t>
            </a:r>
            <a:r>
              <a:rPr lang="pl-PL" i="1" dirty="0"/>
              <a:t>Ano v odpovědi na otázku Rozumíte tomu? bychom tedy neřadili </a:t>
            </a:r>
            <a:r>
              <a:rPr lang="pl-PL" i="1" dirty="0" smtClean="0"/>
              <a:t>mezi </a:t>
            </a:r>
            <a:r>
              <a:rPr lang="cs-CZ" dirty="0" smtClean="0"/>
              <a:t>vyšší </a:t>
            </a:r>
            <a:r>
              <a:rPr lang="cs-CZ" dirty="0"/>
              <a:t>kognitivní procesy, neboť neukazuje myšlenkovou práci </a:t>
            </a:r>
            <a:r>
              <a:rPr lang="cs-CZ" dirty="0" smtClean="0"/>
              <a:t>žáků.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Nižší a vyšší kognitivní procesy-schéma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6191" t="41998" r="12214" b="18227"/>
          <a:stretch>
            <a:fillRect/>
          </a:stretch>
        </p:blipFill>
        <p:spPr bwMode="auto">
          <a:xfrm>
            <a:off x="226529" y="2132856"/>
            <a:ext cx="8917471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Ke schématu: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500" dirty="0"/>
              <a:t>V našem vzorku otázky nižší kognitivní náročnosti tvoří 61 % všech </a:t>
            </a:r>
            <a:r>
              <a:rPr lang="cs-CZ" sz="2500" dirty="0" smtClean="0"/>
              <a:t>položených otázek</a:t>
            </a:r>
            <a:r>
              <a:rPr lang="cs-CZ" sz="2500" dirty="0"/>
              <a:t>, zbylý podíl představují otázky vyšší kognitivní </a:t>
            </a:r>
            <a:r>
              <a:rPr lang="cs-CZ" sz="2500" dirty="0" smtClean="0"/>
              <a:t>náročnosti (39 </a:t>
            </a:r>
            <a:r>
              <a:rPr lang="cs-CZ" sz="2500" dirty="0"/>
              <a:t>%). Převažují tedy otázky, které zjišťují pamětní znalost již dříve </a:t>
            </a:r>
            <a:r>
              <a:rPr lang="cs-CZ" sz="2500" dirty="0" smtClean="0"/>
              <a:t>osvojeného faktu</a:t>
            </a:r>
            <a:r>
              <a:rPr lang="cs-CZ" sz="2500" dirty="0"/>
              <a:t>, kdy jsou žáci vybízeni učitelem k tomu, aby zopakovali </a:t>
            </a:r>
            <a:r>
              <a:rPr lang="cs-CZ" sz="2500" dirty="0" smtClean="0"/>
              <a:t>fakta </a:t>
            </a:r>
            <a:r>
              <a:rPr lang="pl-PL" sz="2500" dirty="0" smtClean="0"/>
              <a:t>v </a:t>
            </a:r>
            <a:r>
              <a:rPr lang="pl-PL" sz="2500" dirty="0"/>
              <a:t>podobě, jaká jim byla prezentována.</a:t>
            </a:r>
            <a:endParaRPr lang="cs-CZ" sz="2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 smtClean="0"/>
              <a:t>S </a:t>
            </a:r>
            <a:r>
              <a:rPr lang="cs-CZ" dirty="0"/>
              <a:t>pojíme-li obě výše uvedené dimenze třídění otázek, dostaneme se ke čtyřem</a:t>
            </a:r>
          </a:p>
          <a:p>
            <a:r>
              <a:rPr lang="cs-CZ" dirty="0"/>
              <a:t>různým typům otázek:</a:t>
            </a:r>
          </a:p>
          <a:p>
            <a:r>
              <a:rPr lang="cs-CZ" dirty="0"/>
              <a:t>1) Uzavřená otázka nižší kognitivní náročnosti: jde o požadavek na sdělení</a:t>
            </a:r>
          </a:p>
          <a:p>
            <a:r>
              <a:rPr lang="cs-CZ" dirty="0"/>
              <a:t>dříve osvojeného faktu. V našem vzorku se nejčastěji tyto otázky vyskytují</a:t>
            </a:r>
          </a:p>
          <a:p>
            <a:r>
              <a:rPr lang="cs-CZ" dirty="0"/>
              <a:t>v hodinách dějepisu.17</a:t>
            </a:r>
          </a:p>
          <a:p>
            <a:r>
              <a:rPr lang="cs-CZ" b="1" dirty="0"/>
              <a:t>Ukázka č. 1:</a:t>
            </a:r>
          </a:p>
          <a:p>
            <a:r>
              <a:rPr lang="cs-CZ" b="1" dirty="0"/>
              <a:t>U: Dnes budeme mluvit o tom, jak se u nás obnovovala po třicetileté válce</a:t>
            </a:r>
          </a:p>
          <a:p>
            <a:r>
              <a:rPr lang="cs-CZ" dirty="0"/>
              <a:t>opět katolická víra a co bylo dál, co, </a:t>
            </a:r>
            <a:r>
              <a:rPr lang="cs-CZ" dirty="0" err="1"/>
              <a:t>co</a:t>
            </a:r>
            <a:r>
              <a:rPr lang="cs-CZ" dirty="0"/>
              <a:t> se k tomu všechno váže. Ale já</a:t>
            </a:r>
          </a:p>
          <a:p>
            <a:r>
              <a:rPr lang="cs-CZ" dirty="0"/>
              <a:t>musím začít trošku jinak, </a:t>
            </a:r>
            <a:r>
              <a:rPr lang="cs-CZ" dirty="0" err="1"/>
              <a:t>děcka</a:t>
            </a:r>
            <a:r>
              <a:rPr lang="cs-CZ" dirty="0"/>
              <a:t>. Ehm. Já jsem jen, teď jsem vlastně kolem</a:t>
            </a:r>
          </a:p>
          <a:p>
            <a:r>
              <a:rPr lang="cs-CZ" dirty="0"/>
              <a:t>roku 1713 přesně a v této době, po třicetileté válce, vládne tento panovník</a:t>
            </a:r>
          </a:p>
          <a:p>
            <a:r>
              <a:rPr lang="cs-CZ" i="1" dirty="0"/>
              <a:t>(ukazuje žákům v první lavici obrázek s panovníkem v knize). Je to otec</a:t>
            </a:r>
          </a:p>
          <a:p>
            <a:r>
              <a:rPr lang="cs-CZ" dirty="0"/>
              <a:t>budoucí velice významné císařovny, Marie Terezie. Jmenuje se, Honzo </a:t>
            </a:r>
            <a:r>
              <a:rPr lang="cs-CZ" i="1" dirty="0"/>
              <a:t>(na</a:t>
            </a:r>
          </a:p>
          <a:p>
            <a:r>
              <a:rPr lang="cs-CZ" i="1" dirty="0"/>
              <a:t>žáka)? Karel?</a:t>
            </a:r>
          </a:p>
          <a:p>
            <a:r>
              <a:rPr lang="cs-CZ" b="1" dirty="0"/>
              <a:t>Ž Honza: Karel Čtvrtý.</a:t>
            </a:r>
          </a:p>
          <a:p>
            <a:r>
              <a:rPr lang="cs-CZ" b="1" dirty="0"/>
              <a:t>U: Ne čtvrtý, ten už dávno je po smrti. </a:t>
            </a:r>
            <a:r>
              <a:rPr lang="cs-CZ" b="1" i="1" dirty="0"/>
              <a:t>(káravý pohled na Honzu)</a:t>
            </a:r>
          </a:p>
          <a:p>
            <a:r>
              <a:rPr lang="cs-CZ" b="1" dirty="0"/>
              <a:t>Ž Daniel: Šestý.</a:t>
            </a:r>
          </a:p>
          <a:p>
            <a:r>
              <a:rPr lang="cs-CZ" b="1" dirty="0"/>
              <a:t>U: Karel Šestý. Je to habsburský panovník </a:t>
            </a:r>
            <a:r>
              <a:rPr lang="cs-CZ" b="1" i="1" dirty="0"/>
              <a:t>(učitelka jde s knihou doprostřed</a:t>
            </a:r>
          </a:p>
          <a:p>
            <a:r>
              <a:rPr lang="cs-CZ" i="1" dirty="0"/>
              <a:t>před tabuli a ukazuje ji celé třídě) a očekává, velmi očekává potomka, samozřejmě</a:t>
            </a:r>
          </a:p>
          <a:p>
            <a:r>
              <a:rPr lang="cs-CZ" dirty="0"/>
              <a:t>panovníci vždycky chtěli mít potomka jakého?</a:t>
            </a:r>
          </a:p>
          <a:p>
            <a:r>
              <a:rPr lang="cs-CZ" b="1" dirty="0"/>
              <a:t>ŽŽ: Syna.</a:t>
            </a:r>
          </a:p>
          <a:p>
            <a:r>
              <a:rPr lang="cs-CZ" b="1" dirty="0"/>
              <a:t>U: Kluka, samozřejmě. Dalšího následníka, že?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2) Uzavřená otázka vyšší kognitivní náročnosti: jde o zadání vyžadující aplikaci</a:t>
            </a:r>
          </a:p>
          <a:p>
            <a:r>
              <a:rPr lang="cs-CZ" dirty="0"/>
              <a:t>nějakého pravidla, nejde tedy pouze o pamětní úlohu, předpokladem je</a:t>
            </a:r>
          </a:p>
          <a:p>
            <a:r>
              <a:rPr lang="cs-CZ" dirty="0"/>
              <a:t>žákovské porozumění. Zadání vždy směřuje k jediné správné odpovědi.</a:t>
            </a:r>
          </a:p>
          <a:p>
            <a:r>
              <a:rPr lang="cs-CZ" dirty="0"/>
              <a:t>Typickou platformou pro tento typ otázek je výuka českého jazyka.</a:t>
            </a:r>
          </a:p>
          <a:p>
            <a:r>
              <a:rPr lang="cs-CZ" b="1" dirty="0"/>
              <a:t>Ukázka č. 2:</a:t>
            </a:r>
          </a:p>
          <a:p>
            <a:r>
              <a:rPr lang="cs-CZ" b="1" dirty="0"/>
              <a:t>Ž </a:t>
            </a:r>
            <a:r>
              <a:rPr lang="cs-CZ" b="1" dirty="0" err="1"/>
              <a:t>Ivoš</a:t>
            </a:r>
            <a:r>
              <a:rPr lang="cs-CZ" b="1" dirty="0"/>
              <a:t>: </a:t>
            </a:r>
            <a:r>
              <a:rPr lang="cs-CZ" b="1" i="1" dirty="0"/>
              <a:t>(začíná číst cvičení z učebnice zaměřené na odlišení základního a přeneseného</a:t>
            </a:r>
          </a:p>
          <a:p>
            <a:r>
              <a:rPr lang="cs-CZ" i="1" dirty="0"/>
              <a:t>významu slova) Při stavbě dálnice se používají výkonné stroje. Stavba stála</a:t>
            </a:r>
          </a:p>
          <a:p>
            <a:r>
              <a:rPr lang="cs-CZ" dirty="0"/>
              <a:t>na kraji města.</a:t>
            </a:r>
          </a:p>
          <a:p>
            <a:r>
              <a:rPr lang="pl-PL" b="1" dirty="0"/>
              <a:t>U: Tak. Kde je základní význam slova? U kterého výrazu?</a:t>
            </a:r>
          </a:p>
          <a:p>
            <a:r>
              <a:rPr lang="cs-CZ" dirty="0"/>
              <a:t>( </a:t>
            </a:r>
            <a:r>
              <a:rPr lang="cs-CZ" i="1" dirty="0"/>
              <a:t>pauza, </a:t>
            </a:r>
            <a:r>
              <a:rPr lang="cs-CZ" i="1" dirty="0" err="1"/>
              <a:t>Ivoš</a:t>
            </a:r>
            <a:r>
              <a:rPr lang="cs-CZ" i="1" dirty="0"/>
              <a:t> neodpovídá)</a:t>
            </a:r>
          </a:p>
          <a:p>
            <a:r>
              <a:rPr lang="cs-CZ" b="1" dirty="0"/>
              <a:t>U: Základní význam je ta činnost, takže…? Kde se jedná o činnost?</a:t>
            </a:r>
          </a:p>
          <a:p>
            <a:r>
              <a:rPr lang="cs-CZ" i="1" dirty="0"/>
              <a:t>(pauza, šum ve třídě )</a:t>
            </a:r>
          </a:p>
          <a:p>
            <a:r>
              <a:rPr lang="cs-CZ" b="1" dirty="0"/>
              <a:t>U: A přenesený význam je věc. Takže kde je základní? No, Míšo?</a:t>
            </a:r>
          </a:p>
          <a:p>
            <a:r>
              <a:rPr lang="cs-CZ" b="1" dirty="0"/>
              <a:t>Ž Míša: Při stavbě dálnice.</a:t>
            </a:r>
          </a:p>
          <a:p>
            <a:r>
              <a:rPr lang="cs-CZ" b="1" dirty="0"/>
              <a:t>U: Při stavbě dálnice, ano.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3) Otevřená otázka nižší kognitivní náročnosti: tento typ dotazování – charakteristický</a:t>
            </a:r>
          </a:p>
          <a:p>
            <a:r>
              <a:rPr lang="cs-CZ" dirty="0"/>
              <a:t>především pro hodiny občanské výchovy – se v našem vzorku</a:t>
            </a:r>
          </a:p>
          <a:p>
            <a:r>
              <a:rPr lang="cs-CZ" dirty="0"/>
              <a:t>vyskytuje ve dvou základních variantách. Může jít o dotaz na osobní život</a:t>
            </a:r>
          </a:p>
          <a:p>
            <a:r>
              <a:rPr lang="cs-CZ" dirty="0"/>
              <a:t>žáků, jehož reálie je v dané chvíli možné propojit s vyučovanou látkou.</a:t>
            </a:r>
          </a:p>
          <a:p>
            <a:r>
              <a:rPr lang="cs-CZ" b="1" dirty="0"/>
              <a:t>Ukázka č. 3:</a:t>
            </a:r>
          </a:p>
          <a:p>
            <a:r>
              <a:rPr lang="cs-CZ" b="1" dirty="0"/>
              <a:t>U: Ale já se ještě vrátím k těm kapucínům. Byli jste v Brně, </a:t>
            </a:r>
            <a:r>
              <a:rPr lang="cs-CZ" b="1" dirty="0" err="1"/>
              <a:t>děcka</a:t>
            </a:r>
            <a:r>
              <a:rPr lang="cs-CZ" b="1" dirty="0"/>
              <a:t>? Na výletě</a:t>
            </a:r>
          </a:p>
          <a:p>
            <a:r>
              <a:rPr lang="cs-CZ" dirty="0"/>
              <a:t>někdy, v Brně? </a:t>
            </a:r>
            <a:r>
              <a:rPr lang="cs-CZ" dirty="0" err="1"/>
              <a:t>Osmáci</a:t>
            </a:r>
            <a:r>
              <a:rPr lang="cs-CZ" dirty="0"/>
              <a:t>? Tam je kapucínská hrobka. Nebyli jste tam,</a:t>
            </a:r>
          </a:p>
          <a:p>
            <a:r>
              <a:rPr lang="cs-CZ" dirty="0"/>
              <a:t>u kapucínů, v podzemí?</a:t>
            </a:r>
          </a:p>
          <a:p>
            <a:r>
              <a:rPr lang="cs-CZ" b="1" dirty="0"/>
              <a:t>ŽŽ: Ne.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4090" t="37225" r="13208" b="5499"/>
          <a:stretch>
            <a:fillRect/>
          </a:stretch>
        </p:blipFill>
        <p:spPr bwMode="auto">
          <a:xfrm>
            <a:off x="395536" y="1176161"/>
            <a:ext cx="8364929" cy="5681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 l="38273" t="40407" r="16984" b="46865"/>
          <a:stretch>
            <a:fillRect/>
          </a:stretch>
        </p:blipFill>
        <p:spPr bwMode="auto">
          <a:xfrm>
            <a:off x="179512" y="188640"/>
            <a:ext cx="850594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 l="38681" t="78075" r="18204" b="11530"/>
          <a:stretch>
            <a:fillRect/>
          </a:stretch>
        </p:blipFill>
        <p:spPr bwMode="auto">
          <a:xfrm>
            <a:off x="251520" y="1844824"/>
            <a:ext cx="8601683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33366" t="37045" r="13479" b="11925"/>
          <a:stretch>
            <a:fillRect/>
          </a:stretch>
        </p:blipFill>
        <p:spPr bwMode="auto">
          <a:xfrm>
            <a:off x="0" y="0"/>
            <a:ext cx="9144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33366" t="36855" r="12888" b="25346"/>
          <a:stretch>
            <a:fillRect/>
          </a:stretch>
        </p:blipFill>
        <p:spPr bwMode="auto">
          <a:xfrm>
            <a:off x="-1" y="0"/>
            <a:ext cx="9111521" cy="400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 l="33463" t="43469" r="13972" b="28181"/>
          <a:stretch>
            <a:fillRect/>
          </a:stretch>
        </p:blipFill>
        <p:spPr bwMode="auto">
          <a:xfrm>
            <a:off x="0" y="3933055"/>
            <a:ext cx="9144000" cy="308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b="1" dirty="0" smtClean="0"/>
              <a:t>Učitelské otázky ve </a:t>
            </a:r>
            <a:r>
              <a:rPr lang="cs-CZ" sz="2800" b="1" dirty="0"/>
              <a:t>výukové </a:t>
            </a:r>
            <a:r>
              <a:rPr lang="cs-CZ" sz="2800" b="1" dirty="0" smtClean="0"/>
              <a:t>komunikaci (2. stupeň ZŠ)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500" dirty="0"/>
              <a:t>Podle Postmana (1979, s. </a:t>
            </a:r>
            <a:r>
              <a:rPr lang="pl-PL" sz="2500" dirty="0" smtClean="0"/>
              <a:t>140)</a:t>
            </a:r>
            <a:r>
              <a:rPr lang="cs-CZ" sz="2500" dirty="0" smtClean="0"/>
              <a:t>je </a:t>
            </a:r>
            <a:r>
              <a:rPr lang="cs-CZ" sz="2500" dirty="0"/>
              <a:t>veškeré naše poznání výsledkem tázání, a proto je možné říci, že </a:t>
            </a:r>
            <a:r>
              <a:rPr lang="cs-CZ" sz="2500" dirty="0" smtClean="0"/>
              <a:t>kladení otázek </a:t>
            </a:r>
            <a:r>
              <a:rPr lang="cs-CZ" sz="2500" dirty="0"/>
              <a:t>učitelem je jedním z nejdůležitějších intelektuálních nástrojů.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900" b="1" dirty="0" smtClean="0"/>
              <a:t>Cvičení pro žáky - Kladení </a:t>
            </a:r>
            <a:r>
              <a:rPr lang="cs-CZ" sz="1900" b="1" dirty="0"/>
              <a:t>otázek</a:t>
            </a:r>
          </a:p>
          <a:p>
            <a:r>
              <a:rPr lang="cs-CZ" sz="1900" dirty="0"/>
              <a:t>Žáci v lekci pochopí, proč je důležité umět klást otázky a jaká pravidla kladení otázek má. Vytvoří si tak dostatečné komunikační a tázací dovednosti. V úvodu můžete s žáky zkusit jednoduchou aktivitu, která představí základní pravidla pro tvorbu otázek. Zadejte téma DELFÍN (nebo jakékoli jiné), žáci mají za úkol vymyslet minimálně 10 otázek vztahující se k tématu. Ještě před samotnou prací je seznamte s pravidly pro tvorbu otázek . </a:t>
            </a:r>
          </a:p>
          <a:p>
            <a:r>
              <a:rPr lang="cs-CZ" sz="1900" dirty="0"/>
              <a:t>Pravidla pro tvorbu otázek:</a:t>
            </a:r>
          </a:p>
          <a:p>
            <a:r>
              <a:rPr lang="cs-CZ" sz="1900" dirty="0"/>
              <a:t>a) Nezdržuj se odpověďmi nebo hodnocením otázek.</a:t>
            </a:r>
          </a:p>
          <a:p>
            <a:r>
              <a:rPr lang="cs-CZ" sz="1900" dirty="0"/>
              <a:t>b) Zapiš všechny otázky, i takové, kde jedna vede k druhé.</a:t>
            </a:r>
          </a:p>
          <a:p>
            <a:r>
              <a:rPr lang="cs-CZ" sz="1900" dirty="0"/>
              <a:t>c) Nehledej jiné formulace, piš, co tě napadne.</a:t>
            </a:r>
          </a:p>
          <a:p>
            <a:r>
              <a:rPr lang="cs-CZ" sz="1900" dirty="0"/>
              <a:t>d) Stanov si 3–4 otázky, které tě zajímají a na které chceš hledat odpověď.</a:t>
            </a:r>
          </a:p>
          <a:p>
            <a:r>
              <a:rPr lang="cs-CZ" sz="1900" dirty="0"/>
              <a:t>e) Vydej se jedním směrem – vyber si jednu otázku a vymýšlej k ní další.</a:t>
            </a:r>
          </a:p>
          <a:p>
            <a:r>
              <a:rPr lang="cs-CZ" sz="1900" dirty="0"/>
              <a:t>f) Přeměň uzavřené otázky (ano–ne) na otevřené (co, proč, jak, z jakého důvodu, …).</a:t>
            </a:r>
          </a:p>
          <a:p>
            <a:r>
              <a:rPr lang="cs-CZ" sz="1900" dirty="0"/>
              <a:t>Následně žáci vyhledají pomocí různých zdrojů odpovědi na minimálně 4 otázky. Každý žák prezentuje před třídou otázku a svou odpověď na ni. Snaží se, aby byl poznatek vždy jiný než ten, který byl již řečen spolužáky. </a:t>
            </a:r>
          </a:p>
          <a:p>
            <a:r>
              <a:rPr lang="cs-CZ" sz="1900" dirty="0"/>
              <a:t>Detektiv v lekci Kladení otázek řeší, kdo stojí za krádežemi v drůbežárně. Logickou dedukcí a vhodným položením otázek žáci odhalují, v jakém místě drůbežárny je možné, aby mizela kuřata. Odpovědi na své otázky porovnávají s dalšími důkazy, zejména pak s fakturami. Je vhodné, aby využili Kartotéku – článek Faktura, kde zjistí, jak by měla vypadat a čeho si všímat. Upozorněte i na článek Storno. Dále je možné využít Příručku detektiva a článek Jak se ptát</a:t>
            </a:r>
            <a:r>
              <a:rPr lang="cs-CZ" sz="1900" dirty="0" smtClean="0"/>
              <a:t>.</a:t>
            </a:r>
            <a:endParaRPr lang="cs-CZ" sz="19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/>
              <a:t>Návrh otázek pro závěrečnou sebereflexi a vyhodnocení:</a:t>
            </a:r>
          </a:p>
          <a:p>
            <a:r>
              <a:rPr lang="cs-CZ" sz="3200" i="1" dirty="0" smtClean="0"/>
              <a:t>Kdy jste v lekci využili svou schopnost ptát se?</a:t>
            </a:r>
          </a:p>
          <a:p>
            <a:r>
              <a:rPr lang="cs-CZ" sz="3200" i="1" dirty="0" smtClean="0"/>
              <a:t>Co by mělo předcházet vlastnímu položení otázky?</a:t>
            </a:r>
          </a:p>
          <a:p>
            <a:r>
              <a:rPr lang="cs-CZ" sz="3200" i="1" dirty="0" smtClean="0"/>
              <a:t>Kdy je vhodné využívat otázky uzavřené (ano–ne)? Kdy alternativní (a, nebo b)? Kdy využíváme otázek otevřených? </a:t>
            </a:r>
          </a:p>
          <a:p>
            <a:r>
              <a:rPr lang="cs-CZ" sz="3200" i="1" dirty="0" smtClean="0"/>
              <a:t>Máte nějakou vlastní zkušenost s kladením otázek doma, ve škole, s vrstevníky?</a:t>
            </a: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Řecká filozofie může sloužit jako nejstarší důkaz </a:t>
            </a:r>
            <a:r>
              <a:rPr lang="cs-CZ" dirty="0" smtClean="0"/>
              <a:t>toho, že </a:t>
            </a:r>
            <a:r>
              <a:rPr lang="cs-CZ" dirty="0"/>
              <a:t>otázky a tázání jsou důležité pro učení. Velmi známým příkladem je </a:t>
            </a:r>
            <a:r>
              <a:rPr lang="cs-CZ" b="1" dirty="0" smtClean="0">
                <a:solidFill>
                  <a:srgbClr val="FF0000"/>
                </a:solidFill>
              </a:rPr>
              <a:t>sokratovský dialog</a:t>
            </a:r>
            <a:r>
              <a:rPr lang="cs-CZ" dirty="0"/>
              <a:t>, který bývá nahlížen jako didaktická metoda vhodná </a:t>
            </a:r>
            <a:r>
              <a:rPr lang="cs-CZ" dirty="0" smtClean="0"/>
              <a:t>pro učení </a:t>
            </a:r>
            <a:r>
              <a:rPr lang="cs-CZ" dirty="0"/>
              <a:t>se prostřednictvím expozice, rozpomínání a zdůvodňování. Jak </a:t>
            </a:r>
            <a:r>
              <a:rPr lang="cs-CZ" dirty="0" smtClean="0"/>
              <a:t>však upozorňují </a:t>
            </a:r>
            <a:r>
              <a:rPr lang="cs-CZ" dirty="0"/>
              <a:t>někteří autoři (viz např. Petrželka, 2000), původní </a:t>
            </a:r>
            <a:r>
              <a:rPr lang="cs-CZ" dirty="0" smtClean="0"/>
              <a:t>sokratovská metoda </a:t>
            </a:r>
            <a:r>
              <a:rPr lang="cs-CZ" dirty="0"/>
              <a:t>je založena na odlišném principu, kterým je znejistění partnera v </a:t>
            </a:r>
            <a:r>
              <a:rPr lang="cs-CZ" dirty="0" smtClean="0"/>
              <a:t>rozhovoru, a </a:t>
            </a:r>
            <a:r>
              <a:rPr lang="cs-CZ" dirty="0"/>
              <a:t>na aporii, kdy jedinec přiznává, že nezná odpověď na </a:t>
            </a:r>
            <a:r>
              <a:rPr lang="cs-CZ" dirty="0" smtClean="0"/>
              <a:t>otázku Sokrata </a:t>
            </a:r>
            <a:r>
              <a:rPr lang="cs-CZ" dirty="0"/>
              <a:t>(učitele). Cílem takového otřesu partnera v dialogu tak není </a:t>
            </a:r>
            <a:r>
              <a:rPr lang="cs-CZ" dirty="0" smtClean="0"/>
              <a:t>vysvětlování nových </a:t>
            </a:r>
            <a:r>
              <a:rPr lang="cs-CZ" dirty="0"/>
              <a:t>poznatků, ale motivace jedince, který zjistil, že něco </a:t>
            </a:r>
            <a:r>
              <a:rPr lang="cs-CZ" dirty="0" smtClean="0"/>
              <a:t>neví, i </a:t>
            </a:r>
            <a:r>
              <a:rPr lang="cs-CZ" dirty="0"/>
              <a:t>když si původně myslel, že to ví, k hledání poznání.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just"/>
            <a:r>
              <a:rPr lang="cs-CZ" sz="2500" dirty="0"/>
              <a:t>Podobně zásadně se odlišuje běžná otázka od otázky didaktické ve </a:t>
            </a:r>
            <a:r>
              <a:rPr lang="cs-CZ" sz="2500" dirty="0" smtClean="0"/>
              <a:t>výukové komunikaci</a:t>
            </a:r>
            <a:r>
              <a:rPr lang="cs-CZ" sz="2500" dirty="0"/>
              <a:t>. Zatímco v běžném rozhovoru klademe otázku proto, </a:t>
            </a:r>
            <a:r>
              <a:rPr lang="cs-CZ" sz="2500" dirty="0" smtClean="0"/>
              <a:t>že neznáme </a:t>
            </a:r>
            <a:r>
              <a:rPr lang="cs-CZ" sz="2500" dirty="0"/>
              <a:t>odpověď, ve škole klade učitel otázku proto, aby zjistil, zda žák </a:t>
            </a:r>
            <a:r>
              <a:rPr lang="cs-CZ" sz="2500" dirty="0" smtClean="0"/>
              <a:t>odpověď na </a:t>
            </a:r>
            <a:r>
              <a:rPr lang="cs-CZ" sz="2500" dirty="0"/>
              <a:t>otázku zná a jak o ní přemýšlí, jak se k ní dopracoval. </a:t>
            </a:r>
            <a:r>
              <a:rPr lang="cs-CZ" sz="2500" dirty="0" smtClean="0"/>
              <a:t>Stranou ponecháme </a:t>
            </a:r>
            <a:r>
              <a:rPr lang="cs-CZ" sz="2500" dirty="0"/>
              <a:t>další zvláštnost výukové komunikace, kterou je zpětná </a:t>
            </a:r>
            <a:r>
              <a:rPr lang="cs-CZ" sz="2500" dirty="0" smtClean="0"/>
              <a:t>vazba učitele </a:t>
            </a:r>
            <a:r>
              <a:rPr lang="cs-CZ" sz="2500" dirty="0"/>
              <a:t>žákovi (viz </a:t>
            </a:r>
            <a:r>
              <a:rPr lang="cs-CZ" sz="2500" dirty="0" err="1"/>
              <a:t>Šeďová</a:t>
            </a:r>
            <a:r>
              <a:rPr lang="cs-CZ" sz="2500" dirty="0"/>
              <a:t>, </a:t>
            </a:r>
            <a:r>
              <a:rPr lang="cs-CZ" sz="2500" dirty="0" err="1"/>
              <a:t>Švaříček</a:t>
            </a:r>
            <a:r>
              <a:rPr lang="cs-CZ" sz="2500" dirty="0"/>
              <a:t>, 2010b).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just"/>
            <a:r>
              <a:rPr lang="pl-PL" sz="2500" dirty="0"/>
              <a:t>Brzy po publikování Bloomovy </a:t>
            </a:r>
            <a:r>
              <a:rPr lang="pl-PL" sz="2500" dirty="0" smtClean="0"/>
              <a:t>taxonomické </a:t>
            </a:r>
            <a:r>
              <a:rPr lang="cs-CZ" sz="2500" dirty="0" smtClean="0"/>
              <a:t>tabulky </a:t>
            </a:r>
            <a:r>
              <a:rPr lang="cs-CZ" sz="2500" dirty="0"/>
              <a:t>s rozdělením kognitivních procesů podle jejich </a:t>
            </a:r>
            <a:r>
              <a:rPr lang="cs-CZ" sz="2500" dirty="0" smtClean="0"/>
              <a:t>náročnosti (</a:t>
            </a:r>
            <a:r>
              <a:rPr lang="cs-CZ" sz="2500" dirty="0" err="1" smtClean="0"/>
              <a:t>Bloom</a:t>
            </a:r>
            <a:r>
              <a:rPr lang="cs-CZ" sz="2500" dirty="0"/>
              <a:t>, 1956)1 se objevuje hypotéza, zpočátku nezpochybňovaná, že </a:t>
            </a:r>
            <a:r>
              <a:rPr lang="cs-CZ" sz="2500" dirty="0" smtClean="0"/>
              <a:t>užívání učitelských </a:t>
            </a:r>
            <a:r>
              <a:rPr lang="cs-CZ" sz="2500" dirty="0"/>
              <a:t>otázek zaměřených na vyšší kognitivní procesy vede k </a:t>
            </a:r>
            <a:r>
              <a:rPr lang="cs-CZ" sz="2500" dirty="0" smtClean="0"/>
              <a:t>tomu, že </a:t>
            </a:r>
            <a:r>
              <a:rPr lang="cs-CZ" sz="2500" dirty="0"/>
              <a:t>se žáci naučí více, než když učitel užívá otázky ověřující zapamatování </a:t>
            </a:r>
            <a:r>
              <a:rPr lang="cs-CZ" sz="2500" dirty="0" smtClean="0"/>
              <a:t>faktů (např</a:t>
            </a:r>
            <a:r>
              <a:rPr lang="cs-CZ" sz="2500" dirty="0"/>
              <a:t>. </a:t>
            </a:r>
            <a:r>
              <a:rPr lang="cs-CZ" sz="2500" dirty="0" err="1"/>
              <a:t>Sanders</a:t>
            </a:r>
            <a:r>
              <a:rPr lang="cs-CZ" sz="2500" dirty="0"/>
              <a:t>, 1966).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V následujících dekádách se výzkumníci pokoušeli experimentálně </a:t>
            </a:r>
            <a:r>
              <a:rPr lang="cs-CZ" dirty="0" smtClean="0"/>
              <a:t>potvrdit tuto </a:t>
            </a:r>
            <a:r>
              <a:rPr lang="cs-CZ" dirty="0"/>
              <a:t>hypotézu, ale i přes velké množství experimentů se </a:t>
            </a:r>
            <a:r>
              <a:rPr lang="cs-CZ" dirty="0" smtClean="0"/>
              <a:t>nepodařilo jasně </a:t>
            </a:r>
            <a:r>
              <a:rPr lang="cs-CZ" dirty="0"/>
              <a:t>prokázat vztah mezi frekvencí učitelských otázek vyšší </a:t>
            </a:r>
            <a:r>
              <a:rPr lang="cs-CZ" dirty="0" smtClean="0"/>
              <a:t>kognitivní náročnosti </a:t>
            </a:r>
            <a:r>
              <a:rPr lang="cs-CZ" dirty="0"/>
              <a:t>a výsledky žáků (viz např. </a:t>
            </a:r>
            <a:r>
              <a:rPr lang="cs-CZ" dirty="0" err="1"/>
              <a:t>Dunkin</a:t>
            </a:r>
            <a:r>
              <a:rPr lang="cs-CZ" dirty="0"/>
              <a:t>, </a:t>
            </a:r>
            <a:r>
              <a:rPr lang="cs-CZ" dirty="0" err="1"/>
              <a:t>Biddle</a:t>
            </a:r>
            <a:r>
              <a:rPr lang="cs-CZ" dirty="0"/>
              <a:t>, 1974; </a:t>
            </a:r>
            <a:r>
              <a:rPr lang="cs-CZ" dirty="0" err="1"/>
              <a:t>Winne</a:t>
            </a:r>
            <a:r>
              <a:rPr lang="cs-CZ" dirty="0"/>
              <a:t>, 1979</a:t>
            </a:r>
            <a:r>
              <a:rPr lang="cs-CZ" dirty="0" smtClean="0"/>
              <a:t>). </a:t>
            </a:r>
            <a:r>
              <a:rPr lang="es-ES" dirty="0" smtClean="0"/>
              <a:t>Situace </a:t>
            </a:r>
            <a:r>
              <a:rPr lang="es-ES" dirty="0"/>
              <a:t>se tedy poněkud zkomplikovala. Vzhledem k tomu, že u většiny </a:t>
            </a:r>
            <a:r>
              <a:rPr lang="es-ES" dirty="0" smtClean="0"/>
              <a:t>experimentů</a:t>
            </a:r>
            <a:r>
              <a:rPr lang="cs-CZ" dirty="0" smtClean="0"/>
              <a:t> byla </a:t>
            </a:r>
            <a:r>
              <a:rPr lang="cs-CZ" dirty="0"/>
              <a:t>následně zpochybněna operacionalizace proměnných (</a:t>
            </a:r>
            <a:r>
              <a:rPr lang="cs-CZ" dirty="0" err="1" smtClean="0"/>
              <a:t>Gall</a:t>
            </a:r>
            <a:r>
              <a:rPr lang="cs-CZ" dirty="0" smtClean="0"/>
              <a:t>, 1970</a:t>
            </a:r>
            <a:r>
              <a:rPr lang="cs-CZ" dirty="0"/>
              <a:t>; </a:t>
            </a:r>
            <a:r>
              <a:rPr lang="cs-CZ" dirty="0" err="1"/>
              <a:t>Gall</a:t>
            </a:r>
            <a:r>
              <a:rPr lang="cs-CZ" dirty="0"/>
              <a:t> a kol., 1978), nepodařilo se prakticky vůbec prokázat povahu </a:t>
            </a:r>
            <a:r>
              <a:rPr lang="cs-CZ" dirty="0" smtClean="0"/>
              <a:t>vztahu mezi </a:t>
            </a:r>
            <a:r>
              <a:rPr lang="cs-CZ" dirty="0"/>
              <a:t>vyššími kognitivními otázkami a učením žáků. Prvotní </a:t>
            </a:r>
            <a:r>
              <a:rPr lang="cs-CZ" dirty="0" smtClean="0"/>
              <a:t>hypotéza o </a:t>
            </a:r>
            <a:r>
              <a:rPr lang="cs-CZ" dirty="0"/>
              <a:t>otázkách vyšší kognitivní náročnosti se ukázala být značně nejednoznačná.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Výzkum </a:t>
            </a:r>
            <a:r>
              <a:rPr lang="cs-CZ" dirty="0" err="1"/>
              <a:t>Gallové</a:t>
            </a:r>
            <a:r>
              <a:rPr lang="cs-CZ" dirty="0"/>
              <a:t> a jejích kolegů (</a:t>
            </a:r>
            <a:r>
              <a:rPr lang="cs-CZ" dirty="0" err="1"/>
              <a:t>Gall</a:t>
            </a:r>
            <a:r>
              <a:rPr lang="cs-CZ" dirty="0"/>
              <a:t> a kol., 1978) neprokázal </a:t>
            </a:r>
            <a:r>
              <a:rPr lang="cs-CZ" dirty="0" smtClean="0"/>
              <a:t>korelaci mezi </a:t>
            </a:r>
            <a:r>
              <a:rPr lang="cs-CZ" dirty="0"/>
              <a:t>otázkami vyšší kognitivní náročnosti a výsledky žáků. Jejich </a:t>
            </a:r>
            <a:r>
              <a:rPr lang="cs-CZ" dirty="0" smtClean="0"/>
              <a:t>výzkum naopak </a:t>
            </a:r>
            <a:r>
              <a:rPr lang="cs-CZ" dirty="0"/>
              <a:t>ukázal, že výsledky žáků jsou nejlepší, když 25 % otázek je vyšší </a:t>
            </a:r>
            <a:r>
              <a:rPr lang="cs-CZ" dirty="0" err="1" smtClean="0"/>
              <a:t>kognitivn</a:t>
            </a:r>
            <a:r>
              <a:rPr lang="cs-CZ" dirty="0" smtClean="0"/>
              <a:t> náročnosti </a:t>
            </a:r>
            <a:r>
              <a:rPr lang="cs-CZ" dirty="0"/>
              <a:t>a 75 % testuje fakta. Podle badatelů je možné si </a:t>
            </a:r>
            <a:r>
              <a:rPr lang="cs-CZ" dirty="0" smtClean="0"/>
              <a:t>vysvětlit závěry </a:t>
            </a:r>
            <a:r>
              <a:rPr lang="cs-CZ" dirty="0"/>
              <a:t>následovně: jestliže se žák ocitá tváří v tvář změti otevřených </a:t>
            </a:r>
            <a:r>
              <a:rPr lang="cs-CZ" dirty="0" smtClean="0"/>
              <a:t>otázek vyšší </a:t>
            </a:r>
            <a:r>
              <a:rPr lang="cs-CZ" dirty="0"/>
              <a:t>kognitivní náročnosti (50–75 %), může se soustředit na </a:t>
            </a:r>
            <a:r>
              <a:rPr lang="cs-CZ" dirty="0" smtClean="0"/>
              <a:t>odpovídání těchto </a:t>
            </a:r>
            <a:r>
              <a:rPr lang="cs-CZ" dirty="0"/>
              <a:t>otázek, ale zároveň může přistoupit k ignorování faktických </a:t>
            </a:r>
            <a:r>
              <a:rPr lang="cs-CZ" dirty="0" smtClean="0"/>
              <a:t>otázek (to </a:t>
            </a:r>
            <a:r>
              <a:rPr lang="cs-CZ" dirty="0"/>
              <a:t>se prokázalo při testech znalostí). Ideální formou výuky je dle </a:t>
            </a:r>
            <a:r>
              <a:rPr lang="cs-CZ" dirty="0" err="1" smtClean="0"/>
              <a:t>Gallové</a:t>
            </a:r>
            <a:r>
              <a:rPr lang="cs-CZ" dirty="0" smtClean="0"/>
              <a:t> kladení </a:t>
            </a:r>
            <a:r>
              <a:rPr lang="cs-CZ" dirty="0"/>
              <a:t>otázek testujících znalosti nebo vyvolávajících z paměti čerstvě </a:t>
            </a:r>
            <a:r>
              <a:rPr lang="cs-CZ" dirty="0" smtClean="0"/>
              <a:t>nabyté poznatky </a:t>
            </a:r>
            <a:r>
              <a:rPr lang="cs-CZ" dirty="0"/>
              <a:t>(</a:t>
            </a:r>
            <a:r>
              <a:rPr lang="cs-CZ" i="1" dirty="0" err="1"/>
              <a:t>recitation</a:t>
            </a:r>
            <a:r>
              <a:rPr lang="cs-CZ" i="1" dirty="0"/>
              <a:t>).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Ke </a:t>
            </a:r>
            <a:r>
              <a:rPr lang="cs-CZ" dirty="0"/>
              <a:t>zcela opačnému tvrzení, že učitelské otázky s vyšší kognitivní </a:t>
            </a:r>
            <a:r>
              <a:rPr lang="cs-CZ" dirty="0" smtClean="0"/>
              <a:t>náročností vedou </a:t>
            </a:r>
            <a:r>
              <a:rPr lang="cs-CZ" dirty="0"/>
              <a:t>k lepším vzdělávacím výsledkům žáků než otázky </a:t>
            </a:r>
            <a:r>
              <a:rPr lang="cs-CZ" dirty="0" smtClean="0"/>
              <a:t>zaměřené na </a:t>
            </a:r>
            <a:r>
              <a:rPr lang="cs-CZ" dirty="0"/>
              <a:t>nižší kognitivní procesy, dospívá jiná linie bádání. Známá je </a:t>
            </a:r>
            <a:r>
              <a:rPr lang="cs-CZ" dirty="0" smtClean="0"/>
              <a:t>například </a:t>
            </a:r>
            <a:r>
              <a:rPr lang="cs-CZ" dirty="0" err="1" smtClean="0"/>
              <a:t>metaanalýza</a:t>
            </a:r>
            <a:r>
              <a:rPr lang="cs-CZ" dirty="0" smtClean="0"/>
              <a:t> </a:t>
            </a:r>
            <a:r>
              <a:rPr lang="cs-CZ" dirty="0" err="1"/>
              <a:t>Redfieldové</a:t>
            </a:r>
            <a:r>
              <a:rPr lang="cs-CZ" dirty="0"/>
              <a:t> a Rousseauové (1981), které se rozhodly ověřit </a:t>
            </a:r>
            <a:r>
              <a:rPr lang="cs-CZ" dirty="0" smtClean="0"/>
              <a:t>výsledky dvaceti </a:t>
            </a:r>
            <a:r>
              <a:rPr lang="cs-CZ" dirty="0"/>
              <a:t>experimentálních šetření a podívat se na tytéž výzkumy, </a:t>
            </a:r>
            <a:r>
              <a:rPr lang="cs-CZ" dirty="0" smtClean="0"/>
              <a:t>které byly ve zkoumání </a:t>
            </a:r>
            <a:r>
              <a:rPr lang="cs-CZ" dirty="0" err="1" smtClean="0"/>
              <a:t>Winneho</a:t>
            </a:r>
            <a:r>
              <a:rPr lang="cs-CZ" dirty="0" smtClean="0"/>
              <a:t> (1979) zhodnoceny jako neprůkazné. Autorky </a:t>
            </a:r>
            <a:r>
              <a:rPr lang="cs-CZ" dirty="0"/>
              <a:t>hojně citovaného textu použily jiné metody </a:t>
            </a:r>
            <a:r>
              <a:rPr lang="cs-CZ" dirty="0" err="1"/>
              <a:t>metaanalýzy</a:t>
            </a:r>
            <a:r>
              <a:rPr lang="cs-CZ" dirty="0"/>
              <a:t> a dospěly k </a:t>
            </a:r>
            <a:r>
              <a:rPr lang="cs-CZ" dirty="0" smtClean="0"/>
              <a:t>závěru, že </a:t>
            </a:r>
            <a:r>
              <a:rPr lang="cs-CZ" dirty="0"/>
              <a:t>otázky vyšší kognitivní náročnosti mají pozitivní dopad na učení </a:t>
            </a:r>
            <a:r>
              <a:rPr lang="cs-CZ" dirty="0" smtClean="0"/>
              <a:t>žáků.2 Podle </a:t>
            </a:r>
            <a:r>
              <a:rPr lang="cs-CZ" dirty="0"/>
              <a:t>jejich závěru platí, že čím menší skupina žáků, tím větší efekt mají </a:t>
            </a:r>
            <a:r>
              <a:rPr lang="cs-CZ" dirty="0" smtClean="0"/>
              <a:t>otázky vyšší </a:t>
            </a:r>
            <a:r>
              <a:rPr lang="cs-CZ" dirty="0"/>
              <a:t>kognitivní náročnosti.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Otevřené a uzavřené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000" dirty="0"/>
              <a:t>V literatuře se často uvádí, že učitelé kladou především uzavřené otázky </a:t>
            </a:r>
            <a:r>
              <a:rPr lang="cs-CZ" sz="2000" dirty="0" smtClean="0"/>
              <a:t>požadující po </a:t>
            </a:r>
            <a:r>
              <a:rPr lang="cs-CZ" sz="2000" dirty="0"/>
              <a:t>žácích kognitivní operace nižšího řádu (srov. </a:t>
            </a:r>
            <a:r>
              <a:rPr lang="cs-CZ" sz="2000" dirty="0" err="1"/>
              <a:t>Gall</a:t>
            </a:r>
            <a:r>
              <a:rPr lang="cs-CZ" sz="2000" dirty="0"/>
              <a:t>, 1970; </a:t>
            </a:r>
            <a:r>
              <a:rPr lang="cs-CZ" sz="2000" dirty="0" err="1" smtClean="0"/>
              <a:t>Gavora</a:t>
            </a:r>
            <a:r>
              <a:rPr lang="cs-CZ" sz="2000" dirty="0" smtClean="0"/>
              <a:t>, 2005</a:t>
            </a:r>
            <a:r>
              <a:rPr lang="cs-CZ" sz="2000" dirty="0"/>
              <a:t>). Podle některých badatelů mohou otevřené otázky výrazně </a:t>
            </a:r>
            <a:r>
              <a:rPr lang="cs-CZ" sz="2000" dirty="0" smtClean="0"/>
              <a:t>přispět k </a:t>
            </a:r>
            <a:r>
              <a:rPr lang="cs-CZ" sz="2000" dirty="0"/>
              <a:t>vytváření vlastních žákovských teorií, a to například i v matematice (</a:t>
            </a:r>
            <a:r>
              <a:rPr lang="cs-CZ" sz="2000" dirty="0" smtClean="0"/>
              <a:t>Martino, </a:t>
            </a:r>
            <a:r>
              <a:rPr lang="cs-CZ" sz="2000" dirty="0" err="1" smtClean="0"/>
              <a:t>Maher</a:t>
            </a:r>
            <a:r>
              <a:rPr lang="cs-CZ" sz="2000" dirty="0"/>
              <a:t>, 1999). Nejprve se podíváme na otevřenost otázek a posléze </a:t>
            </a:r>
            <a:r>
              <a:rPr lang="cs-CZ" sz="2000" dirty="0" smtClean="0"/>
              <a:t>na problematiku </a:t>
            </a:r>
            <a:r>
              <a:rPr lang="cs-CZ" sz="2000" dirty="0"/>
              <a:t>kognitivní </a:t>
            </a:r>
            <a:r>
              <a:rPr lang="cs-CZ" sz="2000" dirty="0" smtClean="0"/>
              <a:t>náročnosti. </a:t>
            </a:r>
          </a:p>
          <a:p>
            <a:pPr algn="just"/>
            <a:r>
              <a:rPr lang="pt-BR" sz="2000" b="1" dirty="0" smtClean="0"/>
              <a:t>O </a:t>
            </a:r>
            <a:r>
              <a:rPr lang="pt-BR" sz="2000" b="1" dirty="0"/>
              <a:t>tevřená otázka ponechává dotázanému prostor, aby se </a:t>
            </a:r>
            <a:r>
              <a:rPr lang="pt-BR" sz="2000" b="1" dirty="0" smtClean="0"/>
              <a:t>rozhovořil</a:t>
            </a:r>
            <a:r>
              <a:rPr lang="cs-CZ" sz="2000" b="1" dirty="0" smtClean="0"/>
              <a:t> </a:t>
            </a:r>
            <a:r>
              <a:rPr lang="cs-CZ" sz="2000" dirty="0" smtClean="0"/>
              <a:t>(Vybíral</a:t>
            </a:r>
            <a:r>
              <a:rPr lang="cs-CZ" sz="2000" dirty="0"/>
              <a:t>, 2000). Na otevřenou otázku neexistuje jen jedna správná </a:t>
            </a:r>
            <a:r>
              <a:rPr lang="cs-CZ" sz="2000" dirty="0" smtClean="0"/>
              <a:t>odpověď, která </a:t>
            </a:r>
            <a:r>
              <a:rPr lang="cs-CZ" sz="2000" dirty="0"/>
              <a:t>by byla dopředu dána. V běžné komunikaci nalezneme větší </a:t>
            </a:r>
            <a:r>
              <a:rPr lang="cs-CZ" sz="2000" dirty="0" smtClean="0"/>
              <a:t>množství otázek </a:t>
            </a:r>
            <a:r>
              <a:rPr lang="cs-CZ" sz="2000" dirty="0"/>
              <a:t>otevřených než uzavřených, zatímco ve výukové komunikaci je </a:t>
            </a:r>
            <a:r>
              <a:rPr lang="cs-CZ" sz="2000" dirty="0" smtClean="0"/>
              <a:t>tomu naopak</a:t>
            </a:r>
            <a:r>
              <a:rPr lang="cs-CZ" sz="2000" dirty="0"/>
              <a:t>. Jelikož školní výuková komunikace není autentickým </a:t>
            </a:r>
            <a:r>
              <a:rPr lang="cs-CZ" sz="2000" dirty="0" smtClean="0"/>
              <a:t>dialogem, ale </a:t>
            </a:r>
            <a:r>
              <a:rPr lang="cs-CZ" sz="2000" dirty="0"/>
              <a:t>spíše pedagogickým </a:t>
            </a:r>
            <a:r>
              <a:rPr lang="cs-CZ" sz="2000" dirty="0" err="1"/>
              <a:t>pseudodialogem</a:t>
            </a:r>
            <a:r>
              <a:rPr lang="cs-CZ" sz="2000" dirty="0"/>
              <a:t> (Mareš, 1988), budeme se </a:t>
            </a:r>
            <a:r>
              <a:rPr lang="cs-CZ" sz="2000" dirty="0" smtClean="0"/>
              <a:t>zaobírat i </a:t>
            </a:r>
            <a:r>
              <a:rPr lang="cs-CZ" sz="2000" dirty="0"/>
              <a:t>uzavřenými otázkami. </a:t>
            </a:r>
            <a:endParaRPr lang="cs-CZ" sz="2000" dirty="0" smtClean="0"/>
          </a:p>
          <a:p>
            <a:pPr algn="just"/>
            <a:r>
              <a:rPr lang="cs-CZ" sz="2000" b="1" dirty="0" smtClean="0"/>
              <a:t>Uzavřená </a:t>
            </a:r>
            <a:r>
              <a:rPr lang="cs-CZ" sz="2000" b="1" dirty="0"/>
              <a:t>otázka je definována jako taková </a:t>
            </a:r>
            <a:r>
              <a:rPr lang="cs-CZ" sz="2000" b="1" dirty="0" smtClean="0"/>
              <a:t>otázka, </a:t>
            </a:r>
            <a:r>
              <a:rPr lang="cs-CZ" sz="2000" dirty="0" smtClean="0"/>
              <a:t>na </a:t>
            </a:r>
            <a:r>
              <a:rPr lang="cs-CZ" sz="2000" dirty="0"/>
              <a:t>kterou existuje jen jedna správná odpověď, kterou navíc učitel </a:t>
            </a:r>
            <a:r>
              <a:rPr lang="cs-CZ" sz="2000" dirty="0" smtClean="0"/>
              <a:t>dopředu zná</a:t>
            </a:r>
            <a:r>
              <a:rPr lang="cs-CZ" sz="200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1704</TotalTime>
  <Words>1906</Words>
  <Application>Microsoft Office PowerPoint</Application>
  <PresentationFormat>Předvádění na obrazovce (4:3)</PresentationFormat>
  <Paragraphs>82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Pedagogická komunikace Verbální komunikace-kladení otázek nižší a vyšší kognitivní náročnosti, otevřené a uzavřené otázky</vt:lpstr>
      <vt:lpstr>Učitelské otázky ve výukové komunikaci (2. stupeň ZŠ)</vt:lpstr>
      <vt:lpstr>Snímek 3</vt:lpstr>
      <vt:lpstr>Snímek 4</vt:lpstr>
      <vt:lpstr>Snímek 5</vt:lpstr>
      <vt:lpstr>Snímek 6</vt:lpstr>
      <vt:lpstr>Snímek 7</vt:lpstr>
      <vt:lpstr>Snímek 8</vt:lpstr>
      <vt:lpstr>Otevřené a uzavřené otázky</vt:lpstr>
      <vt:lpstr>Otázky nižší a vyšší kognitivní náročnosti</vt:lpstr>
      <vt:lpstr>Nižší a vyšší kognitivní procesy-schéma</vt:lpstr>
      <vt:lpstr>Ke schématu:</vt:lpstr>
      <vt:lpstr>Snímek 13</vt:lpstr>
      <vt:lpstr>Snímek 14</vt:lpstr>
      <vt:lpstr>Snímek 15</vt:lpstr>
      <vt:lpstr>Cvičení</vt:lpstr>
      <vt:lpstr>Snímek 17</vt:lpstr>
      <vt:lpstr>Snímek 18</vt:lpstr>
      <vt:lpstr>Snímek 19</vt:lpstr>
      <vt:lpstr>Snímek 20</vt:lpstr>
      <vt:lpstr>Snímek 21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komunikace Verbální komunikace-kladení otázek nižší a vyšší kognitivní náročnosti, otevřené a uzavřené otázky</dc:title>
  <dc:creator>Hana</dc:creator>
  <cp:lastModifiedBy>Hana</cp:lastModifiedBy>
  <cp:revision>2</cp:revision>
  <dcterms:created xsi:type="dcterms:W3CDTF">2013-03-12T16:14:41Z</dcterms:created>
  <dcterms:modified xsi:type="dcterms:W3CDTF">2013-03-17T22:15:10Z</dcterms:modified>
</cp:coreProperties>
</file>