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DAACCA-4D17-4E4A-91F9-FE4C9E6D0B07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Pedagogická komunikace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Mgr. Kateřina </a:t>
            </a:r>
            <a:r>
              <a:rPr lang="cs-CZ" dirty="0" err="1" smtClean="0"/>
              <a:t>Lojdová</a:t>
            </a:r>
            <a:endParaRPr lang="cs-CZ" dirty="0" smtClean="0"/>
          </a:p>
          <a:p>
            <a:r>
              <a:rPr lang="cs-CZ" dirty="0" err="1" smtClean="0"/>
              <a:t>lojdova</a:t>
            </a:r>
            <a:r>
              <a:rPr lang="cs-CZ" dirty="0" smtClean="0"/>
              <a:t>@</a:t>
            </a:r>
            <a:r>
              <a:rPr lang="cs-CZ" dirty="0" err="1" smtClean="0"/>
              <a:t>ped.muni.cz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Pedagogická komunikace a interakce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5600" b="1" dirty="0"/>
              <a:t> </a:t>
            </a:r>
            <a:endParaRPr lang="cs-CZ" sz="5600" dirty="0"/>
          </a:p>
          <a:p>
            <a:r>
              <a:rPr lang="cs-CZ" sz="5600" b="1" dirty="0"/>
              <a:t>Základní pojmy</a:t>
            </a:r>
            <a:r>
              <a:rPr lang="cs-CZ" sz="5600" dirty="0"/>
              <a:t>:</a:t>
            </a:r>
          </a:p>
          <a:p>
            <a:r>
              <a:rPr lang="cs-CZ" sz="5600" b="1" dirty="0"/>
              <a:t>Sociální interakce</a:t>
            </a:r>
            <a:r>
              <a:rPr lang="cs-CZ" sz="5600" dirty="0"/>
              <a:t> – vzájemné aktivní působení, ovlivňování jedinců, skupin a prostředí; jeden subjekt vyvolává svým jednáním změnu v jednání druhého subjektu (Hartl, Psychologický slovník, 1994)</a:t>
            </a:r>
          </a:p>
          <a:p>
            <a:r>
              <a:rPr lang="cs-CZ" sz="5600" b="1" dirty="0"/>
              <a:t>Pedagogická interakce </a:t>
            </a:r>
            <a:r>
              <a:rPr lang="cs-CZ" sz="5600" dirty="0"/>
              <a:t>– vzájemné působení dvou nebo více subjektů v průběhu výchovně vzdělávacího procesu (Šikulová)</a:t>
            </a:r>
          </a:p>
          <a:p>
            <a:r>
              <a:rPr lang="cs-CZ" sz="5600" b="1" dirty="0"/>
              <a:t>Sociální komunikace</a:t>
            </a:r>
            <a:r>
              <a:rPr lang="cs-CZ" sz="5600" dirty="0"/>
              <a:t> – Sdělování, tj. výměna informací (Mareš, </a:t>
            </a:r>
            <a:r>
              <a:rPr lang="cs-CZ" sz="5600" dirty="0" err="1"/>
              <a:t>Křivohlavý</a:t>
            </a:r>
            <a:r>
              <a:rPr lang="cs-CZ" sz="5600" dirty="0"/>
              <a:t>, Komunikace ve škole, 1995)</a:t>
            </a:r>
            <a:endParaRPr lang="cs-CZ" sz="5600" b="1" dirty="0"/>
          </a:p>
          <a:p>
            <a:r>
              <a:rPr lang="cs-CZ" sz="5600" b="1" dirty="0"/>
              <a:t>Pedagogická komunikace</a:t>
            </a:r>
            <a:r>
              <a:rPr lang="cs-CZ" sz="5600" dirty="0"/>
              <a:t> – Vzájemná výměna informací mezi účastníky výchovně vzdělávacího procesu, která slouží výukovým cílům (</a:t>
            </a:r>
            <a:r>
              <a:rPr lang="cs-CZ" sz="5600" dirty="0" err="1"/>
              <a:t>Gavora</a:t>
            </a:r>
            <a:r>
              <a:rPr lang="cs-CZ" sz="5600" dirty="0"/>
              <a:t>, Pedagogická </a:t>
            </a:r>
            <a:r>
              <a:rPr lang="cs-CZ" sz="5600" dirty="0" err="1"/>
              <a:t>komunikácia</a:t>
            </a:r>
            <a:r>
              <a:rPr lang="cs-CZ" sz="5600" dirty="0"/>
              <a:t> v </a:t>
            </a:r>
            <a:r>
              <a:rPr lang="cs-CZ" sz="5600" dirty="0" err="1"/>
              <a:t>základnej</a:t>
            </a:r>
            <a:r>
              <a:rPr lang="cs-CZ" sz="5600" dirty="0"/>
              <a:t> škole, 1988)</a:t>
            </a:r>
            <a:endParaRPr lang="cs-CZ" sz="5600" b="1" dirty="0"/>
          </a:p>
          <a:p>
            <a:endParaRPr lang="cs-CZ" sz="5600" dirty="0"/>
          </a:p>
          <a:p>
            <a:r>
              <a:rPr lang="cs-CZ" sz="5600" b="1" dirty="0"/>
              <a:t>Funkce pedagogické komunikace ve v-v procesu:</a:t>
            </a:r>
          </a:p>
          <a:p>
            <a:pPr lvl="0"/>
            <a:r>
              <a:rPr lang="cs-CZ" sz="5600" dirty="0"/>
              <a:t>zprostředkovává společnou činnost účastníků nebo jednotlivých pracovních skupin;</a:t>
            </a:r>
          </a:p>
          <a:p>
            <a:pPr lvl="0"/>
            <a:r>
              <a:rPr lang="cs-CZ" sz="5600" dirty="0"/>
              <a:t>zprostředkovává vzájemné působení účastníků v nejširším smyslu včetně výměny informací, zkušeností, ale i motivů, postojů, emocí;</a:t>
            </a:r>
          </a:p>
          <a:p>
            <a:pPr lvl="0"/>
            <a:r>
              <a:rPr lang="cs-CZ" sz="5600" dirty="0"/>
              <a:t>zprostředkovává osobní i neosobní vztahy;</a:t>
            </a:r>
          </a:p>
          <a:p>
            <a:pPr lvl="0"/>
            <a:r>
              <a:rPr lang="cs-CZ" sz="5600" dirty="0"/>
              <a:t>formuje všechny účastníky pedagogického procesu, zejména pak osobnost žáků; </a:t>
            </a:r>
          </a:p>
          <a:p>
            <a:pPr lvl="0"/>
            <a:r>
              <a:rPr lang="cs-CZ" sz="5600" dirty="0"/>
              <a:t>je prostředkem k uskutečňování výchovy a vzdělávání, neboť cíl, učivo, metody atd. nemohou vystupovat v pedagogickém procesu přímo, ale ve slovní či mimoslovní podobě; </a:t>
            </a:r>
          </a:p>
          <a:p>
            <a:pPr lvl="0"/>
            <a:r>
              <a:rPr lang="cs-CZ" sz="5600" dirty="0"/>
              <a:t>konstituuje každý výchovně vzdělávací systém, neboť tvoří jednu z jeho hlavních složek, zajišťuje jeho fungování, vnáší do něj pohyb, vývoj, dynamiku, udržuje jeho stabilitu.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5400" dirty="0" smtClean="0"/>
              <a:t>Takhle ne!</a:t>
            </a:r>
            <a:endParaRPr lang="cs-CZ" sz="5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857784"/>
          </a:xfrm>
        </p:spPr>
        <p:txBody>
          <a:bodyPr>
            <a:normAutofit/>
          </a:bodyPr>
          <a:lstStyle/>
          <a:p>
            <a:r>
              <a:rPr lang="cs-CZ" b="1" dirty="0" smtClean="0"/>
              <a:t>Pedagogická komunikace: </a:t>
            </a:r>
            <a:r>
              <a:rPr lang="cs-CZ" sz="2800" dirty="0" smtClean="0"/>
              <a:t>vzájemná výměna informací mezi účastníky výchovně vzdělávacího procesu, která slouží výukovým cílům </a:t>
            </a:r>
          </a:p>
          <a:p>
            <a:pPr>
              <a:buNone/>
            </a:pPr>
            <a:endParaRPr lang="cs-CZ" sz="800" dirty="0" smtClean="0"/>
          </a:p>
          <a:p>
            <a:r>
              <a:rPr lang="cs-CZ" b="1" dirty="0" smtClean="0"/>
              <a:t>Výuková komunikace: </a:t>
            </a:r>
            <a:r>
              <a:rPr lang="cs-CZ" dirty="0" smtClean="0"/>
              <a:t>výměna informací mezi učitelem a žáky v rámci vyučovací jednotky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Vyzkoušet si různé komunikační situace v rámci výukové komunikace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O čem to bude?</a:t>
            </a:r>
            <a:endParaRPr lang="cs-CZ" sz="3200" dirty="0"/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571472" y="414338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 bude cílem?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Ukázka pedagogické komunikace: vystoupení v rozsahu cca 20 minut</a:t>
            </a:r>
          </a:p>
          <a:p>
            <a:r>
              <a:rPr lang="cs-CZ" dirty="0" smtClean="0"/>
              <a:t>Zpětná vazba od kolegů</a:t>
            </a:r>
          </a:p>
          <a:p>
            <a:r>
              <a:rPr lang="cs-CZ" dirty="0" smtClean="0"/>
              <a:t>Vlastní sebereflexe na základě videonahrávky</a:t>
            </a:r>
          </a:p>
          <a:p>
            <a:r>
              <a:rPr lang="cs-CZ" dirty="0" smtClean="0"/>
              <a:t>Aktivní účast na seminářích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semináře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/>
          <a:lstStyle/>
          <a:p>
            <a:pPr marL="624078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800" dirty="0" smtClean="0"/>
              <a:t>1) Stimulace posluchačů, atmosféra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800" dirty="0" smtClean="0"/>
              <a:t>2) Hromadné vyučování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800" dirty="0" smtClean="0"/>
              <a:t>3) Verbální komunikace – kladení otázek nižší a vyšší kognitivní náročnosti, otevřené a uzavřené otázky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800" dirty="0" smtClean="0"/>
              <a:t>4) Verbální komunikace – </a:t>
            </a:r>
            <a:r>
              <a:rPr lang="cs-CZ" sz="2800" dirty="0" err="1" smtClean="0"/>
              <a:t>facilitační</a:t>
            </a:r>
            <a:r>
              <a:rPr lang="cs-CZ" sz="2800" dirty="0" smtClean="0"/>
              <a:t> otázky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800" dirty="0" smtClean="0"/>
              <a:t>5) Verbální komunikace – zpětná vazba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Seznam témat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dirty="0" smtClean="0"/>
              <a:t>6) Paralingvistické projevy – hlasitost a dynamika projevu, tónová výška hlasu, délka projevu, pauzy…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dirty="0" smtClean="0"/>
              <a:t>7) Neverbální komunikace – </a:t>
            </a:r>
            <a:r>
              <a:rPr lang="cs-CZ" dirty="0" err="1" smtClean="0"/>
              <a:t>gestika</a:t>
            </a:r>
            <a:r>
              <a:rPr lang="cs-CZ" dirty="0" smtClean="0"/>
              <a:t>, mimika, zrakový kontakt…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dirty="0" smtClean="0"/>
              <a:t>8) Neverbální komunikace - </a:t>
            </a:r>
            <a:r>
              <a:rPr lang="cs-CZ" dirty="0" err="1" smtClean="0"/>
              <a:t>proxemika</a:t>
            </a:r>
            <a:endParaRPr lang="cs-CZ" dirty="0" smtClean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dirty="0" smtClean="0"/>
              <a:t>9) Prezentační dovednosti - </a:t>
            </a:r>
            <a:r>
              <a:rPr lang="cs-CZ" dirty="0" err="1" smtClean="0"/>
              <a:t>powerpoint</a:t>
            </a:r>
            <a:endParaRPr lang="cs-CZ" dirty="0" smtClean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dirty="0" smtClean="0"/>
              <a:t>10) Skupinové vyučování – techniky práce se skupinou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Seznam témat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dirty="0" smtClean="0"/>
              <a:t>11) Skupinové vyučování – techniky práce se skupinou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dirty="0" smtClean="0"/>
              <a:t>12) Problémové komunikační situace - nekázeň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dirty="0" smtClean="0"/>
              <a:t>13) Využití prostoru v pedagogické komunikaci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dirty="0" smtClean="0"/>
              <a:t>14) Komunikační dovednosti – aktivní naslouchání a empatie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Seznam témat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GAVORA, P. </a:t>
            </a:r>
            <a:r>
              <a:rPr lang="cs-CZ" b="1" dirty="0" smtClean="0"/>
              <a:t>Učitel a žáci v komunikaci</a:t>
            </a:r>
            <a:r>
              <a:rPr lang="cs-CZ" dirty="0" smtClean="0"/>
              <a:t>. Brno : </a:t>
            </a:r>
            <a:r>
              <a:rPr lang="cs-CZ" dirty="0" err="1" smtClean="0"/>
              <a:t>Paido</a:t>
            </a:r>
            <a:r>
              <a:rPr lang="cs-CZ" dirty="0" smtClean="0"/>
              <a:t>, 2005. 165 s. ISBN 80-7315-104-9.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MAREŠ, J., KŘIVOHLAVÝ, J. </a:t>
            </a:r>
            <a:r>
              <a:rPr lang="cs-CZ" b="1" dirty="0" smtClean="0"/>
              <a:t>Sociální a pedagogická komunikace ve škole</a:t>
            </a:r>
            <a:r>
              <a:rPr lang="cs-CZ" dirty="0" smtClean="0"/>
              <a:t>. Praha : SPN, 1989. 164 s. ISBN 80-04-21854-7.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MAREŠ, J., KŘIVOHLAVÝ, J. </a:t>
            </a:r>
            <a:r>
              <a:rPr lang="cs-CZ" b="1" dirty="0" smtClean="0"/>
              <a:t>Komunikace ve škole</a:t>
            </a:r>
            <a:r>
              <a:rPr lang="cs-CZ" dirty="0" smtClean="0"/>
              <a:t>. Brno : CDVU MU, 1995. 210 s. ISBN 80-210-1070-3.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err="1" smtClean="0"/>
              <a:t>Plaňava</a:t>
            </a:r>
            <a:r>
              <a:rPr lang="cs-CZ" dirty="0" smtClean="0"/>
              <a:t>, I. </a:t>
            </a:r>
            <a:r>
              <a:rPr lang="cs-CZ" b="1" dirty="0" smtClean="0"/>
              <a:t>Průvodce mezilidskou komunikací : přístupy-dovednosti-poruchy.</a:t>
            </a:r>
            <a:r>
              <a:rPr lang="cs-CZ" dirty="0" smtClean="0"/>
              <a:t> 1. </a:t>
            </a:r>
            <a:r>
              <a:rPr lang="cs-CZ" dirty="0" err="1" smtClean="0"/>
              <a:t>vyd</a:t>
            </a:r>
            <a:r>
              <a:rPr lang="cs-CZ" dirty="0" smtClean="0"/>
              <a:t>. Praha : </a:t>
            </a:r>
            <a:r>
              <a:rPr lang="cs-CZ" dirty="0" err="1" smtClean="0"/>
              <a:t>Grada</a:t>
            </a:r>
            <a:r>
              <a:rPr lang="cs-CZ" dirty="0" smtClean="0"/>
              <a:t>, 2005. 146 s. ISBN 8024708582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ŠEĎOVÁ, K., ŠVAŘÍČEK, R., ŠALAMOUNOVÁ, Z. </a:t>
            </a:r>
            <a:r>
              <a:rPr lang="cs-CZ" b="1" dirty="0" smtClean="0"/>
              <a:t>Komunikace ve školní třídě</a:t>
            </a:r>
            <a:r>
              <a:rPr lang="cs-CZ" dirty="0" smtClean="0"/>
              <a:t>. Praha: Portál, 2012. 296 s. 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Facilitace</a:t>
            </a:r>
          </a:p>
          <a:p>
            <a:r>
              <a:rPr lang="cs-CZ" dirty="0" smtClean="0"/>
              <a:t>http://clanky.rvp.cz/wp-content/upload/prilohy/2801/facilitace.pdf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Zdroje: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145</TotalTime>
  <Words>216</Words>
  <Application>Microsoft Office PowerPoint</Application>
  <PresentationFormat>Předvádění na obrazovce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1_Vrchol</vt:lpstr>
      <vt:lpstr>Shluk</vt:lpstr>
      <vt:lpstr>Pedagogická komunikace</vt:lpstr>
      <vt:lpstr>Pedagogická komunikace a interakce</vt:lpstr>
      <vt:lpstr>Snímek 3</vt:lpstr>
      <vt:lpstr>O čem to bude?</vt:lpstr>
      <vt:lpstr>Obsah semináře</vt:lpstr>
      <vt:lpstr>Seznam témat</vt:lpstr>
      <vt:lpstr>Seznam témat</vt:lpstr>
      <vt:lpstr>Seznam témat</vt:lpstr>
      <vt:lpstr>Zdroje: </vt:lpstr>
    </vt:vector>
  </TitlesOfParts>
  <Company>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X</cp:lastModifiedBy>
  <cp:revision>9</cp:revision>
  <dcterms:created xsi:type="dcterms:W3CDTF">2013-02-18T11:49:40Z</dcterms:created>
  <dcterms:modified xsi:type="dcterms:W3CDTF">2013-02-18T14:16:51Z</dcterms:modified>
</cp:coreProperties>
</file>