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74" r:id="rId4"/>
    <p:sldId id="275" r:id="rId5"/>
    <p:sldId id="259" r:id="rId6"/>
    <p:sldId id="261" r:id="rId7"/>
    <p:sldId id="262" r:id="rId8"/>
    <p:sldId id="263" r:id="rId9"/>
    <p:sldId id="264" r:id="rId10"/>
    <p:sldId id="266" r:id="rId11"/>
    <p:sldId id="267" r:id="rId12"/>
    <p:sldId id="268" r:id="rId13"/>
    <p:sldId id="269" r:id="rId14"/>
    <p:sldId id="265" r:id="rId15"/>
    <p:sldId id="260" r:id="rId16"/>
    <p:sldId id="257" r:id="rId17"/>
    <p:sldId id="270" r:id="rId18"/>
    <p:sldId id="271" r:id="rId19"/>
    <p:sldId id="272" r:id="rId20"/>
    <p:sldId id="273" r:id="rId21"/>
    <p:sldId id="277" r:id="rId22"/>
    <p:sldId id="278" r:id="rId23"/>
    <p:sldId id="279" r:id="rId24"/>
    <p:sldId id="280" r:id="rId25"/>
    <p:sldId id="281" r:id="rId26"/>
    <p:sldId id="276"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6DBEB01-64F6-4DA8-A4CE-530BD8755835}" type="datetimeFigureOut">
              <a:rPr lang="cs-CZ" smtClean="0"/>
              <a:t>1.5.2013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6DBEB01-64F6-4DA8-A4CE-530BD8755835}" type="datetimeFigureOut">
              <a:rPr lang="cs-CZ" smtClean="0"/>
              <a:t>1.5.2013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6DBEB01-64F6-4DA8-A4CE-530BD8755835}" type="datetimeFigureOut">
              <a:rPr lang="cs-CZ" smtClean="0"/>
              <a:t>1.5.2013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6DBEB01-64F6-4DA8-A4CE-530BD8755835}" type="datetimeFigureOut">
              <a:rPr lang="cs-CZ" smtClean="0"/>
              <a:t>1.5.2013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6DBEB01-64F6-4DA8-A4CE-530BD8755835}" type="datetimeFigureOut">
              <a:rPr lang="cs-CZ" smtClean="0"/>
              <a:t>1.5.2013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6DBEB01-64F6-4DA8-A4CE-530BD8755835}" type="datetimeFigureOut">
              <a:rPr lang="cs-CZ" smtClean="0"/>
              <a:t>1.5.2013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6DBEB01-64F6-4DA8-A4CE-530BD8755835}" type="datetimeFigureOut">
              <a:rPr lang="cs-CZ" smtClean="0"/>
              <a:t>1.5.2013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6DBEB01-64F6-4DA8-A4CE-530BD8755835}" type="datetimeFigureOut">
              <a:rPr lang="cs-CZ" smtClean="0"/>
              <a:t>1.5.2013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6DBEB01-64F6-4DA8-A4CE-530BD8755835}" type="datetimeFigureOut">
              <a:rPr lang="cs-CZ" smtClean="0"/>
              <a:t>1.5.2013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6DBEB01-64F6-4DA8-A4CE-530BD8755835}" type="datetimeFigureOut">
              <a:rPr lang="cs-CZ" smtClean="0"/>
              <a:t>1.5.2013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6DBEB01-64F6-4DA8-A4CE-530BD8755835}" type="datetimeFigureOut">
              <a:rPr lang="cs-CZ" smtClean="0"/>
              <a:t>1.5.2013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6FC7F1-DA6E-408A-986F-1996DE849BF9}"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BEB01-64F6-4DA8-A4CE-530BD8755835}" type="datetimeFigureOut">
              <a:rPr lang="cs-CZ" smtClean="0"/>
              <a:t>1.5.2013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FC7F1-DA6E-408A-986F-1996DE849BF9}"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kolakomunikace.cz/nabidka-kurzu/efektivni-komunikace/"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z/url?sa=i&amp;rct=j&amp;q=aktivn%C3%AD+naslouch%C3%A1n%C3%AD&amp;source=images&amp;cd=&amp;cad=rja&amp;docid=YjInRTbXNGpGyM&amp;tbnid=vsF99bfQDR94-M:&amp;ved=0CAUQjRw&amp;url=http%3A%2F%2Fwww.chovani.eu%2Faktivni-naslouchani%2Fc939&amp;ei=qgyBUeqwLMbasgbqyYDIDA&amp;bvm=bv.45921128,d.Yms&amp;psig=AFQjCNHmPqYMGwIOT9vA0dILqD01V7XC1A&amp;ust=1367498209449550"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Pedagogická komunikace</a:t>
            </a:r>
            <a:br>
              <a:rPr lang="cs-CZ" dirty="0" smtClean="0"/>
            </a:br>
            <a:r>
              <a:rPr lang="cs-CZ" dirty="0" smtClean="0"/>
              <a:t>Komunikační dovednosti-aktivní naslouchání a empatie</a:t>
            </a:r>
            <a:endParaRPr lang="cs-CZ" dirty="0"/>
          </a:p>
        </p:txBody>
      </p:sp>
      <p:sp>
        <p:nvSpPr>
          <p:cNvPr id="3" name="Podnadpis 2"/>
          <p:cNvSpPr>
            <a:spLocks noGrp="1"/>
          </p:cNvSpPr>
          <p:nvPr>
            <p:ph type="subTitle" idx="1"/>
          </p:nvPr>
        </p:nvSpPr>
        <p:spPr/>
        <p:txBody>
          <a:bodyPr/>
          <a:lstStyle/>
          <a:p>
            <a:r>
              <a:rPr lang="cs-CZ" dirty="0" smtClean="0"/>
              <a:t>Hana </a:t>
            </a:r>
            <a:r>
              <a:rPr lang="cs-CZ" dirty="0" err="1" smtClean="0"/>
              <a:t>Medvedová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8600" y="381000"/>
            <a:ext cx="8534400" cy="1143000"/>
          </a:xfrm>
        </p:spPr>
        <p:txBody>
          <a:bodyPr>
            <a:normAutofit fontScale="90000"/>
          </a:bodyPr>
          <a:lstStyle/>
          <a:p>
            <a:r>
              <a:rPr lang="cs-CZ" sz="3600" b="1"/>
              <a:t>Rozdíl mezi kritickým a empatickým nasloucháním</a:t>
            </a:r>
            <a:r>
              <a:rPr lang="cs-CZ" sz="4000" b="1"/>
              <a:t> </a:t>
            </a:r>
            <a:br>
              <a:rPr lang="cs-CZ" sz="4000" b="1"/>
            </a:br>
            <a:r>
              <a:rPr lang="cs-CZ" sz="2400" b="1"/>
              <a:t>(Tubbs,1991)</a:t>
            </a:r>
            <a:endParaRPr lang="en-US" sz="2400" b="1"/>
          </a:p>
        </p:txBody>
      </p:sp>
      <p:sp>
        <p:nvSpPr>
          <p:cNvPr id="24579" name="Rectangle 3"/>
          <p:cNvSpPr>
            <a:spLocks noGrp="1" noChangeArrowheads="1"/>
          </p:cNvSpPr>
          <p:nvPr>
            <p:ph type="body" idx="1"/>
          </p:nvPr>
        </p:nvSpPr>
        <p:spPr>
          <a:xfrm>
            <a:off x="755650" y="1773238"/>
            <a:ext cx="8226425" cy="4497387"/>
          </a:xfrm>
        </p:spPr>
        <p:txBody>
          <a:bodyPr/>
          <a:lstStyle/>
          <a:p>
            <a:pPr>
              <a:buFontTx/>
              <a:buNone/>
            </a:pPr>
            <a:r>
              <a:rPr lang="cs-CZ"/>
              <a:t>			</a:t>
            </a:r>
            <a:r>
              <a:rPr lang="cs-CZ" sz="2800" b="1">
                <a:solidFill>
                  <a:srgbClr val="A50021"/>
                </a:solidFill>
              </a:rPr>
              <a:t>Kritické naslouchání</a:t>
            </a:r>
          </a:p>
          <a:p>
            <a:pPr>
              <a:buFontTx/>
              <a:buNone/>
            </a:pPr>
            <a:endParaRPr lang="en-US" sz="2800" b="1">
              <a:solidFill>
                <a:srgbClr val="A50021"/>
              </a:solidFill>
            </a:endParaRPr>
          </a:p>
        </p:txBody>
      </p:sp>
      <p:pic>
        <p:nvPicPr>
          <p:cNvPr id="24580" name="Picture 4" descr="Nasloucha kritik"/>
          <p:cNvPicPr>
            <a:picLocks noChangeAspect="1" noChangeArrowheads="1"/>
          </p:cNvPicPr>
          <p:nvPr/>
        </p:nvPicPr>
        <p:blipFill>
          <a:blip r:embed="rId2" cstate="print"/>
          <a:srcRect/>
          <a:stretch>
            <a:fillRect/>
          </a:stretch>
        </p:blipFill>
        <p:spPr bwMode="auto">
          <a:xfrm>
            <a:off x="468313" y="2636838"/>
            <a:ext cx="8051800" cy="3976687"/>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81000"/>
            <a:ext cx="7772400" cy="685800"/>
          </a:xfrm>
        </p:spPr>
        <p:txBody>
          <a:bodyPr>
            <a:normAutofit fontScale="90000"/>
          </a:bodyPr>
          <a:lstStyle/>
          <a:p>
            <a:r>
              <a:rPr lang="cs-CZ" sz="3200" b="1"/>
              <a:t>Rozdíl mezi kritickým a empatickým nasloucháním</a:t>
            </a:r>
            <a:endParaRPr lang="en-US" sz="3200" b="1"/>
          </a:p>
        </p:txBody>
      </p:sp>
      <p:sp>
        <p:nvSpPr>
          <p:cNvPr id="18435" name="Rectangle 3"/>
          <p:cNvSpPr>
            <a:spLocks noGrp="1" noChangeArrowheads="1"/>
          </p:cNvSpPr>
          <p:nvPr>
            <p:ph type="body" idx="1"/>
          </p:nvPr>
        </p:nvSpPr>
        <p:spPr>
          <a:xfrm>
            <a:off x="685800" y="1447800"/>
            <a:ext cx="7772400" cy="4648200"/>
          </a:xfrm>
        </p:spPr>
        <p:txBody>
          <a:bodyPr/>
          <a:lstStyle/>
          <a:p>
            <a:pPr>
              <a:buFontTx/>
              <a:buNone/>
            </a:pPr>
            <a:r>
              <a:rPr lang="cs-CZ" b="1"/>
              <a:t>               </a:t>
            </a:r>
            <a:r>
              <a:rPr lang="cs-CZ" sz="2800" b="1">
                <a:solidFill>
                  <a:srgbClr val="A50021"/>
                </a:solidFill>
              </a:rPr>
              <a:t>Empatické naslouchání</a:t>
            </a:r>
          </a:p>
          <a:p>
            <a:endParaRPr lang="en-US" sz="2800" b="1">
              <a:solidFill>
                <a:srgbClr val="A50021"/>
              </a:solidFill>
            </a:endParaRPr>
          </a:p>
        </p:txBody>
      </p:sp>
      <p:pic>
        <p:nvPicPr>
          <p:cNvPr id="18436" name="Picture 4" descr="Nasloucha prijemce"/>
          <p:cNvPicPr>
            <a:picLocks noChangeAspect="1" noChangeArrowheads="1"/>
          </p:cNvPicPr>
          <p:nvPr/>
        </p:nvPicPr>
        <p:blipFill>
          <a:blip r:embed="rId2" cstate="print"/>
          <a:srcRect/>
          <a:stretch>
            <a:fillRect/>
          </a:stretch>
        </p:blipFill>
        <p:spPr bwMode="auto">
          <a:xfrm>
            <a:off x="228600" y="2362200"/>
            <a:ext cx="8686800" cy="410527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09600" y="190500"/>
            <a:ext cx="7772400" cy="701675"/>
          </a:xfrm>
        </p:spPr>
        <p:txBody>
          <a:bodyPr/>
          <a:lstStyle/>
          <a:p>
            <a:pPr eaLnBrk="1" hangingPunct="1"/>
            <a:r>
              <a:rPr lang="cs-CZ" sz="4000" smtClean="0"/>
              <a:t>Fáze aktivního naslouchání</a:t>
            </a:r>
          </a:p>
        </p:txBody>
      </p:sp>
      <p:graphicFrame>
        <p:nvGraphicFramePr>
          <p:cNvPr id="41120" name="Group 160"/>
          <p:cNvGraphicFramePr>
            <a:graphicFrameLocks noGrp="1"/>
          </p:cNvGraphicFramePr>
          <p:nvPr>
            <p:ph type="body" idx="1"/>
          </p:nvPr>
        </p:nvGraphicFramePr>
        <p:xfrm>
          <a:off x="228600" y="1066800"/>
          <a:ext cx="8763000" cy="4876800"/>
        </p:xfrm>
        <a:graphic>
          <a:graphicData uri="http://schemas.openxmlformats.org/drawingml/2006/table">
            <a:tbl>
              <a:tblPr/>
              <a:tblGrid>
                <a:gridCol w="1676400"/>
                <a:gridCol w="2870200"/>
                <a:gridCol w="2108200"/>
                <a:gridCol w="2108200"/>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cs-CZ" sz="1800" b="1" i="0" u="none" strike="noStrike" cap="none" normalizeH="0" baseline="0" smtClean="0">
                          <a:ln>
                            <a:noFill/>
                          </a:ln>
                          <a:solidFill>
                            <a:schemeClr val="tx1"/>
                          </a:solidFill>
                          <a:effectLst/>
                          <a:latin typeface="Arial" charset="0"/>
                        </a:rPr>
                        <a:t>FORMULACE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cs-CZ" sz="1800" b="1" i="0" u="none" strike="noStrike" cap="none" normalizeH="0" baseline="0" smtClean="0">
                          <a:ln>
                            <a:noFill/>
                          </a:ln>
                          <a:solidFill>
                            <a:schemeClr val="tx1"/>
                          </a:solidFill>
                          <a:effectLst/>
                          <a:latin typeface="Arial" charset="0"/>
                        </a:rPr>
                        <a:t>CÍL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cs-CZ" sz="1800" b="1" i="0" u="none" strike="noStrike" cap="none" normalizeH="0" baseline="0" smtClean="0">
                          <a:ln>
                            <a:noFill/>
                          </a:ln>
                          <a:solidFill>
                            <a:schemeClr val="tx1"/>
                          </a:solidFill>
                          <a:effectLst/>
                          <a:latin typeface="Arial" charset="0"/>
                        </a:rPr>
                        <a:t>JE TŘEBA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cs-CZ" sz="1800" b="1" i="0" u="none" strike="noStrike" cap="none" normalizeH="0" baseline="0" smtClean="0">
                          <a:ln>
                            <a:noFill/>
                          </a:ln>
                          <a:solidFill>
                            <a:schemeClr val="tx1"/>
                          </a:solidFill>
                          <a:effectLst/>
                          <a:latin typeface="Arial" charset="0"/>
                        </a:rPr>
                        <a:t>PŘÍKLADY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1" i="0" u="none" strike="noStrike" cap="none" normalizeH="0" baseline="0" smtClean="0">
                          <a:ln>
                            <a:noFill/>
                          </a:ln>
                          <a:solidFill>
                            <a:schemeClr val="tx1"/>
                          </a:solidFill>
                          <a:effectLst/>
                          <a:latin typeface="Arial" charset="0"/>
                        </a:rPr>
                        <a:t>Povzbuzování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1.Projevit zájem.</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2. Povzbudit mluvčího k dalšímu hovoru.</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0" lang="cs-CZ"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nevyslovovat souhlas či nesouhlas</a:t>
                      </a:r>
                    </a:p>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Užívat neutrální slova</a:t>
                      </a:r>
                    </a:p>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Měnit tón hlasu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Můžeš mi říci o tom něco více?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975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1" i="0" u="none" strike="noStrike" cap="none" normalizeH="0" baseline="0" smtClean="0">
                          <a:ln>
                            <a:noFill/>
                          </a:ln>
                          <a:solidFill>
                            <a:schemeClr val="tx1"/>
                          </a:solidFill>
                          <a:effectLst/>
                          <a:latin typeface="Arial" charset="0"/>
                        </a:rPr>
                        <a:t>Objasňování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Objasnit to, co vám druhý říká.</a:t>
                      </a:r>
                    </a:p>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Získat více info.</a:t>
                      </a:r>
                    </a:p>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Pomoci mluvčímu, aby viděl i další hlediska problému.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klást otázky</a:t>
                      </a:r>
                    </a:p>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Opravovat chybný výklad problému</a:t>
                      </a:r>
                    </a:p>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Mít mluvčího k tomu, aby dále vysvětlovat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Kdy se to stalo?</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Jak na to reagujete?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975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1" i="0" u="none" strike="noStrike" cap="none" normalizeH="0" baseline="0" smtClean="0">
                          <a:ln>
                            <a:noFill/>
                          </a:ln>
                          <a:solidFill>
                            <a:schemeClr val="tx1"/>
                          </a:solidFill>
                          <a:effectLst/>
                          <a:latin typeface="Arial" charset="0"/>
                        </a:rPr>
                        <a:t>Parafrázování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Ukázat, že nasloucháme a mluvčímu rozumíme, co říká.</a:t>
                      </a:r>
                    </a:p>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Ověřit, zda jeho slova správně chápeme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novým způsobem předložte myšlenky a fakta</a:t>
                      </a:r>
                    </a:p>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Shrňte sdělení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Takže ty bys byl rád, aby ti vedoucí více důvěřoval?</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Jestli tomu dobře rozumím…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035" name="Group 51"/>
          <p:cNvGraphicFramePr>
            <a:graphicFrameLocks noGrp="1"/>
          </p:cNvGraphicFramePr>
          <p:nvPr>
            <p:ph type="body" idx="1"/>
          </p:nvPr>
        </p:nvGraphicFramePr>
        <p:xfrm>
          <a:off x="457200" y="609600"/>
          <a:ext cx="8001000" cy="5638801"/>
        </p:xfrm>
        <a:graphic>
          <a:graphicData uri="http://schemas.openxmlformats.org/drawingml/2006/table">
            <a:tbl>
              <a:tblPr/>
              <a:tblGrid>
                <a:gridCol w="1716088"/>
                <a:gridCol w="2544762"/>
                <a:gridCol w="1870075"/>
                <a:gridCol w="1870075"/>
              </a:tblGrid>
              <a:tr h="43338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cs-CZ" sz="1800" b="1" i="0" u="none" strike="noStrike" cap="none" normalizeH="0" baseline="0" smtClean="0">
                          <a:ln>
                            <a:noFill/>
                          </a:ln>
                          <a:solidFill>
                            <a:schemeClr val="tx1"/>
                          </a:solidFill>
                          <a:effectLst/>
                          <a:latin typeface="Arial" charset="0"/>
                        </a:rPr>
                        <a:t>FORMULACE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cs-CZ" sz="1800" b="1" i="0" u="none" strike="noStrike" cap="none" normalizeH="0" baseline="0" smtClean="0">
                          <a:ln>
                            <a:noFill/>
                          </a:ln>
                          <a:solidFill>
                            <a:schemeClr val="tx1"/>
                          </a:solidFill>
                          <a:effectLst/>
                          <a:latin typeface="Arial" charset="0"/>
                        </a:rPr>
                        <a:t>CÍL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cs-CZ" sz="1800" b="1" i="0" u="none" strike="noStrike" cap="none" normalizeH="0" baseline="0" smtClean="0">
                          <a:ln>
                            <a:noFill/>
                          </a:ln>
                          <a:solidFill>
                            <a:schemeClr val="tx1"/>
                          </a:solidFill>
                          <a:effectLst/>
                          <a:latin typeface="Arial" charset="0"/>
                        </a:rPr>
                        <a:t>JE TŘEBA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cs-CZ" sz="1800" b="1" i="0" u="none" strike="noStrike" cap="none" normalizeH="0" baseline="0" smtClean="0">
                          <a:ln>
                            <a:noFill/>
                          </a:ln>
                          <a:solidFill>
                            <a:schemeClr val="tx1"/>
                          </a:solidFill>
                          <a:effectLst/>
                          <a:latin typeface="Arial" charset="0"/>
                        </a:rPr>
                        <a:t>PŘÍKLADY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81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1" i="0" u="none" strike="noStrike" cap="none" normalizeH="0" baseline="0" smtClean="0">
                          <a:ln>
                            <a:noFill/>
                          </a:ln>
                          <a:solidFill>
                            <a:schemeClr val="tx1"/>
                          </a:solidFill>
                          <a:effectLst/>
                          <a:latin typeface="Arial" charset="0"/>
                        </a:rPr>
                        <a:t>Zrcadlení pocitů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90500" marR="0" lvl="0" indent="-190500"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Projevit, že chápete a rozumíte tomu, co mluvčí cítí.</a:t>
                      </a:r>
                    </a:p>
                    <a:p>
                      <a:pPr marL="190500" marR="0" lvl="0" indent="-190500"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Tím mu pomůžete pocity znovu přehodnotit.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 vyjádřit základní pocity a emoce mluvčího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Zdá se, že jste skutečně velmi rozzlobený. Cítím ve vašem hlase smutek, je to 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372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1" i="0" u="none" strike="noStrike" cap="none" normalizeH="0" baseline="0" smtClean="0">
                          <a:ln>
                            <a:noFill/>
                          </a:ln>
                          <a:solidFill>
                            <a:schemeClr val="tx1"/>
                          </a:solidFill>
                          <a:effectLst/>
                          <a:latin typeface="Arial" charset="0"/>
                        </a:rPr>
                        <a:t>Shrnutí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Zhodnotit dosažený pokrok.</a:t>
                      </a:r>
                    </a:p>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Shrnout důležité myšlenky a fakta.</a:t>
                      </a:r>
                    </a:p>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Položit základ k další diskusi.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 Parafrázovat hlavní myšlenky a pocity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Takže to, co jste mi tu řekl, je toto…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3352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1" i="0" u="none" strike="noStrike" cap="none" normalizeH="0" baseline="0" smtClean="0">
                          <a:ln>
                            <a:noFill/>
                          </a:ln>
                          <a:solidFill>
                            <a:schemeClr val="tx1"/>
                          </a:solidFill>
                          <a:effectLst/>
                          <a:latin typeface="Arial" charset="0"/>
                        </a:rPr>
                        <a:t>Uznání</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1" i="0" u="none" strike="noStrike" cap="none" normalizeH="0" baseline="0" smtClean="0">
                          <a:ln>
                            <a:noFill/>
                          </a:ln>
                          <a:solidFill>
                            <a:schemeClr val="tx1"/>
                          </a:solidFill>
                          <a:effectLst/>
                          <a:latin typeface="Arial" charset="0"/>
                        </a:rPr>
                        <a:t>Potvrzování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Uznat význam druhé osoby. </a:t>
                      </a:r>
                    </a:p>
                    <a:p>
                      <a:pPr marL="195263" marR="0" lvl="0" indent="-195263" algn="l" defTabSz="914400" rtl="0" eaLnBrk="1" fontAlgn="base" latinLnBrk="0" hangingPunct="1">
                        <a:lnSpc>
                          <a:spcPct val="100000"/>
                        </a:lnSpc>
                        <a:spcBef>
                          <a:spcPct val="20000"/>
                        </a:spcBef>
                        <a:spcAft>
                          <a:spcPct val="0"/>
                        </a:spcAft>
                        <a:buClrTx/>
                        <a:buSzPct val="85000"/>
                        <a:buFontTx/>
                        <a:buAutoNum type="arabicPeriod"/>
                        <a:tabLst/>
                      </a:pPr>
                      <a:r>
                        <a:rPr kumimoji="0" lang="cs-CZ" sz="1600" b="0" i="0" u="none" strike="noStrike" cap="none" normalizeH="0" baseline="0" smtClean="0">
                          <a:ln>
                            <a:noFill/>
                          </a:ln>
                          <a:solidFill>
                            <a:schemeClr val="tx1"/>
                          </a:solidFill>
                          <a:effectLst/>
                          <a:latin typeface="Arial" charset="0"/>
                        </a:rPr>
                        <a:t>Dát jí najevo, že jí věříme.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 uznat závažnost jejích pocitů  a problémů</a:t>
                      </a:r>
                    </a:p>
                    <a:p>
                      <a:pPr marL="0" marR="0" lvl="0" indent="0" algn="l" defTabSz="914400" rtl="0" eaLnBrk="1" fontAlgn="base" latinLnBrk="0" hangingPunct="1">
                        <a:lnSpc>
                          <a:spcPct val="100000"/>
                        </a:lnSpc>
                        <a:spcBef>
                          <a:spcPct val="20000"/>
                        </a:spcBef>
                        <a:spcAft>
                          <a:spcPct val="0"/>
                        </a:spcAft>
                        <a:buClrTx/>
                        <a:buSzPct val="85000"/>
                        <a:buFontTx/>
                        <a:buChar char="-"/>
                        <a:tabLst/>
                      </a:pPr>
                      <a:r>
                        <a:rPr kumimoji="0" lang="cs-CZ" sz="1600" b="0" i="0" u="none" strike="noStrike" cap="none" normalizeH="0" baseline="0" smtClean="0">
                          <a:ln>
                            <a:noFill/>
                          </a:ln>
                          <a:solidFill>
                            <a:schemeClr val="tx1"/>
                          </a:solidFill>
                          <a:effectLst/>
                          <a:latin typeface="Arial" charset="0"/>
                        </a:rPr>
                        <a:t>Projevit uznání úsilí a činnostem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0" lang="cs-CZ" sz="1600" b="0" i="0" u="none" strike="noStrike" cap="none" normalizeH="0" baseline="0" smtClean="0">
                          <a:ln>
                            <a:noFill/>
                          </a:ln>
                          <a:solidFill>
                            <a:schemeClr val="tx1"/>
                          </a:solidFill>
                          <a:effectLst/>
                          <a:latin typeface="Arial" charset="0"/>
                        </a:rPr>
                        <a:t>Skutečně si cením vyší snahy vyřešit problém. Děkuji Vám za Vaši ochotu.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a:t>
            </a:r>
            <a:endParaRPr lang="cs-CZ" dirty="0"/>
          </a:p>
        </p:txBody>
      </p:sp>
      <p:sp>
        <p:nvSpPr>
          <p:cNvPr id="3" name="Zástupný symbol pro obsah 2"/>
          <p:cNvSpPr>
            <a:spLocks noGrp="1"/>
          </p:cNvSpPr>
          <p:nvPr>
            <p:ph idx="1"/>
          </p:nvPr>
        </p:nvSpPr>
        <p:spPr/>
        <p:txBody>
          <a:bodyPr>
            <a:normAutofit fontScale="47500" lnSpcReduction="20000"/>
          </a:bodyPr>
          <a:lstStyle/>
          <a:p>
            <a:r>
              <a:rPr lang="cs-CZ" b="1" dirty="0" smtClean="0"/>
              <a:t>CVIČENÍ</a:t>
            </a:r>
            <a:r>
              <a:rPr lang="cs-CZ" dirty="0" smtClean="0"/>
              <a:t> (použito z knihy </a:t>
            </a:r>
            <a:r>
              <a:rPr lang="cs-CZ" dirty="0" err="1" smtClean="0"/>
              <a:t>Leadership</a:t>
            </a:r>
            <a:r>
              <a:rPr lang="cs-CZ" dirty="0" smtClean="0"/>
              <a:t> s klidnou myslí, autor David Rock) </a:t>
            </a:r>
            <a:r>
              <a:rPr lang="cs-CZ" i="1" dirty="0" smtClean="0"/>
              <a:t>Všímám si, jak naslouchám</a:t>
            </a:r>
            <a:endParaRPr lang="cs-CZ" dirty="0" smtClean="0"/>
          </a:p>
          <a:p>
            <a:r>
              <a:rPr lang="cs-CZ" dirty="0" smtClean="0"/>
              <a:t>Jděte a mluvte s někým pár minut. S kýmkoli. Použijte telefon, pokud v okolí nikdo není. Při naslouchání si všímejte, co kromě hlasu vašeho protějšku ještě slyšíte. Nebo řečeno jinak, jaké další myšlenky probíhají ve vaší hlavě, když nasloucháte?</a:t>
            </a:r>
          </a:p>
          <a:p>
            <a:r>
              <a:rPr lang="cs-CZ" dirty="0" smtClean="0"/>
              <a:t>Zde je seznam toho, čeho jste si mohli všimnout. Obsahuje obvyklé lidské přístupy, s nimiž se setkáváme při naslouchání…</a:t>
            </a:r>
          </a:p>
          <a:p>
            <a:r>
              <a:rPr lang="cs-CZ" i="1" dirty="0" smtClean="0"/>
              <a:t>Naslouchání je příležitost pochopit problém</a:t>
            </a:r>
            <a:endParaRPr lang="cs-CZ" dirty="0" smtClean="0"/>
          </a:p>
          <a:p>
            <a:r>
              <a:rPr lang="cs-CZ" i="1" dirty="0" smtClean="0"/>
              <a:t>Naslouchání je příležitost vypadat inteligentně</a:t>
            </a:r>
            <a:endParaRPr lang="cs-CZ" dirty="0" smtClean="0"/>
          </a:p>
          <a:p>
            <a:r>
              <a:rPr lang="cs-CZ" i="1" dirty="0" smtClean="0"/>
              <a:t>Naslouchání je příležitost získat informace</a:t>
            </a:r>
            <a:endParaRPr lang="cs-CZ" dirty="0" smtClean="0"/>
          </a:p>
          <a:p>
            <a:r>
              <a:rPr lang="cs-CZ" i="1" dirty="0" smtClean="0"/>
              <a:t>Naslouchání je příležitost zjistit, jak vypadat důležitě</a:t>
            </a:r>
            <a:endParaRPr lang="cs-CZ" dirty="0" smtClean="0"/>
          </a:p>
          <a:p>
            <a:r>
              <a:rPr lang="cs-CZ" i="1" dirty="0" smtClean="0"/>
              <a:t>Naslouchání je příležitost dozvědět se, co se děje s druhou osobou</a:t>
            </a:r>
            <a:endParaRPr lang="cs-CZ" dirty="0" smtClean="0"/>
          </a:p>
          <a:p>
            <a:r>
              <a:rPr lang="cs-CZ" i="1" dirty="0" smtClean="0"/>
              <a:t>Naslouchání je příležitost vnímat vnější zvuky jako jiný hluk, hudba atd.</a:t>
            </a:r>
            <a:endParaRPr lang="cs-CZ" dirty="0" smtClean="0"/>
          </a:p>
          <a:p>
            <a:r>
              <a:rPr lang="cs-CZ" i="1" dirty="0" smtClean="0"/>
              <a:t>Naslouchání je příležitost zjistit, jak byste mohli pomoci</a:t>
            </a:r>
            <a:endParaRPr lang="cs-CZ" dirty="0" smtClean="0"/>
          </a:p>
          <a:p>
            <a:r>
              <a:rPr lang="cs-CZ" i="1" dirty="0" smtClean="0"/>
              <a:t>Naslouchání je příležitost věnovat se vlastním myšlenkám a druhou osobu vůbec neposlouchat</a:t>
            </a:r>
            <a:endParaRPr lang="cs-CZ" dirty="0" smtClean="0"/>
          </a:p>
          <a:p>
            <a:r>
              <a:rPr lang="cs-CZ" dirty="0" smtClean="0"/>
              <a:t>K čemu jste dospěli vy? Jak dlouho jste byli přítomni? Věnujte chvíli vlastním poznámkám a své poznatky si zapište. Ověřte si prosím do budoucna, jak k aktivnímu naslouchání přistupujete…</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lstStyle/>
          <a:p>
            <a:r>
              <a:rPr lang="cs-CZ" b="1" dirty="0" smtClean="0"/>
              <a:t>V čem vidíte přínos aktivního naslouchání?</a:t>
            </a:r>
          </a:p>
          <a:p>
            <a:pPr>
              <a:buNone/>
            </a:pPr>
            <a:r>
              <a:rPr lang="cs-CZ" b="1" dirty="0" smtClean="0"/>
              <a:t>(Pro posluchače</a:t>
            </a:r>
            <a:r>
              <a:rPr lang="cs-CZ" dirty="0" smtClean="0"/>
              <a:t> </a:t>
            </a:r>
            <a:r>
              <a:rPr lang="cs-CZ" b="1" dirty="0" smtClean="0"/>
              <a:t>Pro mluvčího</a:t>
            </a:r>
            <a:r>
              <a:rPr lang="cs-CZ" dirty="0"/>
              <a:t>)</a:t>
            </a:r>
            <a:endParaRPr lang="cs-CZ" dirty="0" smtClean="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Kvíz</a:t>
            </a:r>
            <a:endParaRPr lang="cs-CZ" dirty="0"/>
          </a:p>
        </p:txBody>
      </p:sp>
      <p:sp>
        <p:nvSpPr>
          <p:cNvPr id="3" name="Zástupný symbol pro obsah 2"/>
          <p:cNvSpPr>
            <a:spLocks noGrp="1"/>
          </p:cNvSpPr>
          <p:nvPr>
            <p:ph idx="1"/>
          </p:nvPr>
        </p:nvSpPr>
        <p:spPr/>
        <p:txBody>
          <a:bodyPr>
            <a:normAutofit fontScale="85000" lnSpcReduction="10000"/>
          </a:bodyPr>
          <a:lstStyle/>
          <a:p>
            <a:r>
              <a:rPr lang="cs-CZ" b="1" dirty="0" smtClean="0"/>
              <a:t>Kvíz</a:t>
            </a:r>
          </a:p>
          <a:p>
            <a:r>
              <a:rPr lang="cs-CZ" b="1" dirty="0" smtClean="0"/>
              <a:t>Vyberte tu odpověď sestry, která nejlépe odráží</a:t>
            </a:r>
            <a:br>
              <a:rPr lang="cs-CZ" b="1" dirty="0" smtClean="0"/>
            </a:br>
            <a:r>
              <a:rPr lang="cs-CZ" b="1" dirty="0" smtClean="0"/>
              <a:t>aktivní naslouchání.</a:t>
            </a:r>
          </a:p>
          <a:p>
            <a:r>
              <a:rPr lang="cs-CZ" dirty="0" smtClean="0"/>
              <a:t>1. Klient:</a:t>
            </a:r>
          </a:p>
          <a:p>
            <a:r>
              <a:rPr lang="cs-CZ" b="1" dirty="0" smtClean="0"/>
              <a:t>"Byl tady pan doktor. Řekl mi, že ty tablety nezabírají, jak očekávali. Takže půjdu na operaci."</a:t>
            </a:r>
          </a:p>
          <a:p>
            <a:r>
              <a:rPr lang="cs-CZ" b="1" dirty="0" smtClean="0"/>
              <a:t>Odpovědi:</a:t>
            </a:r>
            <a:r>
              <a:rPr lang="cs-CZ" dirty="0" smtClean="0"/>
              <a:t> </a:t>
            </a:r>
          </a:p>
          <a:p>
            <a:r>
              <a:rPr lang="cs-CZ" dirty="0" smtClean="0"/>
              <a:t>a. No, když to doktor řekl, tak asi půjdete. </a:t>
            </a:r>
          </a:p>
          <a:p>
            <a:r>
              <a:rPr lang="cs-CZ" dirty="0" err="1" smtClean="0"/>
              <a:t>b</a:t>
            </a:r>
            <a:r>
              <a:rPr lang="cs-CZ" dirty="0" smtClean="0"/>
              <a:t>. Jaký z toho máte pocit? </a:t>
            </a:r>
          </a:p>
          <a:p>
            <a:r>
              <a:rPr lang="cs-CZ" dirty="0" err="1" smtClean="0"/>
              <a:t>c</a:t>
            </a:r>
            <a:r>
              <a:rPr lang="cs-CZ" dirty="0" smtClean="0"/>
              <a:t>. O léčbě rozhoduje lékař, já vám k tomu víc neřeknu. </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dirty="0" smtClean="0"/>
              <a:t>Kvíz</a:t>
            </a:r>
          </a:p>
          <a:p>
            <a:r>
              <a:rPr lang="cs-CZ" b="1" dirty="0" smtClean="0"/>
              <a:t>Vyberte tu odpověď sestry, která nejlépe odráží</a:t>
            </a:r>
            <a:br>
              <a:rPr lang="cs-CZ" b="1" dirty="0" smtClean="0"/>
            </a:br>
            <a:r>
              <a:rPr lang="cs-CZ" b="1" dirty="0" smtClean="0"/>
              <a:t>aktivní naslouchání.</a:t>
            </a:r>
          </a:p>
          <a:p>
            <a:r>
              <a:rPr lang="cs-CZ" dirty="0" smtClean="0"/>
              <a:t>2. Klient:</a:t>
            </a:r>
          </a:p>
          <a:p>
            <a:r>
              <a:rPr lang="cs-CZ" b="1" dirty="0" smtClean="0"/>
              <a:t>"Škoda, že toho má pan doktor tolik a že při vizitě tolik spěchá."</a:t>
            </a:r>
          </a:p>
          <a:p>
            <a:r>
              <a:rPr lang="cs-CZ" b="1" dirty="0" smtClean="0"/>
              <a:t>Odpovědi:</a:t>
            </a:r>
            <a:r>
              <a:rPr lang="cs-CZ" dirty="0" smtClean="0"/>
              <a:t> </a:t>
            </a:r>
          </a:p>
          <a:p>
            <a:r>
              <a:rPr lang="cs-CZ" dirty="0" smtClean="0"/>
              <a:t>a. Co vás trápí? Chcete si o něčem popovídat? </a:t>
            </a:r>
          </a:p>
          <a:p>
            <a:r>
              <a:rPr lang="cs-CZ" dirty="0" err="1" smtClean="0"/>
              <a:t>b</a:t>
            </a:r>
            <a:r>
              <a:rPr lang="cs-CZ" dirty="0" smtClean="0"/>
              <a:t>. Ano, lékaři mají hodně práce. </a:t>
            </a:r>
          </a:p>
          <a:p>
            <a:r>
              <a:rPr lang="cs-CZ" dirty="0" err="1" smtClean="0"/>
              <a:t>c</a:t>
            </a:r>
            <a:r>
              <a:rPr lang="cs-CZ" dirty="0" smtClean="0"/>
              <a:t>. Ale jinak je sympatický, že? </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dirty="0" smtClean="0"/>
              <a:t>Kvíz</a:t>
            </a:r>
          </a:p>
          <a:p>
            <a:r>
              <a:rPr lang="cs-CZ" b="1" dirty="0" smtClean="0"/>
              <a:t>Vyberte tu odpověď sestry, která nejlépe odráží</a:t>
            </a:r>
            <a:br>
              <a:rPr lang="cs-CZ" b="1" dirty="0" smtClean="0"/>
            </a:br>
            <a:r>
              <a:rPr lang="cs-CZ" b="1" dirty="0" smtClean="0"/>
              <a:t>aktivní naslouchání.</a:t>
            </a:r>
          </a:p>
          <a:p>
            <a:r>
              <a:rPr lang="cs-CZ" dirty="0" smtClean="0"/>
              <a:t>3. Klient sklesle:</a:t>
            </a:r>
          </a:p>
          <a:p>
            <a:r>
              <a:rPr lang="cs-CZ" b="1" dirty="0" smtClean="0"/>
              <a:t>"Tak zítra bych měl být propuštěn domů, že?"</a:t>
            </a:r>
          </a:p>
          <a:p>
            <a:r>
              <a:rPr lang="cs-CZ" b="1" dirty="0" smtClean="0"/>
              <a:t>Odpovědi:</a:t>
            </a:r>
            <a:r>
              <a:rPr lang="cs-CZ" dirty="0" smtClean="0"/>
              <a:t> </a:t>
            </a:r>
          </a:p>
          <a:p>
            <a:r>
              <a:rPr lang="cs-CZ" dirty="0" smtClean="0"/>
              <a:t>a. To uvidíme až po vizitě. </a:t>
            </a:r>
          </a:p>
          <a:p>
            <a:r>
              <a:rPr lang="cs-CZ" dirty="0" err="1" smtClean="0"/>
              <a:t>b</a:t>
            </a:r>
            <a:r>
              <a:rPr lang="cs-CZ" dirty="0" smtClean="0"/>
              <a:t>. Ano, vaše léčba už skončila. </a:t>
            </a:r>
          </a:p>
          <a:p>
            <a:r>
              <a:rPr lang="cs-CZ" dirty="0" err="1" smtClean="0"/>
              <a:t>c</a:t>
            </a:r>
            <a:r>
              <a:rPr lang="cs-CZ" dirty="0" smtClean="0"/>
              <a:t>. Něco vám dělá starosti. Můžu vám nějak pomoci? </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b="1" dirty="0" smtClean="0"/>
              <a:t>Vyberte tu odpověď sestry, která nejlépe odráží</a:t>
            </a:r>
            <a:br>
              <a:rPr lang="cs-CZ" b="1" dirty="0" smtClean="0"/>
            </a:br>
            <a:r>
              <a:rPr lang="cs-CZ" b="1" dirty="0" smtClean="0"/>
              <a:t>aktivní naslouchání.</a:t>
            </a:r>
          </a:p>
          <a:p>
            <a:r>
              <a:rPr lang="cs-CZ" dirty="0" smtClean="0"/>
              <a:t>5. Klientka-diabetička</a:t>
            </a:r>
          </a:p>
          <a:p>
            <a:r>
              <a:rPr lang="cs-CZ" b="1" dirty="0" smtClean="0"/>
              <a:t>"Vždycky jsem byla dobrá kuchařka, ale teď nevím, co budu doma jíst."</a:t>
            </a:r>
          </a:p>
          <a:p>
            <a:r>
              <a:rPr lang="cs-CZ" b="1" dirty="0" smtClean="0"/>
              <a:t>Odpovědi:</a:t>
            </a:r>
            <a:r>
              <a:rPr lang="cs-CZ" dirty="0" smtClean="0"/>
              <a:t> </a:t>
            </a:r>
          </a:p>
          <a:p>
            <a:r>
              <a:rPr lang="cs-CZ" dirty="0" smtClean="0"/>
              <a:t>a. Nestarejte se, než půjdete domů, dostanete letáky o stravování. </a:t>
            </a:r>
          </a:p>
          <a:p>
            <a:r>
              <a:rPr lang="cs-CZ" dirty="0" err="1" smtClean="0"/>
              <a:t>b</a:t>
            </a:r>
            <a:r>
              <a:rPr lang="cs-CZ" dirty="0" smtClean="0"/>
              <a:t>. Začátky diety bývají těžké, můžeme si o tom promluvit... </a:t>
            </a:r>
          </a:p>
          <a:p>
            <a:r>
              <a:rPr lang="cs-CZ" dirty="0" err="1" smtClean="0"/>
              <a:t>c</a:t>
            </a:r>
            <a:r>
              <a:rPr lang="cs-CZ" dirty="0" smtClean="0"/>
              <a:t>. Na světě jsou tisíce diabetiků a taky si zvykli. </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Efektivní komunikace">
            <a:hlinkClick r:id="rId2"/>
          </p:cNvPr>
          <p:cNvPicPr>
            <a:picLocks noChangeAspect="1" noChangeArrowheads="1"/>
          </p:cNvPicPr>
          <p:nvPr/>
        </p:nvPicPr>
        <p:blipFill>
          <a:blip r:embed="rId3" cstate="print"/>
          <a:srcRect/>
          <a:stretch>
            <a:fillRect/>
          </a:stretch>
        </p:blipFill>
        <p:spPr bwMode="auto">
          <a:xfrm>
            <a:off x="323528" y="692696"/>
            <a:ext cx="8477649" cy="542570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b="1" dirty="0"/>
              <a:t>„Asi největší bariérou pro otevřenou komunikaci a blízké vztahy je přirozená </a:t>
            </a:r>
            <a:r>
              <a:rPr lang="cs-CZ" b="1" dirty="0" smtClean="0"/>
              <a:t>tendence hodnotit</a:t>
            </a:r>
            <a:r>
              <a:rPr lang="cs-CZ" b="1" dirty="0"/>
              <a:t>, posuzovat, souhlasit či nesouhlasit s výroky vysílače </a:t>
            </a:r>
            <a:r>
              <a:rPr lang="cs-CZ" b="1" dirty="0" smtClean="0"/>
              <a:t>...“        psycholog </a:t>
            </a:r>
            <a:r>
              <a:rPr lang="cs-CZ" b="1" dirty="0" err="1"/>
              <a:t>Carl</a:t>
            </a:r>
            <a:r>
              <a:rPr lang="cs-CZ" b="1" dirty="0"/>
              <a:t> </a:t>
            </a:r>
            <a:r>
              <a:rPr lang="cs-CZ" b="1" dirty="0" err="1"/>
              <a:t>Rogers</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ovéPole 2"/>
          <p:cNvSpPr txBox="1">
            <a:spLocks noChangeArrowheads="1"/>
          </p:cNvSpPr>
          <p:nvPr/>
        </p:nvSpPr>
        <p:spPr bwMode="auto">
          <a:xfrm>
            <a:off x="323850" y="1997075"/>
            <a:ext cx="8496300" cy="1754188"/>
          </a:xfrm>
          <a:prstGeom prst="rect">
            <a:avLst/>
          </a:prstGeom>
          <a:noFill/>
          <a:ln w="9525">
            <a:noFill/>
            <a:miter lim="800000"/>
            <a:headEnd/>
            <a:tailEnd/>
          </a:ln>
        </p:spPr>
        <p:txBody>
          <a:bodyPr>
            <a:spAutoFit/>
          </a:bodyPr>
          <a:lstStyle/>
          <a:p>
            <a:r>
              <a:rPr lang="cs-CZ" sz="3600" dirty="0">
                <a:latin typeface="Verdana" pitchFamily="34" charset="0"/>
              </a:rPr>
              <a:t>Cvičení empatie</a:t>
            </a:r>
          </a:p>
          <a:p>
            <a:pPr lvl="2">
              <a:buFont typeface="Arial" charset="0"/>
              <a:buChar char="•"/>
            </a:pPr>
            <a:r>
              <a:rPr lang="cs-CZ" sz="3600" dirty="0">
                <a:latin typeface="Verdana" pitchFamily="34" charset="0"/>
              </a:rPr>
              <a:t> Co to je empatie?</a:t>
            </a:r>
          </a:p>
          <a:p>
            <a:pPr lvl="2">
              <a:buFont typeface="Arial" charset="0"/>
              <a:buChar char="•"/>
            </a:pPr>
            <a:r>
              <a:rPr lang="cs-CZ" sz="3600" dirty="0">
                <a:latin typeface="Verdana" pitchFamily="34" charset="0"/>
              </a:rPr>
              <a:t> K čemu je dobrá?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additive="base">
                                        <p:cTn id="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ovéPole 2"/>
          <p:cNvSpPr txBox="1">
            <a:spLocks noChangeArrowheads="1"/>
          </p:cNvSpPr>
          <p:nvPr/>
        </p:nvSpPr>
        <p:spPr bwMode="auto">
          <a:xfrm>
            <a:off x="323850" y="0"/>
            <a:ext cx="8496300" cy="5078313"/>
          </a:xfrm>
          <a:prstGeom prst="rect">
            <a:avLst/>
          </a:prstGeom>
          <a:noFill/>
          <a:ln w="9525">
            <a:noFill/>
            <a:miter lim="800000"/>
            <a:headEnd/>
            <a:tailEnd/>
          </a:ln>
        </p:spPr>
        <p:txBody>
          <a:bodyPr wrap="square">
            <a:spAutoFit/>
          </a:bodyPr>
          <a:lstStyle/>
          <a:p>
            <a:r>
              <a:rPr lang="cs-CZ" sz="3600" dirty="0">
                <a:latin typeface="Verdana" pitchFamily="34" charset="0"/>
              </a:rPr>
              <a:t>Úkol:</a:t>
            </a:r>
          </a:p>
          <a:p>
            <a:r>
              <a:rPr lang="cs-CZ" sz="3600" dirty="0">
                <a:latin typeface="Verdana" pitchFamily="34" charset="0"/>
              </a:rPr>
              <a:t>	Ve škole uklízí paní 	Procházková.</a:t>
            </a:r>
          </a:p>
          <a:p>
            <a:r>
              <a:rPr lang="cs-CZ" sz="3600" dirty="0">
                <a:latin typeface="Verdana" pitchFamily="34" charset="0"/>
              </a:rPr>
              <a:t>	Zkuste popsat, jak se cítí, když 	odpoledne přijde do třídy, kde:</a:t>
            </a:r>
          </a:p>
          <a:p>
            <a:pPr lvl="3">
              <a:buFont typeface="Arial" charset="0"/>
              <a:buChar char="•"/>
            </a:pPr>
            <a:r>
              <a:rPr lang="cs-CZ" sz="3600" dirty="0">
                <a:latin typeface="Verdana" pitchFamily="34" charset="0"/>
              </a:rPr>
              <a:t> za radiátory jsou ohryzky, kelímky a víčka od jogurtů…</a:t>
            </a:r>
          </a:p>
          <a:p>
            <a:pPr lvl="3">
              <a:buFont typeface="Arial" charset="0"/>
              <a:buChar char="•"/>
            </a:pPr>
            <a:r>
              <a:rPr lang="cs-CZ" sz="3600" dirty="0">
                <a:latin typeface="Verdana" pitchFamily="34" charset="0"/>
              </a:rPr>
              <a:t> na zemi je nepořádek</a:t>
            </a:r>
          </a:p>
          <a:p>
            <a:pPr lvl="3">
              <a:buFont typeface="Arial" charset="0"/>
              <a:buChar char="•"/>
            </a:pPr>
            <a:r>
              <a:rPr lang="cs-CZ" sz="3600" dirty="0">
                <a:latin typeface="Verdana" pitchFamily="34" charset="0"/>
              </a:rPr>
              <a:t> židličky jsou nezvednuté</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ovéPole 2"/>
          <p:cNvSpPr txBox="1">
            <a:spLocks noChangeArrowheads="1"/>
          </p:cNvSpPr>
          <p:nvPr/>
        </p:nvSpPr>
        <p:spPr bwMode="auto">
          <a:xfrm>
            <a:off x="323850" y="1997075"/>
            <a:ext cx="8496300" cy="2862263"/>
          </a:xfrm>
          <a:prstGeom prst="rect">
            <a:avLst/>
          </a:prstGeom>
          <a:noFill/>
          <a:ln w="9525">
            <a:noFill/>
            <a:miter lim="800000"/>
            <a:headEnd/>
            <a:tailEnd/>
          </a:ln>
        </p:spPr>
        <p:txBody>
          <a:bodyPr>
            <a:spAutoFit/>
          </a:bodyPr>
          <a:lstStyle/>
          <a:p>
            <a:r>
              <a:rPr lang="cs-CZ" sz="3600">
                <a:latin typeface="Verdana" pitchFamily="34" charset="0"/>
              </a:rPr>
              <a:t>Shrnutí:</a:t>
            </a:r>
          </a:p>
          <a:p>
            <a:r>
              <a:rPr lang="cs-CZ" sz="3600">
                <a:latin typeface="Verdana" pitchFamily="34" charset="0"/>
              </a:rPr>
              <a:t> Abych se dovedl vcítit do druhého člověka, je třeba:</a:t>
            </a:r>
          </a:p>
          <a:p>
            <a:pPr>
              <a:buFont typeface="Arial" charset="0"/>
              <a:buChar char="•"/>
            </a:pPr>
            <a:r>
              <a:rPr lang="cs-CZ" sz="3600">
                <a:latin typeface="Verdana" pitchFamily="34" charset="0"/>
              </a:rPr>
              <a:t> …….</a:t>
            </a:r>
          </a:p>
          <a:p>
            <a:pPr>
              <a:buFont typeface="Arial" charset="0"/>
              <a:buChar char="•"/>
            </a:pPr>
            <a:r>
              <a:rPr lang="cs-CZ" sz="3600">
                <a:latin typeface="Verdana" pitchFamily="34" charset="0"/>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pPr algn="l"/>
            <a:r>
              <a:rPr lang="cs-CZ" smtClean="0"/>
              <a:t>Problém:</a:t>
            </a:r>
          </a:p>
        </p:txBody>
      </p:sp>
      <p:sp>
        <p:nvSpPr>
          <p:cNvPr id="12291" name="Zástupný symbol pro obsah 2"/>
          <p:cNvSpPr>
            <a:spLocks noGrp="1"/>
          </p:cNvSpPr>
          <p:nvPr>
            <p:ph idx="1"/>
          </p:nvPr>
        </p:nvSpPr>
        <p:spPr/>
        <p:txBody>
          <a:bodyPr/>
          <a:lstStyle/>
          <a:p>
            <a:pPr>
              <a:buFont typeface="Arial" charset="0"/>
              <a:buNone/>
            </a:pPr>
            <a:r>
              <a:rPr lang="cs-CZ" smtClean="0"/>
              <a:t>Pomozte mi:</a:t>
            </a:r>
          </a:p>
          <a:p>
            <a:pPr>
              <a:buFont typeface="Arial" charset="0"/>
              <a:buNone/>
            </a:pPr>
            <a:r>
              <a:rPr lang="cs-CZ" smtClean="0"/>
              <a:t>	Jsem v obecním zastupitelstvu. Je v něm také kolega František. Pořád mluví, všechno ví nejlépe, nikoho nepustí ke slovu a hrozně mě tím štve. Co s tím mám dělat?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smtClean="0"/>
              <a:t>Otázka:</a:t>
            </a:r>
          </a:p>
        </p:txBody>
      </p:sp>
      <p:sp>
        <p:nvSpPr>
          <p:cNvPr id="13315" name="Zástupný symbol pro obsah 2"/>
          <p:cNvSpPr>
            <a:spLocks noGrp="1"/>
          </p:cNvSpPr>
          <p:nvPr>
            <p:ph idx="1"/>
          </p:nvPr>
        </p:nvSpPr>
        <p:spPr/>
        <p:txBody>
          <a:bodyPr/>
          <a:lstStyle/>
          <a:p>
            <a:pPr>
              <a:buFont typeface="Arial" charset="0"/>
              <a:buNone/>
            </a:pPr>
            <a:r>
              <a:rPr lang="cs-CZ" smtClean="0"/>
              <a:t>Máte také někoho, kdo vás hrozně štve?</a:t>
            </a:r>
          </a:p>
          <a:p>
            <a:pPr>
              <a:buFont typeface="Arial" charset="0"/>
              <a:buNone/>
            </a:pPr>
            <a:r>
              <a:rPr lang="cs-CZ" smtClean="0"/>
              <a:t>Čím?</a:t>
            </a:r>
          </a:p>
          <a:p>
            <a:pPr>
              <a:buFont typeface="Arial" charset="0"/>
              <a:buNone/>
            </a:pPr>
            <a:r>
              <a:rPr lang="cs-CZ" smtClean="0"/>
              <a:t>Co myslíte, proč to dělá?</a:t>
            </a:r>
          </a:p>
          <a:p>
            <a:pPr>
              <a:buFont typeface="Arial" charset="0"/>
              <a:buNone/>
            </a:pPr>
            <a:r>
              <a:rPr lang="cs-CZ" smtClean="0"/>
              <a:t>Co s tím můžete udělat?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Empatie-cvičení</a:t>
            </a:r>
            <a:endParaRPr lang="cs-CZ" dirty="0"/>
          </a:p>
        </p:txBody>
      </p:sp>
      <p:sp>
        <p:nvSpPr>
          <p:cNvPr id="3" name="Zástupný symbol pro obsah 2"/>
          <p:cNvSpPr>
            <a:spLocks noGrp="1"/>
          </p:cNvSpPr>
          <p:nvPr>
            <p:ph idx="1"/>
          </p:nvPr>
        </p:nvSpPr>
        <p:spPr>
          <a:xfrm>
            <a:off x="457200" y="908720"/>
            <a:ext cx="8229600" cy="5949280"/>
          </a:xfrm>
        </p:spPr>
        <p:txBody>
          <a:bodyPr>
            <a:normAutofit fontScale="47500" lnSpcReduction="20000"/>
          </a:bodyPr>
          <a:lstStyle/>
          <a:p>
            <a:r>
              <a:rPr lang="cs-CZ" b="1" dirty="0"/>
              <a:t>POZNÁNÍ DRUHÝCH, EMPATIE </a:t>
            </a:r>
          </a:p>
          <a:p>
            <a:r>
              <a:rPr lang="cs-CZ" b="1" dirty="0"/>
              <a:t>Úvod </a:t>
            </a:r>
          </a:p>
          <a:p>
            <a:r>
              <a:rPr lang="cs-CZ" dirty="0"/>
              <a:t>Vycházejme z definice empatie jako schopnosti vžít se do situace druhých, být schopni rozpoznat, jak se cítí. Prostřednictvím sebepoznání a empatie můžeme objevit společné rysy, které máme s ostatními, což nám pomůže si s druhými lépe porozumět. </a:t>
            </a:r>
          </a:p>
          <a:p>
            <a:r>
              <a:rPr lang="cs-CZ" b="1" dirty="0"/>
              <a:t>Cíle </a:t>
            </a:r>
          </a:p>
          <a:p>
            <a:endParaRPr lang="cs-CZ" dirty="0"/>
          </a:p>
          <a:p>
            <a:r>
              <a:rPr lang="cs-CZ" dirty="0"/>
              <a:t>- Poznat smysl pojmu empatie a jejího uplatnění v mezilidských vztazích. </a:t>
            </a:r>
          </a:p>
          <a:p>
            <a:endParaRPr lang="cs-CZ" dirty="0"/>
          </a:p>
          <a:p>
            <a:endParaRPr lang="cs-CZ" dirty="0"/>
          </a:p>
          <a:p>
            <a:r>
              <a:rPr lang="cs-CZ" dirty="0"/>
              <a:t>- Být schopni porozumět druhým. </a:t>
            </a:r>
          </a:p>
          <a:p>
            <a:endParaRPr lang="cs-CZ" dirty="0"/>
          </a:p>
          <a:p>
            <a:endParaRPr lang="cs-CZ" dirty="0"/>
          </a:p>
          <a:p>
            <a:r>
              <a:rPr lang="cs-CZ" dirty="0"/>
              <a:t>- Přijmout a respektovat druhé lidi a to nejen ty jejich rysy , které s námi sdílí, ale i ty, které jsou od našich odlišné. </a:t>
            </a:r>
          </a:p>
          <a:p>
            <a:endParaRPr lang="cs-CZ" dirty="0"/>
          </a:p>
          <a:p>
            <a:r>
              <a:rPr lang="cs-CZ" b="1" dirty="0"/>
              <a:t>Materiály </a:t>
            </a:r>
          </a:p>
          <a:p>
            <a:endParaRPr lang="cs-CZ" dirty="0"/>
          </a:p>
          <a:p>
            <a:r>
              <a:rPr lang="cs-CZ" dirty="0"/>
              <a:t>- Dokument A, Text : </a:t>
            </a:r>
            <a:r>
              <a:rPr lang="cs-CZ" dirty="0" err="1"/>
              <a:t>Savater</a:t>
            </a:r>
            <a:r>
              <a:rPr lang="cs-CZ" dirty="0"/>
              <a:t>, F. </a:t>
            </a:r>
            <a:r>
              <a:rPr lang="cs-CZ" i="1" dirty="0" err="1"/>
              <a:t>Ética</a:t>
            </a:r>
            <a:r>
              <a:rPr lang="cs-CZ" i="1" dirty="0"/>
              <a:t> para </a:t>
            </a:r>
            <a:r>
              <a:rPr lang="cs-CZ" i="1" dirty="0" err="1"/>
              <a:t>Amador</a:t>
            </a:r>
            <a:r>
              <a:rPr lang="cs-CZ" i="1" dirty="0"/>
              <a:t>, Barcelona, </a:t>
            </a:r>
            <a:r>
              <a:rPr lang="cs-CZ" i="1" dirty="0" err="1"/>
              <a:t>Ariel</a:t>
            </a:r>
            <a:r>
              <a:rPr lang="cs-CZ" i="1" dirty="0"/>
              <a:t>, 1991. </a:t>
            </a:r>
          </a:p>
          <a:p>
            <a:endParaRPr lang="cs-CZ" dirty="0"/>
          </a:p>
          <a:p>
            <a:r>
              <a:rPr lang="cs-CZ" dirty="0"/>
              <a:t>- Úryvky z filmů, dokumentů nebo reportáží, ve kterých se někdo během několika minut představuje, charakterizuje, mluví o sobě. </a:t>
            </a:r>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Prameny </a:t>
            </a:r>
          </a:p>
          <a:p>
            <a:endParaRPr lang="cs-CZ" dirty="0" smtClean="0"/>
          </a:p>
          <a:p>
            <a:r>
              <a:rPr lang="cs-CZ" dirty="0" smtClean="0"/>
              <a:t>- Vlastní práce </a:t>
            </a:r>
          </a:p>
          <a:p>
            <a:endParaRPr lang="cs-CZ" dirty="0" smtClean="0"/>
          </a:p>
          <a:p>
            <a:r>
              <a:rPr lang="cs-CZ" dirty="0" smtClean="0"/>
              <a:t>- Cvičení “Vžít se do kůže druhého” je adaptováno z knihy Praktická cvičení pro učitele ZŠ – Etika a výchova k hodnotám (</a:t>
            </a:r>
            <a:r>
              <a:rPr lang="cs-CZ" i="1" dirty="0" err="1" smtClean="0"/>
              <a:t>Guías</a:t>
            </a:r>
            <a:r>
              <a:rPr lang="cs-CZ" i="1" dirty="0" smtClean="0"/>
              <a:t> </a:t>
            </a:r>
            <a:r>
              <a:rPr lang="cs-CZ" i="1" dirty="0" err="1" smtClean="0"/>
              <a:t>Praxis</a:t>
            </a:r>
            <a:r>
              <a:rPr lang="cs-CZ" i="1" dirty="0" smtClean="0"/>
              <a:t> para </a:t>
            </a:r>
            <a:r>
              <a:rPr lang="cs-CZ" i="1" dirty="0" err="1" smtClean="0"/>
              <a:t>el</a:t>
            </a:r>
            <a:r>
              <a:rPr lang="cs-CZ" i="1" dirty="0" smtClean="0"/>
              <a:t> </a:t>
            </a:r>
            <a:r>
              <a:rPr lang="cs-CZ" i="1" dirty="0" err="1" smtClean="0"/>
              <a:t>profesorado</a:t>
            </a:r>
            <a:r>
              <a:rPr lang="cs-CZ" i="1" dirty="0" smtClean="0"/>
              <a:t> de la ESO. “ÉTICA Y EDUCACIÓN EN VALORES” (2000), AA.VV. </a:t>
            </a:r>
            <a:r>
              <a:rPr lang="cs-CZ" i="1" dirty="0" err="1" smtClean="0"/>
              <a:t>Praxis</a:t>
            </a:r>
            <a:r>
              <a:rPr lang="cs-CZ" i="1" dirty="0" smtClean="0"/>
              <a:t> </a:t>
            </a:r>
            <a:r>
              <a:rPr lang="cs-CZ" i="1" dirty="0" err="1" smtClean="0"/>
              <a:t>Educación</a:t>
            </a:r>
            <a:r>
              <a:rPr lang="cs-CZ" i="1" dirty="0" smtClean="0"/>
              <a:t>. Barcelona.) </a:t>
            </a:r>
          </a:p>
          <a:p>
            <a:endParaRPr lang="cs-CZ" dirty="0" smtClean="0"/>
          </a:p>
          <a:p>
            <a:r>
              <a:rPr lang="cs-CZ" b="1" dirty="0" smtClean="0"/>
              <a:t>Časová dotace </a:t>
            </a:r>
          </a:p>
          <a:p>
            <a:r>
              <a:rPr lang="cs-CZ" dirty="0" smtClean="0"/>
              <a:t>Učitel, v závislosti na profilu a motivaci skupiny, určí potřebný čas pro každou plánovanou fázi. Průměrný čas by nicméně měl být tři vyučovací hodiny + domácí úkoly. </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858000"/>
          </a:xfrm>
        </p:spPr>
        <p:txBody>
          <a:bodyPr>
            <a:normAutofit fontScale="85000" lnSpcReduction="20000"/>
          </a:bodyPr>
          <a:lstStyle/>
          <a:p>
            <a:r>
              <a:rPr lang="cs-CZ" b="1" dirty="0"/>
              <a:t>Cvičení </a:t>
            </a:r>
          </a:p>
          <a:p>
            <a:endParaRPr lang="cs-CZ" dirty="0"/>
          </a:p>
          <a:p>
            <a:r>
              <a:rPr lang="cs-CZ" b="1" dirty="0"/>
              <a:t>1. Individuální fáze </a:t>
            </a:r>
          </a:p>
          <a:p>
            <a:endParaRPr lang="cs-CZ" dirty="0"/>
          </a:p>
          <a:p>
            <a:endParaRPr lang="cs-CZ" dirty="0"/>
          </a:p>
          <a:p>
            <a:r>
              <a:rPr lang="cs-CZ" dirty="0"/>
              <a:t>1. </a:t>
            </a:r>
            <a:r>
              <a:rPr lang="cs-CZ" i="1" u="sng" dirty="0"/>
              <a:t>Vžít se do kůže druhého DOKUMENT A </a:t>
            </a:r>
          </a:p>
          <a:p>
            <a:endParaRPr lang="cs-CZ" dirty="0"/>
          </a:p>
          <a:p>
            <a:r>
              <a:rPr lang="cs-CZ" dirty="0"/>
              <a:t>Cílem tohoto cvičení, aby žáci lépe poznali své spolužáky a aby byli schopni rozumět jejich chování v každodenních situacích. </a:t>
            </a:r>
          </a:p>
          <a:p>
            <a:r>
              <a:rPr lang="cs-CZ" dirty="0"/>
              <a:t>Základem je dialog; je třeba, aby žáci uvažovali o pocitech a chování druhých, jak individuálně, tak v kolektivu – k tomu nám pomůže přiložený text. </a:t>
            </a:r>
          </a:p>
          <a:p>
            <a:r>
              <a:rPr lang="cs-CZ" b="1" dirty="0"/>
              <a:t>2. Skupinová fáze </a:t>
            </a:r>
          </a:p>
          <a:p>
            <a:endParaRPr lang="cs-CZ" dirty="0"/>
          </a:p>
          <a:p>
            <a:r>
              <a:rPr lang="pt-BR" dirty="0"/>
              <a:t>2. </a:t>
            </a:r>
            <a:r>
              <a:rPr lang="pt-BR" i="1" u="sng" dirty="0"/>
              <a:t>Vžít se do kůže druhého </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669360"/>
          </a:xfrm>
        </p:spPr>
        <p:txBody>
          <a:bodyPr>
            <a:normAutofit fontScale="62500" lnSpcReduction="20000"/>
          </a:bodyPr>
          <a:lstStyle/>
          <a:p>
            <a:endParaRPr lang="cs-CZ" dirty="0" smtClean="0"/>
          </a:p>
          <a:p>
            <a:r>
              <a:rPr lang="cs-CZ" dirty="0" smtClean="0"/>
              <a:t>Poté co si žáci jednotlivě přečtou text a zamyslí se nad ním, učitel nebo některý z žáků přečte text znovu nahlas. Prostřednictvím dialogu se poté budou rozvíjet myšlenky žáků, jejich připomínky i pochybnosti, které z textu vyplynuly. Učitel mezitím může poznamenávat hlavní body na tabuli a žáci do svých sešitů, aby poté mohli lépe dospět k závěrům. </a:t>
            </a:r>
          </a:p>
          <a:p>
            <a:r>
              <a:rPr lang="cs-CZ" dirty="0" smtClean="0"/>
              <a:t>Některá vyjádření, která mohou pomoci rozproudit debatu: </a:t>
            </a:r>
          </a:p>
          <a:p>
            <a:endParaRPr lang="cs-CZ" dirty="0" smtClean="0"/>
          </a:p>
          <a:p>
            <a:r>
              <a:rPr lang="cs-CZ" dirty="0" smtClean="0"/>
              <a:t>- Poznat druhé je..... </a:t>
            </a:r>
          </a:p>
          <a:p>
            <a:endParaRPr lang="cs-CZ" dirty="0" smtClean="0"/>
          </a:p>
          <a:p>
            <a:r>
              <a:rPr lang="pl-PL" dirty="0" smtClean="0"/>
              <a:t>- Co potřebujeme k tomu, abychom poznali druhé? </a:t>
            </a:r>
          </a:p>
          <a:p>
            <a:endParaRPr lang="cs-CZ" dirty="0" smtClean="0"/>
          </a:p>
          <a:p>
            <a:r>
              <a:rPr lang="cs-CZ" dirty="0" smtClean="0"/>
              <a:t>- Poznání druhých představuje práci… </a:t>
            </a:r>
          </a:p>
          <a:p>
            <a:endParaRPr lang="cs-CZ" dirty="0" smtClean="0"/>
          </a:p>
          <a:p>
            <a:r>
              <a:rPr lang="cs-CZ" dirty="0" smtClean="0"/>
              <a:t>- Myslíš si, že je možné poznat druhé? </a:t>
            </a:r>
          </a:p>
          <a:p>
            <a:endParaRPr lang="cs-CZ" dirty="0" smtClean="0"/>
          </a:p>
          <a:p>
            <a:r>
              <a:rPr lang="cs-CZ" dirty="0" smtClean="0"/>
              <a:t>- Připadá ti jednoduché někoho opravdu poznat? Proč? </a:t>
            </a:r>
          </a:p>
          <a:p>
            <a:endParaRPr lang="cs-CZ" dirty="0" smtClean="0"/>
          </a:p>
          <a:p>
            <a:r>
              <a:rPr lang="pl-PL" dirty="0" smtClean="0"/>
              <a:t>- Máš zájem o to poznávat druhé? A aby oni poznali tebe? </a:t>
            </a:r>
          </a:p>
          <a:p>
            <a:endParaRPr lang="cs-CZ" dirty="0" smtClean="0"/>
          </a:p>
          <a:p>
            <a:r>
              <a:rPr lang="cs-CZ" dirty="0" smtClean="0"/>
              <a:t>- Myslíš si, že poznání druhých, jejich pochopení, nám ulehčuje společný život, nebo to není pravda? </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Aktivní naslouchání</a:t>
            </a:r>
            <a:endParaRPr lang="cs-CZ" dirty="0"/>
          </a:p>
        </p:txBody>
      </p:sp>
      <p:sp>
        <p:nvSpPr>
          <p:cNvPr id="3" name="Zástupný symbol pro obsah 2"/>
          <p:cNvSpPr>
            <a:spLocks noGrp="1"/>
          </p:cNvSpPr>
          <p:nvPr>
            <p:ph idx="1"/>
          </p:nvPr>
        </p:nvSpPr>
        <p:spPr/>
        <p:txBody>
          <a:bodyPr>
            <a:normAutofit fontScale="85000" lnSpcReduction="20000"/>
          </a:bodyPr>
          <a:lstStyle/>
          <a:p>
            <a:pPr algn="just"/>
            <a:r>
              <a:rPr lang="cs-CZ" dirty="0"/>
              <a:t>Aktivní naslouchání zahrnuje nejenom maximální snahu porozumět a pochopit, co </a:t>
            </a:r>
            <a:r>
              <a:rPr lang="cs-CZ" dirty="0" smtClean="0"/>
              <a:t>nám druhá </a:t>
            </a:r>
            <a:r>
              <a:rPr lang="cs-CZ" dirty="0"/>
              <a:t>strana chce sdělit, ale možnost využití určitých technik, které tento cíl mohou </a:t>
            </a:r>
            <a:r>
              <a:rPr lang="cs-CZ" dirty="0" smtClean="0"/>
              <a:t>pomoci dosáhnout</a:t>
            </a:r>
            <a:r>
              <a:rPr lang="cs-CZ" dirty="0"/>
              <a:t>. Techniky aktivního naslouchání jsou běžně používané při mediaci, </a:t>
            </a:r>
            <a:r>
              <a:rPr lang="cs-CZ" dirty="0" smtClean="0"/>
              <a:t>ale i </a:t>
            </a:r>
            <a:r>
              <a:rPr lang="cs-CZ" dirty="0"/>
              <a:t>při jiných formách profesionálně vedeného rozhovoru. Pro používání techniky </a:t>
            </a:r>
            <a:r>
              <a:rPr lang="cs-CZ" dirty="0" smtClean="0"/>
              <a:t>aktivního naslouchání </a:t>
            </a:r>
            <a:r>
              <a:rPr lang="cs-CZ" dirty="0"/>
              <a:t>je důležité, abychom byli empatičtí nejen slovy, ale také neverbálně </a:t>
            </a:r>
            <a:r>
              <a:rPr lang="cs-CZ" dirty="0" smtClean="0"/>
              <a:t>projevili svůj </a:t>
            </a:r>
            <a:r>
              <a:rPr lang="cs-CZ" dirty="0"/>
              <a:t>zájem (tónem hlasu, výrazem tváře, gesty, postojem, očním kontaktem) a </a:t>
            </a:r>
            <a:r>
              <a:rPr lang="cs-CZ" dirty="0" smtClean="0"/>
              <a:t>abychom mluvícího </a:t>
            </a:r>
            <a:r>
              <a:rPr lang="cs-CZ" dirty="0"/>
              <a:t>nepřerušovali, neradili mu a v neposlední řadě nehovořili o podobných </a:t>
            </a:r>
            <a:r>
              <a:rPr lang="cs-CZ" dirty="0" smtClean="0"/>
              <a:t>pocitech a </a:t>
            </a:r>
            <a:r>
              <a:rPr lang="cs-CZ" dirty="0"/>
              <a:t>problémech, které jsme kdy prožili.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858000"/>
          </a:xfrm>
        </p:spPr>
        <p:txBody>
          <a:bodyPr>
            <a:normAutofit fontScale="62500" lnSpcReduction="20000"/>
          </a:bodyPr>
          <a:lstStyle/>
          <a:p>
            <a:endParaRPr lang="cs-CZ" dirty="0"/>
          </a:p>
          <a:p>
            <a:r>
              <a:rPr lang="cs-CZ" b="1" dirty="0"/>
              <a:t>3. Fáze “velké skupiny“ </a:t>
            </a:r>
          </a:p>
          <a:p>
            <a:r>
              <a:rPr lang="cs-CZ" dirty="0"/>
              <a:t>4. </a:t>
            </a:r>
            <a:r>
              <a:rPr lang="cs-CZ" i="1" u="sng" dirty="0"/>
              <a:t>Kdybych byl...? </a:t>
            </a:r>
          </a:p>
          <a:p>
            <a:r>
              <a:rPr lang="cs-CZ" dirty="0"/>
              <a:t>Tohle cvičení spočívá v hraní známé hry na hádání postav – žák hraje určitou postavu a ostatní se pomocí otázek snaží zjistit, o koho se jedná. Odpovědi nejsou omezeny jen na ano nebo ne, jak to obvykle bývá, ale měly by být víceslovné a popisovat osobnost tak, aby ji žáci dokázali identifikovat. </a:t>
            </a:r>
          </a:p>
          <a:p>
            <a:r>
              <a:rPr lang="cs-CZ" dirty="0"/>
              <a:t>Žák nebo učitel tedy vymyslí postavu – může to být někdo slavný ze současnosti, historická osobnost, nebo někdo ze školního prostředí. Ostatní pak mají přijít na to o koho s jedná prostřednictvím podobností a metafor, které vycházejí z otázky „</a:t>
            </a:r>
            <a:r>
              <a:rPr lang="cs-CZ" i="1" dirty="0"/>
              <a:t>Kdybych byl..., jaký bych byl? Pro srovnávání můžeme použít třeba květinu, zvíře, hudbu, nábytek, barvu, potravinu, zeleninu... (příklad otázky „Kdybys byl písní, jaká by to byla?), nebo cokoli jiného, co žáky napadne. </a:t>
            </a:r>
          </a:p>
          <a:p>
            <a:r>
              <a:rPr lang="cs-CZ" dirty="0"/>
              <a:t>Bylo by dobré, aby si učitel hru předem zahrál, buď s ostatními učiteli nebo doma, aby si vyzkoušel postup a dokázal ve třídě řídit její průběh. </a:t>
            </a:r>
          </a:p>
          <a:p>
            <a:r>
              <a:rPr lang="cs-CZ" dirty="0"/>
              <a:t>Zvolené osobnosti, které budou žáci představovat musí být známé, aby žáci měli šanci je odhalit. </a:t>
            </a:r>
          </a:p>
          <a:p>
            <a:r>
              <a:rPr lang="cs-CZ" dirty="0"/>
              <a:t>Učitel se také může domluvit s některým se žáků, aby při hře představoval sám sebe, aby se zjistilo, jestli je takto pro žáky jednodušší, stejné či složitější, odhalit, o koho se jedná, když osobu přímo znají. </a:t>
            </a:r>
          </a:p>
          <a:p>
            <a:r>
              <a:rPr lang="cs-CZ" dirty="0"/>
              <a:t>Cvičení by mělo probíhat zábavnou formou, žáci by je však i tak měli brát vážně. Žáci by neměli v průběhu hry zapomínat na smysl cvičení, kterým je naučit se vidět svět z jiné perspektivy.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669088"/>
          </a:xfrm>
        </p:spPr>
        <p:txBody>
          <a:bodyPr>
            <a:normAutofit fontScale="47500" lnSpcReduction="20000"/>
          </a:bodyPr>
          <a:lstStyle/>
          <a:p>
            <a:r>
              <a:rPr lang="cs-CZ" dirty="0"/>
              <a:t>5. </a:t>
            </a:r>
            <a:r>
              <a:rPr lang="cs-CZ" i="1" u="sng" dirty="0"/>
              <a:t>Kdo to je? </a:t>
            </a:r>
          </a:p>
          <a:p>
            <a:r>
              <a:rPr lang="cs-CZ" dirty="0"/>
              <a:t>Na začátku této části žáci shlédnou promítání videonahrávky, ve které se několik postav nezávisle na sobě charakterizuje. O těchto charakteristikách pak žáci mají diskutovat, vyjádřit dojmy, které na nich jednotlivé úryvky zanechaly. Následuje cvičení, při kterém si každý z žáků vybere jednu z postav z nahrávky, pokusí se do ní vžít a popíše ji tak, jak by se asi popsala sama, v první osobě, jako by se jednalo o autoportrét. Toto vyjádření může mít různé formy: </a:t>
            </a:r>
          </a:p>
          <a:p>
            <a:endParaRPr lang="cs-CZ" dirty="0"/>
          </a:p>
          <a:p>
            <a:r>
              <a:rPr lang="cs-CZ" dirty="0"/>
              <a:t>- písemnou formu </a:t>
            </a:r>
          </a:p>
          <a:p>
            <a:endParaRPr lang="cs-CZ" dirty="0"/>
          </a:p>
          <a:p>
            <a:r>
              <a:rPr lang="pt-BR" dirty="0"/>
              <a:t>- dramatické ztvárnění přímo ve třídě </a:t>
            </a:r>
          </a:p>
          <a:p>
            <a:endParaRPr lang="cs-CZ" dirty="0"/>
          </a:p>
          <a:p>
            <a:r>
              <a:rPr lang="cs-CZ" dirty="0"/>
              <a:t>- dramatické ztvárnění nahrané na videu – v podobě krátkého filmu </a:t>
            </a:r>
          </a:p>
          <a:p>
            <a:endParaRPr lang="cs-CZ" dirty="0"/>
          </a:p>
          <a:p>
            <a:r>
              <a:rPr lang="cs-CZ" dirty="0"/>
              <a:t>- zvukovou formu (nahrávka) </a:t>
            </a:r>
          </a:p>
          <a:p>
            <a:endParaRPr lang="cs-CZ" dirty="0"/>
          </a:p>
          <a:p>
            <a:r>
              <a:rPr lang="cs-CZ" dirty="0"/>
              <a:t>- vyjádření se prostřednictvím výtvarných technik (malba, sochařství) </a:t>
            </a:r>
          </a:p>
          <a:p>
            <a:endParaRPr lang="cs-CZ" dirty="0"/>
          </a:p>
          <a:p>
            <a:r>
              <a:rPr lang="cs-CZ" dirty="0"/>
              <a:t>- koláž </a:t>
            </a:r>
          </a:p>
          <a:p>
            <a:endParaRPr lang="cs-CZ" dirty="0"/>
          </a:p>
          <a:p>
            <a:r>
              <a:rPr lang="cs-CZ" dirty="0"/>
              <a:t>- jakoukoli jinou formu, která žáky napadne </a:t>
            </a:r>
          </a:p>
          <a:p>
            <a:endParaRPr lang="cs-CZ" dirty="0"/>
          </a:p>
          <a:p>
            <a:r>
              <a:rPr lang="cs-CZ" dirty="0"/>
              <a:t>Žáci mohou dobrovolně představit výsledky své práce před spolužáky a podrobit se jejich hodnocení, k čemuž je ovšem nutné, aby ve třídě panovalo ovzduší důvěry a jisté vážnosti, tak aby se nikdo necítil zesměšňován a počet takto představených prací byl tím pádem co nejvyšší. Je důležité, aby žáci při rozvíjení empatie aktivně spolupracovali.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858000"/>
          </a:xfrm>
        </p:spPr>
        <p:txBody>
          <a:bodyPr>
            <a:normAutofit fontScale="55000" lnSpcReduction="20000"/>
          </a:bodyPr>
          <a:lstStyle/>
          <a:p>
            <a:r>
              <a:rPr lang="cs-CZ" b="1" dirty="0"/>
              <a:t>Hodnocení </a:t>
            </a:r>
          </a:p>
          <a:p>
            <a:r>
              <a:rPr lang="cs-CZ" dirty="0"/>
              <a:t>Vzhledem k charakteristikám této lekce považujeme za nejlepší způsob hodnocení </a:t>
            </a:r>
            <a:r>
              <a:rPr lang="cs-CZ" dirty="0" err="1"/>
              <a:t>autoevaluaci</a:t>
            </a:r>
            <a:r>
              <a:rPr lang="cs-CZ" dirty="0"/>
              <a:t>. K tomu by si měli žáci vést deník, kam budou zaznamenávat své úspěchy, postřehy a osobní úvahy. Učitel může úspěchy žáků hodnotit na základě pozorování a osobních rozhovorů s nimi, přičemž vždy musí respektovat důvěrnost sdělení. </a:t>
            </a:r>
          </a:p>
          <a:p>
            <a:r>
              <a:rPr lang="cs-CZ" dirty="0"/>
              <a:t>Nicméně existují i objektivní kriteria hodnocení, jak pro žáky jako jednotlivce i skupinu, tak pro učitele – hodnocení průběhu cvičení. </a:t>
            </a:r>
          </a:p>
          <a:p>
            <a:r>
              <a:rPr lang="cs-CZ" dirty="0"/>
              <a:t>Těmito kriterii mohou být: </a:t>
            </a:r>
          </a:p>
          <a:p>
            <a:endParaRPr lang="cs-CZ" dirty="0"/>
          </a:p>
          <a:p>
            <a:r>
              <a:rPr lang="cs-CZ" dirty="0"/>
              <a:t>- účast na aktivitách skupiny </a:t>
            </a:r>
          </a:p>
          <a:p>
            <a:endParaRPr lang="cs-CZ" dirty="0"/>
          </a:p>
          <a:p>
            <a:r>
              <a:rPr lang="cs-CZ" dirty="0"/>
              <a:t>- stupeň spolupráce </a:t>
            </a:r>
          </a:p>
          <a:p>
            <a:endParaRPr lang="cs-CZ" dirty="0"/>
          </a:p>
          <a:p>
            <a:r>
              <a:rPr lang="cs-CZ" dirty="0"/>
              <a:t>- schopnost dialogu, schopnost kompromisu </a:t>
            </a:r>
          </a:p>
          <a:p>
            <a:endParaRPr lang="cs-CZ" dirty="0"/>
          </a:p>
          <a:p>
            <a:r>
              <a:rPr lang="cs-CZ" dirty="0"/>
              <a:t>- do jaké míry bere žák téma vážně </a:t>
            </a:r>
          </a:p>
          <a:p>
            <a:endParaRPr lang="cs-CZ" dirty="0"/>
          </a:p>
          <a:p>
            <a:r>
              <a:rPr lang="cs-CZ" dirty="0"/>
              <a:t>- empatie </a:t>
            </a:r>
          </a:p>
          <a:p>
            <a:endParaRPr lang="cs-CZ" dirty="0"/>
          </a:p>
          <a:p>
            <a:r>
              <a:rPr lang="cs-CZ" dirty="0"/>
              <a:t>- schopnost kritiky </a:t>
            </a:r>
          </a:p>
          <a:p>
            <a:endParaRPr lang="cs-CZ" dirty="0"/>
          </a:p>
          <a:p>
            <a:r>
              <a:rPr lang="cs-CZ" dirty="0"/>
              <a:t>- tolerance... </a:t>
            </a:r>
          </a:p>
          <a:p>
            <a:endParaRPr lang="cs-CZ" dirty="0"/>
          </a:p>
          <a:p>
            <a:r>
              <a:rPr lang="cs-CZ" dirty="0"/>
              <a:t>Vždy je nutné si uvědomit, že tyto hodnoty nejsou kvantitativní, ale kvalitativní, z čehož plyne, že výsledná zpráva by měla mít podobu slovní, ne numerickou.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144000" cy="5632311"/>
          </a:xfrm>
          <a:prstGeom prst="rect">
            <a:avLst/>
          </a:prstGeom>
        </p:spPr>
        <p:txBody>
          <a:bodyPr wrap="square">
            <a:spAutoFit/>
          </a:bodyPr>
          <a:lstStyle/>
          <a:p>
            <a:r>
              <a:rPr lang="cs-CZ" b="1" dirty="0"/>
              <a:t>DOKUMENT A </a:t>
            </a:r>
          </a:p>
          <a:p>
            <a:r>
              <a:rPr lang="pt-BR" b="1" i="1" dirty="0"/>
              <a:t>“Vžít se do kůže druhého” </a:t>
            </a:r>
          </a:p>
          <a:p>
            <a:r>
              <a:rPr lang="cs-CZ" i="1" dirty="0"/>
              <a:t>Přečti si následující text: </a:t>
            </a:r>
          </a:p>
          <a:p>
            <a:r>
              <a:rPr lang="cs-CZ" i="1" dirty="0"/>
              <a:t>Čím to vlastně je, že člověk jedná s člověkem humánně? Odpovědí je: spočívá to v tom, že se dokážeš vžít do kůže někoho jiného. Poznat, že je ti někdo podobný spočívá především v tom, že porozumíš jeho vnitřnímu světu, na chvíli se podíváš na svět z jeho perspektivy. A to je něco, co by jen stěží dokázal třeba netopýr nebo kakost luční, ale co je vlastní všem lidským bytostem, které jsou schopny rozumět stejným symbolům jako my sami. To znamená, že kdykoli s někým mluvíme, vytváříme si vlastně jakýsi prostor, ve kterém ten, kdo je nyní v pozici „já“ ví, že pro druhého se tato pozice mění v „ty“ a naopak. </a:t>
            </a:r>
          </a:p>
          <a:p>
            <a:r>
              <a:rPr lang="cs-CZ" i="1" dirty="0"/>
              <a:t>Pokud však nepřipustíme, že v nás dvou existuje něco, co je v základě stejné (fakt, že já znamenám pro druhého to, co on znamená pro mě) nemohli bychom se spolu vůbec domluvit. A tam, kde existuje, domluva, rozhovor, musí být také poznání toho, že k sobě určitým způsobem patříme... A to i tehdy, když já budu mladý a ten s kým mluvím starý, i když já budu muž a má partnerka v rozhovoru žena, i když já budu bílý a ten druhý černý, i když já budu hloupý a ten druhý chytrý, i když já budu zdravý a ten druhý nemocný, i když já budu bohatý a ten druhý chudý... Jsem člověk – řekl kdysi jeden římský básník – a nic, co je lidské, se mi nemůže zdát cizí. To znamená: Uvědomovat si své lidství znamená to, že chápeme, že i přes všechny rozdíly mezi jednotlivci, jsme si v určitých věcech, uvnitř našich duší, alespoň trochu podobní. </a:t>
            </a:r>
          </a:p>
          <a:p>
            <a:r>
              <a:rPr lang="cs-CZ" dirty="0" err="1"/>
              <a:t>Savater</a:t>
            </a:r>
            <a:r>
              <a:rPr lang="cs-CZ" dirty="0"/>
              <a:t>, F. </a:t>
            </a:r>
            <a:r>
              <a:rPr lang="cs-CZ" i="1" dirty="0"/>
              <a:t>, Barcelona, </a:t>
            </a:r>
            <a:r>
              <a:rPr lang="cs-CZ" i="1" dirty="0" err="1"/>
              <a:t>Ariel</a:t>
            </a:r>
            <a:r>
              <a:rPr lang="cs-CZ" i="1" dirty="0"/>
              <a:t>, 1991. </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
            <a:ext cx="9144000" cy="1200329"/>
          </a:xfrm>
          <a:prstGeom prst="rect">
            <a:avLst/>
          </a:prstGeom>
        </p:spPr>
        <p:txBody>
          <a:bodyPr wrap="square">
            <a:spAutoFit/>
          </a:bodyPr>
          <a:lstStyle/>
          <a:p>
            <a:r>
              <a:rPr lang="cs-CZ" dirty="0"/>
              <a:t>Odpověz: </a:t>
            </a:r>
          </a:p>
          <a:p>
            <a:r>
              <a:rPr lang="cs-CZ" dirty="0"/>
              <a:t>- Jaké jsou hlavní myšlenky textu? </a:t>
            </a:r>
          </a:p>
          <a:p>
            <a:r>
              <a:rPr lang="cs-CZ" dirty="0"/>
              <a:t>- Myslíš si, že je jednoduché vžít se do kůže druhého? Proč? </a:t>
            </a:r>
          </a:p>
          <a:p>
            <a:r>
              <a:rPr lang="cs-CZ" dirty="0"/>
              <a:t>- Vžil ses někdy ty sám do kůže někoho jiného? Kdy? Proč?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t="9051"/>
          <a:stretch>
            <a:fillRect/>
          </a:stretch>
        </p:blipFill>
        <p:spPr bwMode="auto">
          <a:xfrm>
            <a:off x="34509" y="0"/>
            <a:ext cx="9109491" cy="685800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908050"/>
            <a:ext cx="9144000" cy="1143000"/>
          </a:xfrm>
        </p:spPr>
        <p:txBody>
          <a:bodyPr>
            <a:normAutofit fontScale="90000"/>
          </a:bodyPr>
          <a:lstStyle/>
          <a:p>
            <a:r>
              <a:rPr lang="en-US" b="1" dirty="0" err="1" smtClean="0">
                <a:cs typeface="Times New Roman" pitchFamily="18" charset="0"/>
              </a:rPr>
              <a:t>Aktivní</a:t>
            </a:r>
            <a:r>
              <a:rPr lang="en-US" b="1" dirty="0" smtClean="0">
                <a:cs typeface="Times New Roman" pitchFamily="18" charset="0"/>
              </a:rPr>
              <a:t> </a:t>
            </a:r>
            <a:r>
              <a:rPr lang="en-US" b="1" dirty="0">
                <a:cs typeface="Times New Roman" pitchFamily="18" charset="0"/>
              </a:rPr>
              <a:t>a </a:t>
            </a:r>
            <a:r>
              <a:rPr lang="en-US" b="1" dirty="0" err="1">
                <a:cs typeface="Times New Roman" pitchFamily="18" charset="0"/>
              </a:rPr>
              <a:t>empatické</a:t>
            </a:r>
            <a:r>
              <a:rPr lang="en-US" b="1" dirty="0">
                <a:cs typeface="Times New Roman" pitchFamily="18" charset="0"/>
              </a:rPr>
              <a:t> </a:t>
            </a:r>
            <a:r>
              <a:rPr lang="en-US" b="1" dirty="0" err="1">
                <a:cs typeface="Times New Roman" pitchFamily="18" charset="0"/>
              </a:rPr>
              <a:t>naslouchání</a:t>
            </a:r>
            <a:r>
              <a:rPr lang="en-US" dirty="0">
                <a:cs typeface="Times New Roman" pitchFamily="18" charset="0"/>
              </a:rPr>
              <a:t/>
            </a:r>
            <a:br>
              <a:rPr lang="en-US" dirty="0">
                <a:cs typeface="Times New Roman" pitchFamily="18" charset="0"/>
              </a:rPr>
            </a:br>
            <a:endParaRPr lang="en-US" dirty="0">
              <a:cs typeface="Times New Roman" pitchFamily="18" charset="0"/>
            </a:endParaRPr>
          </a:p>
        </p:txBody>
      </p:sp>
      <p:sp>
        <p:nvSpPr>
          <p:cNvPr id="26627" name="Rectangle 3"/>
          <p:cNvSpPr>
            <a:spLocks noGrp="1" noChangeArrowheads="1"/>
          </p:cNvSpPr>
          <p:nvPr>
            <p:ph type="body" idx="1"/>
          </p:nvPr>
        </p:nvSpPr>
        <p:spPr>
          <a:xfrm>
            <a:off x="611188" y="2420938"/>
            <a:ext cx="7580312" cy="4210050"/>
          </a:xfrm>
        </p:spPr>
        <p:txBody>
          <a:bodyPr/>
          <a:lstStyle/>
          <a:p>
            <a:r>
              <a:rPr lang="cs-CZ" sz="2800" dirty="0"/>
              <a:t>Ř</a:t>
            </a:r>
            <a:r>
              <a:rPr lang="cs-CZ" sz="2800" dirty="0">
                <a:cs typeface="Times New Roman" pitchFamily="18" charset="0"/>
              </a:rPr>
              <a:t>ada odborník</a:t>
            </a:r>
            <a:r>
              <a:rPr lang="cs-CZ" sz="2800" dirty="0"/>
              <a:t>ů</a:t>
            </a:r>
            <a:r>
              <a:rPr lang="cs-CZ" sz="2800" dirty="0">
                <a:cs typeface="Times New Roman" pitchFamily="18" charset="0"/>
              </a:rPr>
              <a:t> (slu</a:t>
            </a:r>
            <a:r>
              <a:rPr lang="cs-CZ" sz="2800" dirty="0"/>
              <a:t>ž</a:t>
            </a:r>
            <a:r>
              <a:rPr lang="cs-CZ" sz="2800" dirty="0">
                <a:cs typeface="Times New Roman" pitchFamily="18" charset="0"/>
              </a:rPr>
              <a:t>by na linkách d</a:t>
            </a:r>
            <a:r>
              <a:rPr lang="cs-CZ" sz="2800" dirty="0"/>
              <a:t>ů</a:t>
            </a:r>
            <a:r>
              <a:rPr lang="cs-CZ" sz="2800" dirty="0">
                <a:cs typeface="Times New Roman" pitchFamily="18" charset="0"/>
              </a:rPr>
              <a:t>v</a:t>
            </a:r>
            <a:r>
              <a:rPr lang="cs-CZ" sz="2800" dirty="0"/>
              <a:t>ě</a:t>
            </a:r>
            <a:r>
              <a:rPr lang="cs-CZ" sz="2800" dirty="0">
                <a:cs typeface="Times New Roman" pitchFamily="18" charset="0"/>
              </a:rPr>
              <a:t>ry, u</a:t>
            </a:r>
            <a:r>
              <a:rPr lang="cs-CZ" sz="2800" dirty="0"/>
              <a:t>č</a:t>
            </a:r>
            <a:r>
              <a:rPr lang="cs-CZ" sz="2800" dirty="0">
                <a:cs typeface="Times New Roman" pitchFamily="18" charset="0"/>
              </a:rPr>
              <a:t>itelé, psychoterapeuti) se trénuje v aktivním a empatickém naslouchání. </a:t>
            </a:r>
            <a:endParaRPr lang="cs-CZ" sz="2800" dirty="0"/>
          </a:p>
          <a:p>
            <a:endParaRPr lang="cs-CZ" sz="2800" dirty="0">
              <a:cs typeface="Times New Roman" pitchFamily="18" charset="0"/>
            </a:endParaRPr>
          </a:p>
          <a:p>
            <a:r>
              <a:rPr lang="cs-CZ" sz="2800" dirty="0">
                <a:cs typeface="Times New Roman" pitchFamily="18" charset="0"/>
              </a:rPr>
              <a:t>Aktivní a empatické naslouchání je </a:t>
            </a:r>
            <a:r>
              <a:rPr lang="cs-CZ" sz="2800" dirty="0"/>
              <a:t>ř</a:t>
            </a:r>
            <a:r>
              <a:rPr lang="cs-CZ" sz="2800" dirty="0">
                <a:cs typeface="Times New Roman" pitchFamily="18" charset="0"/>
              </a:rPr>
              <a:t>azeno mezi nespecifické, univerzální lé</a:t>
            </a:r>
            <a:r>
              <a:rPr lang="cs-CZ" sz="2800" dirty="0"/>
              <a:t>č</a:t>
            </a:r>
            <a:r>
              <a:rPr lang="cs-CZ" sz="2800" dirty="0">
                <a:cs typeface="Times New Roman" pitchFamily="18" charset="0"/>
              </a:rPr>
              <a:t>ebné faktory v </a:t>
            </a:r>
            <a:r>
              <a:rPr lang="cs-CZ" sz="2800" dirty="0"/>
              <a:t>ř</a:t>
            </a:r>
            <a:r>
              <a:rPr lang="cs-CZ" sz="2800" dirty="0">
                <a:cs typeface="Times New Roman" pitchFamily="18" charset="0"/>
              </a:rPr>
              <a:t>ad</a:t>
            </a:r>
            <a:r>
              <a:rPr lang="cs-CZ" sz="2800" dirty="0"/>
              <a:t>ě</a:t>
            </a:r>
            <a:r>
              <a:rPr lang="cs-CZ" sz="2800" dirty="0">
                <a:cs typeface="Times New Roman" pitchFamily="18" charset="0"/>
              </a:rPr>
              <a:t> psychoterapeutických sm</a:t>
            </a:r>
            <a:r>
              <a:rPr lang="cs-CZ" sz="2800" dirty="0"/>
              <a:t>ě</a:t>
            </a:r>
            <a:r>
              <a:rPr lang="cs-CZ" sz="2800" dirty="0">
                <a:cs typeface="Times New Roman" pitchFamily="18" charset="0"/>
              </a:rPr>
              <a:t>r</a:t>
            </a:r>
            <a:r>
              <a:rPr lang="cs-CZ" sz="2800" dirty="0"/>
              <a:t>ů</a:t>
            </a:r>
            <a:r>
              <a:rPr lang="cs-CZ" sz="2800" dirty="0">
                <a:cs typeface="Times New Roman" pitchFamily="18" charset="0"/>
              </a:rPr>
              <a:t>.</a:t>
            </a:r>
          </a:p>
          <a:p>
            <a:endParaRPr lang="cs-CZ" sz="2800" dirty="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609600"/>
            <a:ext cx="8153400" cy="533400"/>
          </a:xfrm>
        </p:spPr>
        <p:txBody>
          <a:bodyPr>
            <a:normAutofit fontScale="90000"/>
          </a:bodyPr>
          <a:lstStyle/>
          <a:p>
            <a:r>
              <a:rPr lang="cs-CZ" b="1"/>
              <a:t>6.1 Poměr mluvením a naslouchání</a:t>
            </a:r>
            <a:endParaRPr lang="en-US" b="1"/>
          </a:p>
        </p:txBody>
      </p:sp>
      <p:sp>
        <p:nvSpPr>
          <p:cNvPr id="29699" name="Rectangle 3"/>
          <p:cNvSpPr>
            <a:spLocks noGrp="1" noChangeArrowheads="1"/>
          </p:cNvSpPr>
          <p:nvPr>
            <p:ph type="body" idx="1"/>
          </p:nvPr>
        </p:nvSpPr>
        <p:spPr>
          <a:xfrm>
            <a:off x="250825" y="1989138"/>
            <a:ext cx="8686800" cy="5105400"/>
          </a:xfrm>
        </p:spPr>
        <p:txBody>
          <a:bodyPr/>
          <a:lstStyle/>
          <a:p>
            <a:r>
              <a:rPr lang="cs-CZ" sz="2800" dirty="0">
                <a:cs typeface="Arial" charset="0"/>
              </a:rPr>
              <a:t>Naslouchání druhým lidem je naše k</a:t>
            </a:r>
            <a:r>
              <a:rPr lang="cs-CZ" sz="2800" dirty="0"/>
              <a:t>až</a:t>
            </a:r>
            <a:r>
              <a:rPr lang="cs-CZ" sz="2800" dirty="0">
                <a:cs typeface="Arial" charset="0"/>
              </a:rPr>
              <a:t>dodenní</a:t>
            </a:r>
            <a:r>
              <a:rPr lang="cs-CZ" sz="2800" dirty="0"/>
              <a:t> č</a:t>
            </a:r>
            <a:r>
              <a:rPr lang="cs-CZ" sz="2800" dirty="0">
                <a:cs typeface="Arial" charset="0"/>
              </a:rPr>
              <a:t>innost, kterou si mnoho z nás neuv</a:t>
            </a:r>
            <a:r>
              <a:rPr lang="cs-CZ" sz="2800" dirty="0"/>
              <a:t>ě</a:t>
            </a:r>
            <a:r>
              <a:rPr lang="cs-CZ" sz="2800" dirty="0">
                <a:cs typeface="Arial" charset="0"/>
              </a:rPr>
              <a:t>domuje. </a:t>
            </a:r>
            <a:endParaRPr lang="cs-CZ" sz="2800" dirty="0"/>
          </a:p>
          <a:p>
            <a:r>
              <a:rPr lang="cs-CZ" sz="2800" dirty="0" err="1">
                <a:cs typeface="Arial" charset="0"/>
              </a:rPr>
              <a:t>Barker</a:t>
            </a:r>
            <a:r>
              <a:rPr lang="cs-CZ" sz="2800" dirty="0">
                <a:cs typeface="Arial" charset="0"/>
              </a:rPr>
              <a:t> </a:t>
            </a:r>
            <a:r>
              <a:rPr lang="cs-CZ" sz="2800" dirty="0"/>
              <a:t>a kol. (</a:t>
            </a:r>
            <a:r>
              <a:rPr lang="cs-CZ" sz="2800" dirty="0">
                <a:cs typeface="Arial" charset="0"/>
              </a:rPr>
              <a:t>1981</a:t>
            </a:r>
            <a:r>
              <a:rPr lang="cs-CZ" sz="2800" dirty="0"/>
              <a:t>):</a:t>
            </a:r>
            <a:r>
              <a:rPr lang="cs-CZ" sz="2800" dirty="0">
                <a:cs typeface="Arial" charset="0"/>
              </a:rPr>
              <a:t> </a:t>
            </a:r>
            <a:r>
              <a:rPr lang="cs-CZ" sz="2800" dirty="0"/>
              <a:t>s</a:t>
            </a:r>
            <a:r>
              <a:rPr lang="cs-CZ" sz="2800" dirty="0">
                <a:cs typeface="Arial" charset="0"/>
              </a:rPr>
              <a:t>tudenti na </a:t>
            </a:r>
            <a:r>
              <a:rPr lang="cs-CZ" sz="2800" i="1" dirty="0">
                <a:cs typeface="Arial" charset="0"/>
              </a:rPr>
              <a:t>college</a:t>
            </a:r>
            <a:r>
              <a:rPr lang="cs-CZ" sz="2800" dirty="0">
                <a:cs typeface="Arial" charset="0"/>
              </a:rPr>
              <a:t> v</a:t>
            </a:r>
            <a:r>
              <a:rPr lang="cs-CZ" sz="2800" dirty="0"/>
              <a:t> č</a:t>
            </a:r>
            <a:r>
              <a:rPr lang="cs-CZ" sz="2800" dirty="0">
                <a:cs typeface="Arial" charset="0"/>
              </a:rPr>
              <a:t>ase, kdy komunikují</a:t>
            </a:r>
            <a:r>
              <a:rPr lang="cs-CZ" sz="2800" dirty="0"/>
              <a:t>:</a:t>
            </a:r>
          </a:p>
          <a:p>
            <a:pPr lvl="1"/>
            <a:r>
              <a:rPr lang="cs-CZ" sz="2400" dirty="0">
                <a:solidFill>
                  <a:srgbClr val="A50021"/>
                </a:solidFill>
                <a:cs typeface="Arial" charset="0"/>
              </a:rPr>
              <a:t>z 53 % </a:t>
            </a:r>
            <a:r>
              <a:rPr lang="cs-CZ" sz="2400" b="1" dirty="0">
                <a:solidFill>
                  <a:srgbClr val="A50021"/>
                </a:solidFill>
                <a:cs typeface="Arial" charset="0"/>
              </a:rPr>
              <a:t>naslouchají</a:t>
            </a:r>
            <a:r>
              <a:rPr lang="cs-CZ" sz="2400" dirty="0">
                <a:solidFill>
                  <a:srgbClr val="A50021"/>
                </a:solidFill>
                <a:cs typeface="Arial" charset="0"/>
              </a:rPr>
              <a:t>, </a:t>
            </a:r>
            <a:endParaRPr lang="cs-CZ" sz="2400" dirty="0">
              <a:solidFill>
                <a:srgbClr val="A50021"/>
              </a:solidFill>
            </a:endParaRPr>
          </a:p>
          <a:p>
            <a:pPr lvl="1"/>
            <a:r>
              <a:rPr lang="cs-CZ" sz="2400" dirty="0">
                <a:solidFill>
                  <a:srgbClr val="A50021"/>
                </a:solidFill>
                <a:cs typeface="Arial" charset="0"/>
              </a:rPr>
              <a:t>ze 16 % </a:t>
            </a:r>
            <a:r>
              <a:rPr lang="cs-CZ" sz="2400" b="1" dirty="0">
                <a:solidFill>
                  <a:srgbClr val="A50021"/>
                </a:solidFill>
                <a:cs typeface="Arial" charset="0"/>
              </a:rPr>
              <a:t>mluví</a:t>
            </a:r>
            <a:r>
              <a:rPr lang="cs-CZ" sz="2400" dirty="0">
                <a:solidFill>
                  <a:srgbClr val="A50021"/>
                </a:solidFill>
                <a:cs typeface="Arial" charset="0"/>
              </a:rPr>
              <a:t>, </a:t>
            </a:r>
            <a:endParaRPr lang="cs-CZ" sz="2400" dirty="0">
              <a:solidFill>
                <a:srgbClr val="A50021"/>
              </a:solidFill>
            </a:endParaRPr>
          </a:p>
          <a:p>
            <a:pPr lvl="1"/>
            <a:r>
              <a:rPr lang="cs-CZ" sz="2400" dirty="0">
                <a:solidFill>
                  <a:srgbClr val="A50021"/>
                </a:solidFill>
                <a:cs typeface="Arial" charset="0"/>
              </a:rPr>
              <a:t>ze 17 % </a:t>
            </a:r>
            <a:r>
              <a:rPr lang="cs-CZ" sz="2400" b="1" dirty="0">
                <a:solidFill>
                  <a:srgbClr val="A50021"/>
                </a:solidFill>
              </a:rPr>
              <a:t>čt</a:t>
            </a:r>
            <a:r>
              <a:rPr lang="cs-CZ" sz="2400" b="1" dirty="0">
                <a:solidFill>
                  <a:srgbClr val="A50021"/>
                </a:solidFill>
                <a:cs typeface="Arial" charset="0"/>
              </a:rPr>
              <a:t>ou</a:t>
            </a:r>
            <a:r>
              <a:rPr lang="cs-CZ" sz="2400" b="1" dirty="0">
                <a:solidFill>
                  <a:srgbClr val="A50021"/>
                </a:solidFill>
              </a:rPr>
              <a:t>,</a:t>
            </a:r>
            <a:r>
              <a:rPr lang="cs-CZ" sz="2400" dirty="0">
                <a:solidFill>
                  <a:srgbClr val="A50021"/>
                </a:solidFill>
                <a:cs typeface="Arial" charset="0"/>
              </a:rPr>
              <a:t>  </a:t>
            </a:r>
            <a:endParaRPr lang="cs-CZ" sz="2400" dirty="0">
              <a:solidFill>
                <a:srgbClr val="A50021"/>
              </a:solidFill>
            </a:endParaRPr>
          </a:p>
          <a:p>
            <a:pPr lvl="1"/>
            <a:r>
              <a:rPr lang="cs-CZ" sz="2400" dirty="0">
                <a:solidFill>
                  <a:srgbClr val="A50021"/>
                </a:solidFill>
                <a:cs typeface="Arial" charset="0"/>
              </a:rPr>
              <a:t>ze 14 % </a:t>
            </a:r>
            <a:r>
              <a:rPr lang="cs-CZ" sz="2400" b="1" dirty="0">
                <a:solidFill>
                  <a:srgbClr val="A50021"/>
                </a:solidFill>
                <a:cs typeface="Arial" charset="0"/>
              </a:rPr>
              <a:t>píší</a:t>
            </a:r>
            <a:r>
              <a:rPr lang="cs-CZ" sz="2400" dirty="0">
                <a:solidFill>
                  <a:srgbClr val="A50021"/>
                </a:solidFill>
                <a:cs typeface="Arial" charset="0"/>
              </a:rPr>
              <a:t>.</a:t>
            </a:r>
            <a:r>
              <a:rPr lang="cs-CZ" sz="2400" dirty="0">
                <a:cs typeface="Arial" charset="0"/>
              </a:rPr>
              <a:t> </a:t>
            </a:r>
            <a:endParaRPr lang="cs-CZ" sz="2400" dirty="0"/>
          </a:p>
          <a:p>
            <a:r>
              <a:rPr lang="cs-CZ" sz="2800" dirty="0"/>
              <a:t>N</a:t>
            </a:r>
            <a:r>
              <a:rPr lang="cs-CZ" sz="2800" dirty="0">
                <a:cs typeface="Arial" charset="0"/>
              </a:rPr>
              <a:t>estudentská populace by patrn</a:t>
            </a:r>
            <a:r>
              <a:rPr lang="cs-CZ" sz="2800" dirty="0"/>
              <a:t>ě</a:t>
            </a:r>
            <a:r>
              <a:rPr lang="cs-CZ" sz="2800" dirty="0">
                <a:cs typeface="Arial" charset="0"/>
              </a:rPr>
              <a:t> vykazovala ješ</a:t>
            </a:r>
            <a:r>
              <a:rPr lang="cs-CZ" sz="2800" dirty="0"/>
              <a:t>tě</a:t>
            </a:r>
            <a:r>
              <a:rPr lang="cs-CZ" sz="2800" dirty="0">
                <a:cs typeface="Arial" charset="0"/>
              </a:rPr>
              <a:t> </a:t>
            </a:r>
            <a:r>
              <a:rPr lang="cs-CZ" sz="2800" dirty="0"/>
              <a:t>vě</a:t>
            </a:r>
            <a:r>
              <a:rPr lang="cs-CZ" sz="2800" dirty="0">
                <a:cs typeface="Arial" charset="0"/>
              </a:rPr>
              <a:t>tší podíl naslouchání. </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533400"/>
            <a:ext cx="7772400" cy="6096000"/>
          </a:xfrm>
        </p:spPr>
        <p:txBody>
          <a:bodyPr/>
          <a:lstStyle/>
          <a:p>
            <a:pPr>
              <a:lnSpc>
                <a:spcPct val="90000"/>
              </a:lnSpc>
              <a:buFontTx/>
              <a:buNone/>
            </a:pPr>
            <a:r>
              <a:rPr lang="cs-CZ" sz="2800" dirty="0"/>
              <a:t>	Srovnání se </a:t>
            </a:r>
            <a:r>
              <a:rPr lang="cs-CZ" sz="2800" b="1" dirty="0"/>
              <a:t>starší</a:t>
            </a:r>
            <a:r>
              <a:rPr lang="cs-CZ" sz="2800" dirty="0"/>
              <a:t> studii </a:t>
            </a:r>
            <a:r>
              <a:rPr lang="cs-CZ" sz="2800" dirty="0">
                <a:cs typeface="Arial" charset="0"/>
              </a:rPr>
              <a:t>z Michiganské univerzity z roku </a:t>
            </a:r>
            <a:r>
              <a:rPr lang="cs-CZ" sz="2800" dirty="0">
                <a:cs typeface="Times New Roman" pitchFamily="18" charset="0"/>
              </a:rPr>
              <a:t>1926: </a:t>
            </a:r>
            <a:endParaRPr lang="cs-CZ" sz="2800" dirty="0"/>
          </a:p>
          <a:p>
            <a:pPr>
              <a:lnSpc>
                <a:spcPct val="90000"/>
              </a:lnSpc>
            </a:pPr>
            <a:r>
              <a:rPr lang="cs-CZ" sz="2800" dirty="0" err="1"/>
              <a:t>P</a:t>
            </a:r>
            <a:r>
              <a:rPr lang="cs-CZ" sz="2800" dirty="0" err="1">
                <a:cs typeface="Arial" charset="0"/>
              </a:rPr>
              <a:t>rokomunikujeme</a:t>
            </a:r>
            <a:r>
              <a:rPr lang="cs-CZ" sz="2800" dirty="0">
                <a:cs typeface="Arial" charset="0"/>
              </a:rPr>
              <a:t> asi 70 % svého bd</a:t>
            </a:r>
            <a:r>
              <a:rPr lang="cs-CZ" sz="2800" dirty="0"/>
              <a:t>ě</a:t>
            </a:r>
            <a:r>
              <a:rPr lang="cs-CZ" sz="2800" dirty="0">
                <a:cs typeface="Arial" charset="0"/>
              </a:rPr>
              <a:t>lého</a:t>
            </a:r>
            <a:r>
              <a:rPr lang="cs-CZ" sz="2800" dirty="0"/>
              <a:t> č</a:t>
            </a:r>
            <a:r>
              <a:rPr lang="cs-CZ" sz="2800" dirty="0">
                <a:cs typeface="Arial" charset="0"/>
              </a:rPr>
              <a:t>asu</a:t>
            </a:r>
            <a:r>
              <a:rPr lang="cs-CZ" sz="2800" dirty="0"/>
              <a:t>.</a:t>
            </a:r>
            <a:r>
              <a:rPr lang="cs-CZ" sz="2800" dirty="0">
                <a:cs typeface="Arial" charset="0"/>
              </a:rPr>
              <a:t> </a:t>
            </a:r>
            <a:endParaRPr lang="cs-CZ" sz="2800" dirty="0"/>
          </a:p>
          <a:p>
            <a:pPr>
              <a:lnSpc>
                <a:spcPct val="90000"/>
              </a:lnSpc>
            </a:pPr>
            <a:r>
              <a:rPr lang="cs-CZ" sz="2800" dirty="0"/>
              <a:t>Komunikaci tvoří</a:t>
            </a:r>
          </a:p>
          <a:p>
            <a:pPr lvl="1">
              <a:lnSpc>
                <a:spcPct val="90000"/>
              </a:lnSpc>
              <a:buFontTx/>
              <a:buNone/>
            </a:pPr>
            <a:r>
              <a:rPr lang="cs-CZ" sz="2000" dirty="0">
                <a:solidFill>
                  <a:schemeClr val="tx2"/>
                </a:solidFill>
              </a:rPr>
              <a:t>Výzkum z roku 1923			z roku 1981</a:t>
            </a:r>
            <a:r>
              <a:rPr lang="cs-CZ" sz="2000" dirty="0"/>
              <a:t>	</a:t>
            </a:r>
          </a:p>
          <a:p>
            <a:pPr lvl="1">
              <a:lnSpc>
                <a:spcPct val="90000"/>
              </a:lnSpc>
            </a:pPr>
            <a:r>
              <a:rPr lang="cs-CZ" sz="2400" dirty="0">
                <a:solidFill>
                  <a:srgbClr val="A50021"/>
                </a:solidFill>
                <a:cs typeface="Arial" charset="0"/>
              </a:rPr>
              <a:t>ze 42 % </a:t>
            </a:r>
            <a:r>
              <a:rPr lang="cs-CZ" sz="2400" b="1" dirty="0">
                <a:solidFill>
                  <a:srgbClr val="A50021"/>
                </a:solidFill>
                <a:cs typeface="Arial" charset="0"/>
              </a:rPr>
              <a:t>naslouchání</a:t>
            </a:r>
            <a:r>
              <a:rPr lang="cs-CZ" sz="2400" dirty="0">
                <a:solidFill>
                  <a:srgbClr val="A50021"/>
                </a:solidFill>
              </a:rPr>
              <a:t>		(</a:t>
            </a:r>
            <a:r>
              <a:rPr lang="cs-CZ" sz="2400" dirty="0">
                <a:solidFill>
                  <a:srgbClr val="A50021"/>
                </a:solidFill>
                <a:cs typeface="Arial" charset="0"/>
              </a:rPr>
              <a:t>53 %</a:t>
            </a:r>
            <a:r>
              <a:rPr lang="cs-CZ" sz="2400" dirty="0">
                <a:solidFill>
                  <a:srgbClr val="A50021"/>
                </a:solidFill>
              </a:rPr>
              <a:t>)</a:t>
            </a:r>
          </a:p>
          <a:p>
            <a:pPr lvl="1">
              <a:lnSpc>
                <a:spcPct val="90000"/>
              </a:lnSpc>
            </a:pPr>
            <a:r>
              <a:rPr lang="cs-CZ" sz="2400" dirty="0">
                <a:solidFill>
                  <a:srgbClr val="A50021"/>
                </a:solidFill>
                <a:cs typeface="Arial" charset="0"/>
              </a:rPr>
              <a:t>ze 32 % </a:t>
            </a:r>
            <a:r>
              <a:rPr lang="cs-CZ" sz="2400" b="1" dirty="0">
                <a:solidFill>
                  <a:srgbClr val="A50021"/>
                </a:solidFill>
                <a:cs typeface="Arial" charset="0"/>
              </a:rPr>
              <a:t>mluvení</a:t>
            </a:r>
            <a:r>
              <a:rPr lang="cs-CZ" sz="2400" dirty="0">
                <a:solidFill>
                  <a:srgbClr val="A50021"/>
                </a:solidFill>
              </a:rPr>
              <a:t>			(</a:t>
            </a:r>
            <a:r>
              <a:rPr lang="cs-CZ" sz="2400" dirty="0">
                <a:solidFill>
                  <a:srgbClr val="A50021"/>
                </a:solidFill>
                <a:cs typeface="Arial" charset="0"/>
              </a:rPr>
              <a:t>16 %</a:t>
            </a:r>
            <a:r>
              <a:rPr lang="cs-CZ" sz="2400" dirty="0">
                <a:solidFill>
                  <a:srgbClr val="A50021"/>
                </a:solidFill>
              </a:rPr>
              <a:t>)</a:t>
            </a:r>
          </a:p>
          <a:p>
            <a:pPr lvl="1">
              <a:lnSpc>
                <a:spcPct val="90000"/>
              </a:lnSpc>
            </a:pPr>
            <a:r>
              <a:rPr lang="cs-CZ" sz="2400" dirty="0">
                <a:solidFill>
                  <a:srgbClr val="A50021"/>
                </a:solidFill>
              </a:rPr>
              <a:t>ze </a:t>
            </a:r>
            <a:r>
              <a:rPr lang="cs-CZ" sz="2400" dirty="0">
                <a:solidFill>
                  <a:srgbClr val="A50021"/>
                </a:solidFill>
                <a:cs typeface="Arial" charset="0"/>
              </a:rPr>
              <a:t>15 % </a:t>
            </a:r>
            <a:r>
              <a:rPr lang="cs-CZ" sz="2400" b="1" dirty="0">
                <a:solidFill>
                  <a:srgbClr val="A50021"/>
                </a:solidFill>
              </a:rPr>
              <a:t>č</a:t>
            </a:r>
            <a:r>
              <a:rPr lang="cs-CZ" sz="2400" b="1" dirty="0">
                <a:solidFill>
                  <a:srgbClr val="A50021"/>
                </a:solidFill>
                <a:cs typeface="Arial" charset="0"/>
              </a:rPr>
              <a:t>tení</a:t>
            </a:r>
            <a:r>
              <a:rPr lang="cs-CZ" sz="2400" dirty="0">
                <a:solidFill>
                  <a:srgbClr val="A50021"/>
                </a:solidFill>
              </a:rPr>
              <a:t>				(</a:t>
            </a:r>
            <a:r>
              <a:rPr lang="cs-CZ" sz="2400" dirty="0">
                <a:solidFill>
                  <a:srgbClr val="A50021"/>
                </a:solidFill>
                <a:cs typeface="Arial" charset="0"/>
              </a:rPr>
              <a:t>17 %</a:t>
            </a:r>
            <a:r>
              <a:rPr lang="cs-CZ" sz="2400" dirty="0">
                <a:solidFill>
                  <a:srgbClr val="A50021"/>
                </a:solidFill>
              </a:rPr>
              <a:t>)</a:t>
            </a:r>
          </a:p>
          <a:p>
            <a:pPr lvl="1">
              <a:lnSpc>
                <a:spcPct val="90000"/>
              </a:lnSpc>
            </a:pPr>
            <a:r>
              <a:rPr lang="cs-CZ" sz="2400" dirty="0">
                <a:solidFill>
                  <a:srgbClr val="A50021"/>
                </a:solidFill>
              </a:rPr>
              <a:t>ze </a:t>
            </a:r>
            <a:r>
              <a:rPr lang="cs-CZ" sz="2400" dirty="0">
                <a:solidFill>
                  <a:srgbClr val="A50021"/>
                </a:solidFill>
                <a:cs typeface="Arial" charset="0"/>
              </a:rPr>
              <a:t>11 % </a:t>
            </a:r>
            <a:r>
              <a:rPr lang="cs-CZ" sz="2400" b="1" dirty="0">
                <a:solidFill>
                  <a:srgbClr val="A50021"/>
                </a:solidFill>
                <a:cs typeface="Arial" charset="0"/>
              </a:rPr>
              <a:t>psaní</a:t>
            </a:r>
            <a:r>
              <a:rPr lang="cs-CZ" sz="2400" dirty="0">
                <a:solidFill>
                  <a:srgbClr val="A50021"/>
                </a:solidFill>
                <a:cs typeface="Arial" charset="0"/>
              </a:rPr>
              <a:t> </a:t>
            </a:r>
            <a:r>
              <a:rPr lang="cs-CZ" sz="2400" dirty="0">
                <a:solidFill>
                  <a:srgbClr val="A50021"/>
                </a:solidFill>
              </a:rPr>
              <a:t>			(</a:t>
            </a:r>
            <a:r>
              <a:rPr lang="cs-CZ" sz="2400" dirty="0">
                <a:solidFill>
                  <a:srgbClr val="A50021"/>
                </a:solidFill>
                <a:cs typeface="Arial" charset="0"/>
              </a:rPr>
              <a:t>14 %</a:t>
            </a:r>
            <a:r>
              <a:rPr lang="cs-CZ" sz="2400" dirty="0">
                <a:solidFill>
                  <a:srgbClr val="A50021"/>
                </a:solidFill>
              </a:rPr>
              <a:t>)</a:t>
            </a:r>
          </a:p>
          <a:p>
            <a:pPr>
              <a:lnSpc>
                <a:spcPct val="90000"/>
              </a:lnSpc>
            </a:pPr>
            <a:r>
              <a:rPr lang="cs-CZ" sz="2800" dirty="0">
                <a:cs typeface="Arial" charset="0"/>
              </a:rPr>
              <a:t>Pom</a:t>
            </a:r>
            <a:r>
              <a:rPr lang="cs-CZ" sz="2800" dirty="0"/>
              <a:t>ě</a:t>
            </a:r>
            <a:r>
              <a:rPr lang="cs-CZ" sz="2800" dirty="0">
                <a:cs typeface="Arial" charset="0"/>
              </a:rPr>
              <a:t>r mezi ml</a:t>
            </a:r>
            <a:r>
              <a:rPr lang="cs-CZ" sz="2800" dirty="0"/>
              <a:t>č</a:t>
            </a:r>
            <a:r>
              <a:rPr lang="cs-CZ" sz="2800" dirty="0">
                <a:cs typeface="Arial" charset="0"/>
              </a:rPr>
              <a:t>ením a mluvením se tedy p</a:t>
            </a:r>
            <a:r>
              <a:rPr lang="cs-CZ" sz="2800" dirty="0"/>
              <a:t>ř</a:t>
            </a:r>
            <a:r>
              <a:rPr lang="cs-CZ" sz="2800" dirty="0">
                <a:cs typeface="Arial" charset="0"/>
              </a:rPr>
              <a:t>iklonil ješt</a:t>
            </a:r>
            <a:r>
              <a:rPr lang="cs-CZ" sz="2800" dirty="0"/>
              <a:t>ě</a:t>
            </a:r>
            <a:r>
              <a:rPr lang="cs-CZ" sz="2800" dirty="0">
                <a:cs typeface="Arial" charset="0"/>
              </a:rPr>
              <a:t> více k naslouchání. Mluvení mezi studenty ubylo. </a:t>
            </a:r>
            <a:endParaRPr lang="cs-CZ" sz="2800" dirty="0"/>
          </a:p>
          <a:p>
            <a:pPr>
              <a:lnSpc>
                <a:spcPct val="90000"/>
              </a:lnSpc>
            </a:pPr>
            <a:r>
              <a:rPr lang="cs-CZ" sz="2800" b="1" dirty="0"/>
              <a:t>V</a:t>
            </a:r>
            <a:r>
              <a:rPr lang="cs-CZ" sz="2800" b="1" dirty="0">
                <a:cs typeface="Arial" charset="0"/>
              </a:rPr>
              <a:t> é</a:t>
            </a:r>
            <a:r>
              <a:rPr lang="cs-CZ" sz="2800" b="1" dirty="0"/>
              <a:t>ř</a:t>
            </a:r>
            <a:r>
              <a:rPr lang="cs-CZ" sz="2800" b="1" dirty="0">
                <a:cs typeface="Arial" charset="0"/>
              </a:rPr>
              <a:t>e po</a:t>
            </a:r>
            <a:r>
              <a:rPr lang="cs-CZ" sz="2800" b="1" dirty="0"/>
              <a:t>čí</a:t>
            </a:r>
            <a:r>
              <a:rPr lang="cs-CZ" sz="2800" b="1" dirty="0">
                <a:cs typeface="Arial" charset="0"/>
              </a:rPr>
              <a:t>ta</a:t>
            </a:r>
            <a:r>
              <a:rPr lang="cs-CZ" sz="2800" b="1" dirty="0"/>
              <a:t>čů  mluvení zřejmě dále ubývá.</a:t>
            </a:r>
          </a:p>
          <a:p>
            <a:pPr>
              <a:lnSpc>
                <a:spcPct val="90000"/>
              </a:lnSpc>
            </a:pPr>
            <a:endParaRPr lang="en-US" sz="2800"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457200"/>
            <a:ext cx="7772400" cy="838200"/>
          </a:xfrm>
        </p:spPr>
        <p:txBody>
          <a:bodyPr/>
          <a:lstStyle/>
          <a:p>
            <a:r>
              <a:rPr lang="cs-CZ" sz="4000" b="1"/>
              <a:t>6.2 T</a:t>
            </a:r>
            <a:r>
              <a:rPr lang="cs-CZ" sz="4000" b="1">
                <a:cs typeface="Times New Roman" pitchFamily="18" charset="0"/>
              </a:rPr>
              <a:t>rénink aktivního naslouchání</a:t>
            </a:r>
            <a:r>
              <a:rPr lang="cs-CZ">
                <a:cs typeface="Times New Roman" pitchFamily="18" charset="0"/>
              </a:rPr>
              <a:t> </a:t>
            </a:r>
            <a:endParaRPr lang="en-US">
              <a:cs typeface="Times New Roman" pitchFamily="18" charset="0"/>
            </a:endParaRPr>
          </a:p>
        </p:txBody>
      </p:sp>
      <p:sp>
        <p:nvSpPr>
          <p:cNvPr id="31747" name="Rectangle 3"/>
          <p:cNvSpPr>
            <a:spLocks noGrp="1" noChangeArrowheads="1"/>
          </p:cNvSpPr>
          <p:nvPr>
            <p:ph type="body" idx="1"/>
          </p:nvPr>
        </p:nvSpPr>
        <p:spPr>
          <a:xfrm>
            <a:off x="323850" y="2060575"/>
            <a:ext cx="8458200" cy="4132263"/>
          </a:xfrm>
        </p:spPr>
        <p:txBody>
          <a:bodyPr/>
          <a:lstStyle/>
          <a:p>
            <a:pPr>
              <a:lnSpc>
                <a:spcPct val="80000"/>
              </a:lnSpc>
            </a:pPr>
            <a:r>
              <a:rPr lang="cs-CZ" sz="2800" dirty="0"/>
              <a:t>I </a:t>
            </a:r>
            <a:r>
              <a:rPr lang="cs-CZ" sz="2400" dirty="0"/>
              <a:t>přes narůstající podíl počítačové komunikace je p</a:t>
            </a:r>
            <a:r>
              <a:rPr lang="cs-CZ" sz="2400" dirty="0">
                <a:cs typeface="Times New Roman" pitchFamily="18" charset="0"/>
              </a:rPr>
              <a:t>ot</a:t>
            </a:r>
            <a:r>
              <a:rPr lang="cs-CZ" sz="2400" dirty="0"/>
              <a:t>ř</a:t>
            </a:r>
            <a:r>
              <a:rPr lang="cs-CZ" sz="2400" dirty="0">
                <a:cs typeface="Times New Roman" pitchFamily="18" charset="0"/>
              </a:rPr>
              <a:t>eb</a:t>
            </a:r>
            <a:r>
              <a:rPr lang="cs-CZ" sz="2400" dirty="0"/>
              <a:t>a </a:t>
            </a:r>
            <a:r>
              <a:rPr lang="cs-CZ" sz="2400" dirty="0">
                <a:cs typeface="Times New Roman" pitchFamily="18" charset="0"/>
              </a:rPr>
              <a:t>um</a:t>
            </a:r>
            <a:r>
              <a:rPr lang="cs-CZ" sz="2400" dirty="0"/>
              <a:t>ě</a:t>
            </a:r>
            <a:r>
              <a:rPr lang="cs-CZ" sz="2400" dirty="0">
                <a:cs typeface="Times New Roman" pitchFamily="18" charset="0"/>
              </a:rPr>
              <a:t>t aktivn</a:t>
            </a:r>
            <a:r>
              <a:rPr lang="cs-CZ" sz="2400" dirty="0"/>
              <a:t>ě</a:t>
            </a:r>
            <a:r>
              <a:rPr lang="cs-CZ" sz="2400" dirty="0">
                <a:cs typeface="Times New Roman" pitchFamily="18" charset="0"/>
              </a:rPr>
              <a:t> naslouchat</a:t>
            </a:r>
            <a:r>
              <a:rPr lang="cs-CZ" sz="2400" dirty="0"/>
              <a:t>.</a:t>
            </a:r>
          </a:p>
          <a:p>
            <a:pPr>
              <a:lnSpc>
                <a:spcPct val="80000"/>
              </a:lnSpc>
            </a:pPr>
            <a:endParaRPr lang="cs-CZ" sz="2400" dirty="0"/>
          </a:p>
          <a:p>
            <a:pPr>
              <a:lnSpc>
                <a:spcPct val="80000"/>
              </a:lnSpc>
            </a:pPr>
            <a:r>
              <a:rPr lang="cs-CZ" sz="2400" dirty="0"/>
              <a:t>T</a:t>
            </a:r>
            <a:r>
              <a:rPr lang="cs-CZ" sz="2400" dirty="0">
                <a:cs typeface="Times New Roman" pitchFamily="18" charset="0"/>
              </a:rPr>
              <a:t>rénink aktivního naslouchání je p</a:t>
            </a:r>
            <a:r>
              <a:rPr lang="cs-CZ" sz="2400" dirty="0"/>
              <a:t>ř</a:t>
            </a:r>
            <a:r>
              <a:rPr lang="cs-CZ" sz="2400" dirty="0">
                <a:cs typeface="Times New Roman" pitchFamily="18" charset="0"/>
              </a:rPr>
              <a:t>edevším tréninkem s</a:t>
            </a:r>
            <a:r>
              <a:rPr lang="cs-CZ" sz="2400" dirty="0"/>
              <a:t>oustředěné</a:t>
            </a:r>
            <a:r>
              <a:rPr lang="cs-CZ" sz="2400" dirty="0">
                <a:cs typeface="Times New Roman" pitchFamily="18" charset="0"/>
              </a:rPr>
              <a:t> pozornosti</a:t>
            </a:r>
            <a:r>
              <a:rPr lang="cs-CZ" sz="2400" dirty="0"/>
              <a:t>.</a:t>
            </a:r>
          </a:p>
          <a:p>
            <a:pPr>
              <a:lnSpc>
                <a:spcPct val="80000"/>
              </a:lnSpc>
            </a:pPr>
            <a:endParaRPr lang="cs-CZ" sz="2400" dirty="0"/>
          </a:p>
          <a:p>
            <a:pPr>
              <a:lnSpc>
                <a:spcPct val="80000"/>
              </a:lnSpc>
            </a:pPr>
            <a:r>
              <a:rPr lang="cs-CZ" sz="2400" dirty="0"/>
              <a:t>D</a:t>
            </a:r>
            <a:r>
              <a:rPr lang="cs-CZ" sz="2400" dirty="0">
                <a:cs typeface="Times New Roman" pitchFamily="18" charset="0"/>
              </a:rPr>
              <a:t>ovednost koncentrovat se (nemyslet na nápady, které </a:t>
            </a:r>
            <a:r>
              <a:rPr lang="cs-CZ" sz="2400" dirty="0"/>
              <a:t>nás n</a:t>
            </a:r>
            <a:r>
              <a:rPr lang="cs-CZ" sz="2400" dirty="0">
                <a:cs typeface="Times New Roman" pitchFamily="18" charset="0"/>
              </a:rPr>
              <a:t>apadají, ale naslouchat a sna</a:t>
            </a:r>
            <a:r>
              <a:rPr lang="cs-CZ" sz="2400" dirty="0"/>
              <a:t>ž</a:t>
            </a:r>
            <a:r>
              <a:rPr lang="cs-CZ" sz="2400" dirty="0">
                <a:cs typeface="Times New Roman" pitchFamily="18" charset="0"/>
              </a:rPr>
              <a:t>it se porozum</a:t>
            </a:r>
            <a:r>
              <a:rPr lang="cs-CZ" sz="2400" dirty="0"/>
              <a:t>ě</a:t>
            </a:r>
            <a:r>
              <a:rPr lang="cs-CZ" sz="2400" dirty="0">
                <a:cs typeface="Times New Roman" pitchFamily="18" charset="0"/>
              </a:rPr>
              <a:t>t)</a:t>
            </a:r>
            <a:r>
              <a:rPr lang="cs-CZ" sz="2400" dirty="0"/>
              <a:t>.</a:t>
            </a:r>
          </a:p>
          <a:p>
            <a:pPr>
              <a:lnSpc>
                <a:spcPct val="80000"/>
              </a:lnSpc>
            </a:pPr>
            <a:endParaRPr lang="cs-CZ" sz="2400" dirty="0"/>
          </a:p>
          <a:p>
            <a:pPr>
              <a:lnSpc>
                <a:spcPct val="80000"/>
              </a:lnSpc>
            </a:pPr>
            <a:r>
              <a:rPr lang="cs-CZ" sz="2400" dirty="0"/>
              <a:t>N</a:t>
            </a:r>
            <a:r>
              <a:rPr lang="cs-CZ" sz="2400" dirty="0">
                <a:cs typeface="Times New Roman" pitchFamily="18" charset="0"/>
              </a:rPr>
              <a:t>avíc </a:t>
            </a:r>
            <a:r>
              <a:rPr lang="cs-CZ" sz="2400" dirty="0"/>
              <a:t>jde </a:t>
            </a:r>
            <a:r>
              <a:rPr lang="cs-CZ" sz="2400" dirty="0">
                <a:cs typeface="Times New Roman" pitchFamily="18" charset="0"/>
              </a:rPr>
              <a:t>- v p</a:t>
            </a:r>
            <a:r>
              <a:rPr lang="cs-CZ" sz="2400" dirty="0"/>
              <a:t>ř</a:t>
            </a:r>
            <a:r>
              <a:rPr lang="cs-CZ" sz="2400" dirty="0">
                <a:cs typeface="Times New Roman" pitchFamily="18" charset="0"/>
              </a:rPr>
              <a:t>ípad</a:t>
            </a:r>
            <a:r>
              <a:rPr lang="cs-CZ" sz="2400" dirty="0"/>
              <a:t>ě</a:t>
            </a:r>
            <a:r>
              <a:rPr lang="cs-CZ" sz="2400" dirty="0">
                <a:cs typeface="Times New Roman" pitchFamily="18" charset="0"/>
              </a:rPr>
              <a:t> odborník</a:t>
            </a:r>
            <a:r>
              <a:rPr lang="cs-CZ" sz="2400" dirty="0"/>
              <a:t>ů</a:t>
            </a:r>
            <a:r>
              <a:rPr lang="cs-CZ" sz="2400" dirty="0">
                <a:cs typeface="Times New Roman" pitchFamily="18" charset="0"/>
              </a:rPr>
              <a:t> z "pomáhajících profesí" - o trénink empatického, vst</a:t>
            </a:r>
            <a:r>
              <a:rPr lang="cs-CZ" sz="2400" dirty="0"/>
              <a:t>ř</a:t>
            </a:r>
            <a:r>
              <a:rPr lang="cs-CZ" sz="2400" dirty="0">
                <a:cs typeface="Times New Roman" pitchFamily="18" charset="0"/>
              </a:rPr>
              <a:t>ícného a ú</a:t>
            </a:r>
            <a:r>
              <a:rPr lang="cs-CZ" sz="2400" dirty="0"/>
              <a:t>č</a:t>
            </a:r>
            <a:r>
              <a:rPr lang="cs-CZ" sz="2400" dirty="0">
                <a:cs typeface="Times New Roman" pitchFamily="18" charset="0"/>
              </a:rPr>
              <a:t>astného naslouchání.</a:t>
            </a:r>
            <a:r>
              <a:rPr lang="en-US" sz="2400" dirty="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0" y="274638"/>
            <a:ext cx="9144000" cy="1143000"/>
          </a:xfrm>
        </p:spPr>
        <p:txBody>
          <a:bodyPr>
            <a:normAutofit/>
          </a:bodyPr>
          <a:lstStyle/>
          <a:p>
            <a:r>
              <a:rPr lang="cs-CZ" b="1" dirty="0"/>
              <a:t>Aktivní naslouchání</a:t>
            </a:r>
          </a:p>
        </p:txBody>
      </p:sp>
      <p:sp>
        <p:nvSpPr>
          <p:cNvPr id="35842" name="AutoShape 2" descr="data:image/jpeg;base64,/9j/4AAQSkZJRgABAQAAAQABAAD/2wCEAAkGBxQSEhQUEhQUFRQXFhQUFBQXFhQUFBUUFBUWFxQUFRUYHCggGBolHBQUITEhJSkrLi4uFx8zODMsNygtLisBCgoKDg0OGxAQGiwkHyQsLCwsLCwsLCwsLCwsLCwsLCwsLCwsLCwsLCwsLCwsLCwsLCwsLCwsLCwsLCwsLCwsLP/AABEIALcBFAMBIgACEQEDEQH/xAAcAAABBQEBAQAAAAAAAAAAAAAFAAIDBAYBBwj/xAA+EAABAwIEAggEAwcEAgMAAAABAAIDBBEFEiExQVEGEyJhcYGRoQcyscFCUtEUI2JyguHwkrLC8SQzc4Oi/8QAGgEAAgMBAQAAAAAAAAAAAAAAAAMBAgQFBv/EACcRAAIDAAMAAQMDBQAAAAAAAAABAgMRBCExEiIyQQUTcQZhkaHR/9oADAMBAAIRAxEAPwAyE5MBXbrac8kBXQVFmTTIgCyHJwcqRmXRUIAvhPCpMnVlkigCYLoXAV1BI4JwTU4IIHBOCaE4IJHBdXAnKAEnLgXUEnQkkuoASSSRQBy64SuEqNz0EEmZLOqzpUzrlOBpeD13MqbZlI2RRgaWbpKNr08FBJ1cXVxACSSSQAkkl1QBmbpjnrjnKCWRXKj3yqtLUqvPPZCautsgAnLXWVZ2JgcVm6vEkKqcSIBKq5JF1Bs2FX0nZCLuOvBo3Kz1Z09qH3EeWMd3af6nQeiyxcZHXcd/oidLgUkovG0257krPO4118f+2hWi6W1rbWlzfzBrlqsD+IjHWbUNyuvYvb8viWnUe6zmF9EJiNj56fVVsXwN9O67m9l2l+R70qN/fo6XG67R7LTzte0OYQ5pFwRqCpgvKeg3SA08oikP7mQ2F9mPOzu4HY+RXqrStkJfJac+yDg8HhPCYE8KxQcF1cCcFBJ1dXAnIAQSSXUAcTXFOKikcgBj3KrLKnTSIXVVFlJVsmlqVVdWITWV1uKFyYlrupIC/SjF3RUz3RmztGg8Rc2JHkvO4OlFbH8s7zzvZ1u7Vayph/amdWSQCQbju2Qir6Czs7UTg4cr6+hWS65KWab6KG4bhRb0/rW69afNrD9locK+K7hpUQtdt2ozlP8ApdcH1Cw9S50TiyRvaG4IUBfG7cWUKyRLqie64B0zpKuwZJkedo5LNefDWzvIrRL5oNID8jtdwNj5Fep/DTpTI8/stU4l9v3L3buAGsbjxI3BTYWb0xE6s7R6IkkkmiRJJJIAyMhVKd6sylD6lysVB9bMs3XVO6L4g9ZerfqqSYyCIZZLodVyXNuA1KulDqj5ikTfRpguyxhrMzteJA916v0bhyjKLLy/o9EHTNzAlje063Iar0vDH3DnsjZHkaJCBp2SbDXbMsdybOjx8S1mohcQdVXxigbPG5p8R4p9LUCSnEtrk622F9te5VMNlc8lrosozuYHDQhw1vsDl9khRZpbR5NXxFj3M4tcV670QxXr6aN5+YDI7+Zul/PQrzTpq3qq19xbsh3mRb6rSfDuqtE8cOsNvNrV0uO9OPy4pHo7HJ4cNuPJDoZ0L6PMNRidVcm0UbA3XYkN/Vy0yeemKMXLw1AK6CmTRuYbEefBRMmBFxsgh9Fq6V1X6xLrFIaWLruZVutXDKjA0nc9V5XpjplXlmQRpDVSrP4hVWuiNZLosti1RurELsHYjXIRHVZngXtzPIcU2skLjYXJOgA4oq7osY4C+TWRzQQwfhG4vzKzW2qJtooc/DTYNTgtGQ37xt6qzi+N/s4I/FY2v9VV6Jfu2NsAL72vY8LkHZ39lf6Z0cctM4uAzj/1njfl4LlPuzs7KWV9HlOOVBnnLjxKikw4X353/wA9E17SHaqzE65W1dI577fYOkhc1XaGsLXNNyHAhzTyI2uVMBrz7u5QyUgtpxO/jw+inSrR7r0Sxn9qgzn5mktdbbTY+iNLH/C+kLKPM7d7yR4NsPqCtgtkXqME1jaQkkklJUxUxQyrciMyE1hVioExF6zc51KNYk9A3lKmPgiGZ+UEobDqdeKnr3agJsbhawGqRJmmCNF0NIbI4HiBfwW0xScRwHLoCLC3G+wXmeG1BjlafI+a9G6xklOA4d9+XJY7VktOlx2nHDSdGGZYImu/ENb8zqtDka0aWHgFn8FdG2KIOLhYANc8OaCSNgTpw0RWWTRK3B7jp5L8U3g1bQN+rGb/AFGyg6KYy2IdWeZIdwN+aodNcQL62SxuGkN4b21QHOQfNbqW4pHK5CU5NHttHX3V/wCGPar8Qd3R/U/ovOsExMljbngvQ/g+L1Fa7mI/qVqtexRipjkmj0WppWvBa4XB0KFTYKPwXFtANwtBZcMaQpNeGiUU/TJyYXINrFQmgl5e615iTeqV/wB2Qv8AYiY/9hl/L7oTjuJCkLBNcF4JbbXRtgfqF6L1QXlvxsh7VIe6ce8SrZyJRjpp4XBhfcq233/wpv6XxfxeyrSdMI+DT6hYfIu5FkfOsPRR/p3j/nf8h+TpS+5JaxzddLkaeQVOsxQSB1mgX7ybWPehb49CphSmxPJpPoohybG1/IXfo3HhCWLyLaFg1eyKdr5BcDzsVpX4+2oqI7AgEPBJOh2sByGhWFciNLUMDGkOIkYcwBHZdY7NcO7mtN1fy+r8nnuNd8fp/B6zQUzeFrWVHHcPfKbNF2jXnryslhFZnDXA6EA+q0NEFgSxnSb1Gah6IQCzpdXHLnGwDjr/AJ4KDGqCnFJI8RtaBnDdBcFmgIda57Vh33WmNI50r8zezqByIIGv+ckF+ITAyjy3F8zbeDb6AeaI65dky+MYM8qzKakpi57GsvmeQ0DvcbfUqjqTZbv4b4WH1Wcjswtzf1u0b9HH0W+K14cqUsTZ6ZhlGIYo4hqGNDb87DU+Z1VlJJbDnCSXF1AGHnQiuRiZCa1WIMniZQoozigQZyTL0fDwGVws5dhdlGm5/wA1XcRGxUcXBIkaYE9Uey0je97rZ4LWFzGxk2B3+yE4bgck1PJKBZjCzW2p7QvbyutxQ9GNO+wKz2tZht46aeoL4fRlzAHOzMAHZu63peysYtOWwvLd2tNuQNrD7KTCaaw7ROmlk/HmXY1jR8z4227i4F1v6QUhLX2arLNPn6ohcHvz3zhxzX3vfUqKRen/ABF6K/vetjHzEhwH5rXafsvOXU563I4WINiPBbkcl+BLD3lrQF6z8FZ/3s7eJYHejgPuvM6SjJW6+E7+rxEs/NC/2yu/4p01kREGvke1qUTBVi9QyTgJQ4tyS3UeZCqrF42fM4DxIQWp6bUzN5W+Wv0U4yNSNdnXmfxr+SlPJ0o9Q0/ZXn/ESn4Fx8GlZfpzjH7eyFkTTdshJvuQ4W0HEqltcnB9Grg3wq5EZNmEzJZ16Lh/wtbJf/ynC1j/AOlut/8A7PqrzvhEwAn9pe63KNg+rlhVE2enf6xQvz/pnlbnpzag21PCx8CNUbreiLw94ZKCwPc1pIuS0EjM7KbDbYKlU9HnRHWRrwDwabEDxKbDi2aujLb+s8aSff4aAUwGY5flubeHBT0mHulBLSNN7qSaGxRPo3AHOLSbA7945Lda3GPR5fjpSnjNb0Pp3Npo82+X2ube1lqsOPNBqWpDW6bAWHKwVqjrbrmSfZ14rrA91tysz05waWqjY2K12kk3NtwtLhVDJNqBYfmOg8uaLVRpqNuaZwc7g3cu/lZ+qtXCT7KW2QisPnGswqpjuDTyixy5ureWk30AcBZem/Cdv/iPcWkEynUi1wGttbuGqK4v0mkqDlb+7i4NG5/mP2CgwOrySZT8rrDwPArdU8fZy7lsejTri6uLWYhLq4uoA89qalB6yqVWur9UJnq7qXIlRI8QqAhkhJ2T3vzOPgn03aCzSl2aoxSRQnpydXbBaPCeirw5jnscAAXOa7gT8jD5alR4XWQwP6ydr3ZSOrY0NIv+dxJ4aWHnqjuLdMi5hEMQYD+Jzs7tdzoAL95uqPsYujX9EKMPglYRoSLd4+W/hclGYZgJQADoC11xaxXjOE4nLFOJ2SESbEkkhzeLHDi36WFl6tQYn1rbkFsgsJAddeBB4g29ki6PWmrjS7cWW6+RrXxtad3ZnfytBP6Kt0dmdVVpeR+6iDsvJzzoT32H1QmskfNPHTRaOkNnO/Kz8TvRFfiDUMoKaOnpiY5HEDM0kPDG6ucXDXU291WqOvRvImox+P5DOJUYkiLba2y+Dm/KV4109w4xSMqGC2bsP7nt5+I+i0OF9PKiK4ltO02+Y5ZNP4wNfMLmO9IKSrjcx7JIi8amwe1rh8jwQb6HuWk55iaDpCWfOwOHd2T+i2PQHGI5MVp3R5hdkjHA23LH8t+C85kpii3Q6pdT1UUpaSGOB8rEH2Ku5trCigk9R9IYlijYxcny4lYvF8elfcNOQd26pYViL6pr5JN+scABs0WaQB6p1TGnV1rNYi217iM3iF3auJJ7yShEsaP17EGlCbgpMbSQ6o1T3Dg2O3WCzm3Nh3a+qp0Eeqs0cT5qjIx1iCQ08LWvbx0SORL4wNPFj8rP4N3geJ5stw5kg0LdiOYvsR7LS1WMhjOZINiODuGYcNUCwuIBjQ5tngWPiOITq5tgSudVPH34dS+ClF56Ybo40dW4WjBvckOJkebkOfKw6sJ5ErmIxbqbDyGVM8eYAlznBhYTIQ7tB7pRoW/MAD6qWuYuvHw4UvTG1cCEzOLdWkg9xstLXx7rN4gqTQyDJIekEwsM1xyP6r0HoHMJ3B8ny3sG8yNye5eVRMLnBo3JsPNb3EZhThsULrENANtx58ysk64+4boWzzNPRukXTtsN4aazpBo5+7I+4fmd3bBYWfEXPcXyOL3nck3J7h3LNsmtturtJC523qqEhcYhY+YB7kWjFwDz4oXQ4fltcXO6NMapRDC+EYidGPPc0n6FGVj3DktJhlV1jBc9oaO/XzWmue9MyWwztFtdTV1NEnz/AFUxJKrErrimPOhSmx6K0bu1fv8AZT4e6zf6nfUqCk10TqF9sw5EpI8sy6lo77nwSad2ctv5eCjp3XcXdyke3Zw3HuOIQBIxel4BNnHW7kwMa635mZs1+/shebNsRcbFeofCUNlhqInbgg9+V4IP0Pqoa1Foy+L0LfD6h0NW8dqdzhHf8MMex/qdr4ALAdM8T/aKyV97tByN5Wbpp3XuvSumtYKOkayLshkYiZ/pygDyXi5URWLCZy+T05uU4sukB/dPVigwU4UkLLHyATmhIHVAGv6EOu2Zvex3qCPsjVS1Z/oQ/wDeTDmxp/0kj/ktHVLVX9piu+8zuINQSdmq0FcEGnbqmFEWsPbsinR5zY5ZWOHaLg9ruNiP1uhtCiM9KXZXx2Ejdr7OHIlI5FbnDo08W1V2a/GbSjkUOLvGR3gT6BA8GxjMMjhZ4u0t4h21itI/CpHsOZuVpFruIbv46rlY9w7GxzWzFVJLa02vZ7GOcGvDG3F25pGu+c2AAy8teCmrVU6URFklO5xY4tJZcN69tyAQWNablxy78NVNWSaLtQZwJrADiJWVxF2q0mJSbrK1z9SqzZetD8JFi55/CAB/MVcM7nuc7idfVDaF2ZlhxcT7AD7+qMYa0X7h7rK/TYvC/hlDxd2jytotJSEgC7NO4hC4Jx+G1+5X6WpJPDwBVCwXpmtdr7HcK26NUaeUE8ncCPoVb61QA2QcvNTYXPkkH5T2T57e9lXkkVd8ivF4yko6sNqkq2Hz9ZG13G2viN0lsML6PACopz2SpFDVfKks0r0ij7JHIpruy93fr6qbLdqgqPwnxH+eiUNJqZ+4V6LZDKTUolCdEANYcjrH5XbdzuI81vPhTWdXWFvCSNzfNpDh9D6rB1kWZh57juIRboZiWWeCS9i2RrX+fZd7EoA33xgqxeCMG/zvI5WOUfdebhaL4h1olr5A3aMNj/qAu73KzYcgCVSBQMKmBQA5zrAlMiK5PINuZsEowgDQ9EZbVNvzMePSx+y11SViOi5vVR+D/wDaVtKkrTV4Y7/uA9YhM+6K1ZQepcmikT0r9UapJFm4ZNUUjqg1pcTYAXKCcDMGNw0ZfNkDp3HK3ndun9I01PHRDqjG5aol0ryeIGzW9wHBY7FK0yOLzpciw5DgPFFGz5YSdtNO88APNc+fbOlDpLQjUxmWMZd2vDh2iwm1wQHjVtwSLhNNReMaja2ji8aafMdTturdIBHGA42sBmJ58UOxXQBwvZ3PgnUzzpiL4b2gNiM26y9fLwHFFsSnQuGLO7U7WP1/RWsZFUS5TARsBOhOg7r7lH8HwphAc43HAcPRBf2TrNXN0GzSbDxR2ha4NDQDlGwAJ9ws7ZoSDUUUY0Nrcv7BXY4o7bC3doh9LE7g23e/T23KItpc2r3F3d8rfQfdVLD4a6NumceG6sSTAm42IumNjjbsG37gFHO7Uc/7oIY8u+qY9yY99go5ZLDXyUkBnCq/Iwi9u0T7BJZ3rCknKfQhwTZgSoajYeKlTJOHiFZ+AvTsQ0VepZoe4gqyRY9y7NHcFKGlGgOpRCAoVQmxPciTCgC2qMTupkDh8pIDvsfJXLqtO2++yALs0jiXuebuc5zieZc4kn3TWqkxkmYEu7PL+kff6K81AEjFNdRMT0AQSavA5C/mf+lOTqAq4eBdx56eWimpmnc7nhyCANH0OgvO535Ge7jYewK1NQVn+hQ1mP8AIP8AcUcqStVX2mK5/WCqsoJVuRisKBVpTGURFFLqu4g9xDR+Hj48LqmH6q3HICLHZLa1YNT+L0CzzgkD+Iei0THCSpjZsyJnWOPC4G5WYxelMbg5vykj15FF8DlBmleduqDj3jRZJLDZFp+GhjeXHrJLBg+Rh312JHEqfEI+sYW6XtprqDwQuhnzh0jtQwNDRwMj9SfJPlqXZZHZj2G6a/iPIbaclVPGWa1GNr75stje9rcbo3h2A5WBxd2zYkcu4InhFGxzmOeA+QAvc+2pzdlptwGj/RTikLHOHC9x5q8paUjHCu3B2ni71ViHCC35ZXjwVmOIq3TQkE5tRzSy5UbTEfPNIe4Wv7K7BESOyH25vP0CkNQxu2p9SmS1h3doOA4qCSXKG95VaaaxvfgqxnJ1PHYDf+3ilCy5+Uvdy/CPEqSGSsdftO24DmeQ5pPaS67tOTeQ5lTtiI45n7F2zWDkFDUMDQRf+Zx3P8IUkFcvSUDnJK5Uxl0yTY+CcmuTRQ+F2ZvepgqdGVdabi6UNBRble/1HmrMDtAq2IvHWach9SpYXbIAutKbIuhMnkDRqgCww6BSsVelddoKshAEjU2eTK0nu/6SuqOLyWj8x9UAS0rb2zbgeXj4q+1UKB2ZodzV8FAGu6GstC935pLeTWj9SidQVV6OR5aaPvu71cVYnK2QXSMFj2TBVWgVajlUgtYFLCIJeU6OVNnCq5kvRqWhCRwcCHagqrhfYfKznC4DysmCVJsnaDuVx5EWIVLFqGVvGE8JqLQH/wCQk+iZVzuETrbltz3Zvvlv6odRy9jq+crQfAmx+6KEaVYvsbebY3PNvUBZ8NGhrAatliCA1xtc8NBYDwsiUwDuWnFZxjPlI4gH2U+ew1KrpbAv1jW631UBqHP0GjVSibm14KSWqDRYIAuEtYL8VUknuddT7BVQ5zyTsOLj9k+7rHqm35nYkfwoILAfYjNqfyj7lWnYiQLdlo83H0CH0k0TjbtNfxB0J/VWS23C/epIJhO5w3cBzJyDxDW6+pVedwvYEutu47nuHIJssp20Cr5lKIZYbGTqBdJazopRgwXcN3OI8NB9kk9V6jO7ceHjxXEiVxBYrRusfNEzpYIVMNT6ojTvu0JTGop4rGAA62t9T5JlIbjwRF0YcLFDpIuquOHDwQBegddNlYHb8Fyl0amxOvm8UAT0TLCytjZQQDQKV5QA4OQ0v64uF9ARb+nf/PBWaqSzbD5joFWwaLKXg93ugC/A3KLbKcai3E6DzUcPEIl0fpesqIwdQDnPgzX62UpayG8Wm7hiyMa38rWt9BZQTK29VZVtRzwZUtQmqjRyZqHTxoJRn6mJDpGLQVESGzRJckNjIHWTSrTo1A9qo0XTIaZ1pG8s7D7hF4LubMfzPqAfEwm30QWQexuPJEcIrLPcCQGSZib7B5a4A+9kmSwfF6FqSa8TD/CPonNdb5vRDIagMY0X2ChfX329kvBmhiasJ0Hoo2DXtankPuUPgkJPIe/qjdOwWBRhGjIml5LXWBGzOBCsRzOgtcF8f/7Ztp3hPmpRINDZ41aeK7TVoPYmFidA78LuGvIqSB81MycZoyDpt3/Yqn1c0W4Lm9xvopZsNew5od/Zw5HvTosScew6zH8Mw0PhZQSRNmD9knMt4qGsilBuY287t4qXCh1j2t4lzRbxKsiGekYZD1cUbeTRfxOp90lNdJbTnM8CKakkkGshqBxVilOgSSS36Mj4TRnilVQh7bcRqEklBJAx9r9yZSnQriSACcWwXHu0ukkgCpSnrCX+Te4K3S7k8ePkkkgCZpWn6Ew6yv5AMHnqfoEkkyv7hV32M1D1XkSSWoxFWUKpKxcSQSUp40OmiSSUMsinJEqsrEklRjEUZmqi95B0KSSTIchsLyXG5J80SpmJJJbGIKQtRKldp5pJKpYvA2NxopeqbINRr9UkkAV7vh1HajG7SdW+B4hWJIo5293haySSgClE98RyudnZwvuuw1LGzMe3Qh7b+oSSVl6Q/D0nMkkktpzj/9k="/>
          <p:cNvSpPr>
            <a:spLocks noChangeAspect="1" noChangeArrowheads="1"/>
          </p:cNvSpPr>
          <p:nvPr/>
        </p:nvSpPr>
        <p:spPr bwMode="auto">
          <a:xfrm>
            <a:off x="635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35844" name="AutoShape 4" descr="data:image/jpeg;base64,/9j/4AAQSkZJRgABAQAAAQABAAD/2wCEAAkGBxQSEhQUEhQUFRQXFhQUFBQXFhQUFBUUFBUWFxQUFRUYHCggGBolHBQUITEhJSkrLi4uFx8zODMsNygtLisBCgoKDg0OGxAQGiwkHyQsLCwsLCwsLCwsLCwsLCwsLCwsLCwsLCwsLCwsLCwsLCwsLCwsLCwsLCwsLCwsLCwsLP/AABEIALcBFAMBIgACEQEDEQH/xAAcAAABBQEBAQAAAAAAAAAAAAAFAAIDBAYBBwj/xAA+EAABAwIEAggEAwcEAgMAAAABAAIDBBEFEiExQVEGEyJhcYGRoQcyscFCUtEUI2JyguHwkrLC8SQzc4Oi/8QAGgEAAgMBAQAAAAAAAAAAAAAAAAMBAgQFBv/EACcRAAIDAAMAAQMDBQAAAAAAAAABAgMRBCExEiIyQQUTcQZhkaHR/9oADAMBAAIRAxEAPwAyE5MBXbrac8kBXQVFmTTIgCyHJwcqRmXRUIAvhPCpMnVlkigCYLoXAV1BI4JwTU4IIHBOCaE4IJHBdXAnKAEnLgXUEnQkkuoASSSRQBy64SuEqNz0EEmZLOqzpUzrlOBpeD13MqbZlI2RRgaWbpKNr08FBJ1cXVxACSSSQAkkl1QBmbpjnrjnKCWRXKj3yqtLUqvPPZCautsgAnLXWVZ2JgcVm6vEkKqcSIBKq5JF1Bs2FX0nZCLuOvBo3Kz1Z09qH3EeWMd3af6nQeiyxcZHXcd/oidLgUkovG0257krPO4118f+2hWi6W1rbWlzfzBrlqsD+IjHWbUNyuvYvb8viWnUe6zmF9EJiNj56fVVsXwN9O67m9l2l+R70qN/fo6XG67R7LTzte0OYQ5pFwRqCpgvKeg3SA08oikP7mQ2F9mPOzu4HY+RXqrStkJfJac+yDg8HhPCYE8KxQcF1cCcFBJ1dXAnIAQSSXUAcTXFOKikcgBj3KrLKnTSIXVVFlJVsmlqVVdWITWV1uKFyYlrupIC/SjF3RUz3RmztGg8Rc2JHkvO4OlFbH8s7zzvZ1u7Vayph/amdWSQCQbju2Qir6Czs7UTg4cr6+hWS65KWab6KG4bhRb0/rW69afNrD9locK+K7hpUQtdt2ozlP8ApdcH1Cw9S50TiyRvaG4IUBfG7cWUKyRLqie64B0zpKuwZJkedo5LNefDWzvIrRL5oNID8jtdwNj5Fep/DTpTI8/stU4l9v3L3buAGsbjxI3BTYWb0xE6s7R6IkkkmiRJJJIAyMhVKd6sylD6lysVB9bMs3XVO6L4g9ZerfqqSYyCIZZLodVyXNuA1KulDqj5ikTfRpguyxhrMzteJA916v0bhyjKLLy/o9EHTNzAlje063Iar0vDH3DnsjZHkaJCBp2SbDXbMsdybOjx8S1mohcQdVXxigbPG5p8R4p9LUCSnEtrk622F9te5VMNlc8lrosozuYHDQhw1vsDl9khRZpbR5NXxFj3M4tcV670QxXr6aN5+YDI7+Zul/PQrzTpq3qq19xbsh3mRb6rSfDuqtE8cOsNvNrV0uO9OPy4pHo7HJ4cNuPJDoZ0L6PMNRidVcm0UbA3XYkN/Vy0yeemKMXLw1AK6CmTRuYbEefBRMmBFxsgh9Fq6V1X6xLrFIaWLruZVutXDKjA0nc9V5XpjplXlmQRpDVSrP4hVWuiNZLosti1RurELsHYjXIRHVZngXtzPIcU2skLjYXJOgA4oq7osY4C+TWRzQQwfhG4vzKzW2qJtooc/DTYNTgtGQ37xt6qzi+N/s4I/FY2v9VV6Jfu2NsAL72vY8LkHZ39lf6Z0cctM4uAzj/1njfl4LlPuzs7KWV9HlOOVBnnLjxKikw4X353/wA9E17SHaqzE65W1dI577fYOkhc1XaGsLXNNyHAhzTyI2uVMBrz7u5QyUgtpxO/jw+inSrR7r0Sxn9qgzn5mktdbbTY+iNLH/C+kLKPM7d7yR4NsPqCtgtkXqME1jaQkkklJUxUxQyrciMyE1hVioExF6zc51KNYk9A3lKmPgiGZ+UEobDqdeKnr3agJsbhawGqRJmmCNF0NIbI4HiBfwW0xScRwHLoCLC3G+wXmeG1BjlafI+a9G6xklOA4d9+XJY7VktOlx2nHDSdGGZYImu/ENb8zqtDka0aWHgFn8FdG2KIOLhYANc8OaCSNgTpw0RWWTRK3B7jp5L8U3g1bQN+rGb/AFGyg6KYy2IdWeZIdwN+aodNcQL62SxuGkN4b21QHOQfNbqW4pHK5CU5NHttHX3V/wCGPar8Qd3R/U/ovOsExMljbngvQ/g+L1Fa7mI/qVqtexRipjkmj0WppWvBa4XB0KFTYKPwXFtANwtBZcMaQpNeGiUU/TJyYXINrFQmgl5e615iTeqV/wB2Qv8AYiY/9hl/L7oTjuJCkLBNcF4JbbXRtgfqF6L1QXlvxsh7VIe6ce8SrZyJRjpp4XBhfcq233/wpv6XxfxeyrSdMI+DT6hYfIu5FkfOsPRR/p3j/nf8h+TpS+5JaxzddLkaeQVOsxQSB1mgX7ybWPehb49CphSmxPJpPoohybG1/IXfo3HhCWLyLaFg1eyKdr5BcDzsVpX4+2oqI7AgEPBJOh2sByGhWFciNLUMDGkOIkYcwBHZdY7NcO7mtN1fy+r8nnuNd8fp/B6zQUzeFrWVHHcPfKbNF2jXnryslhFZnDXA6EA+q0NEFgSxnSb1Gah6IQCzpdXHLnGwDjr/AJ4KDGqCnFJI8RtaBnDdBcFmgIda57Vh33WmNI50r8zezqByIIGv+ckF+ITAyjy3F8zbeDb6AeaI65dky+MYM8qzKakpi57GsvmeQ0DvcbfUqjqTZbv4b4WH1Wcjswtzf1u0b9HH0W+K14cqUsTZ6ZhlGIYo4hqGNDb87DU+Z1VlJJbDnCSXF1AGHnQiuRiZCa1WIMniZQoozigQZyTL0fDwGVws5dhdlGm5/wA1XcRGxUcXBIkaYE9Uey0je97rZ4LWFzGxk2B3+yE4bgck1PJKBZjCzW2p7QvbyutxQ9GNO+wKz2tZht46aeoL4fRlzAHOzMAHZu63peysYtOWwvLd2tNuQNrD7KTCaaw7ROmlk/HmXY1jR8z4227i4F1v6QUhLX2arLNPn6ohcHvz3zhxzX3vfUqKRen/ABF6K/vetjHzEhwH5rXafsvOXU563I4WINiPBbkcl+BLD3lrQF6z8FZ/3s7eJYHejgPuvM6SjJW6+E7+rxEs/NC/2yu/4p01kREGvke1qUTBVi9QyTgJQ4tyS3UeZCqrF42fM4DxIQWp6bUzN5W+Wv0U4yNSNdnXmfxr+SlPJ0o9Q0/ZXn/ESn4Fx8GlZfpzjH7eyFkTTdshJvuQ4W0HEqltcnB9Grg3wq5EZNmEzJZ16Lh/wtbJf/ynC1j/AOlut/8A7PqrzvhEwAn9pe63KNg+rlhVE2enf6xQvz/pnlbnpzag21PCx8CNUbreiLw94ZKCwPc1pIuS0EjM7KbDbYKlU9HnRHWRrwDwabEDxKbDi2aujLb+s8aSff4aAUwGY5flubeHBT0mHulBLSNN7qSaGxRPo3AHOLSbA7945Lda3GPR5fjpSnjNb0Pp3Npo82+X2ube1lqsOPNBqWpDW6bAWHKwVqjrbrmSfZ14rrA91tysz05waWqjY2K12kk3NtwtLhVDJNqBYfmOg8uaLVRpqNuaZwc7g3cu/lZ+qtXCT7KW2QisPnGswqpjuDTyixy5ureWk30AcBZem/Cdv/iPcWkEynUi1wGttbuGqK4v0mkqDlb+7i4NG5/mP2CgwOrySZT8rrDwPArdU8fZy7lsejTri6uLWYhLq4uoA89qalB6yqVWur9UJnq7qXIlRI8QqAhkhJ2T3vzOPgn03aCzSl2aoxSRQnpydXbBaPCeirw5jnscAAXOa7gT8jD5alR4XWQwP6ydr3ZSOrY0NIv+dxJ4aWHnqjuLdMi5hEMQYD+Jzs7tdzoAL95uqPsYujX9EKMPglYRoSLd4+W/hclGYZgJQADoC11xaxXjOE4nLFOJ2SESbEkkhzeLHDi36WFl6tQYn1rbkFsgsJAddeBB4g29ki6PWmrjS7cWW6+RrXxtad3ZnfytBP6Kt0dmdVVpeR+6iDsvJzzoT32H1QmskfNPHTRaOkNnO/Kz8TvRFfiDUMoKaOnpiY5HEDM0kPDG6ucXDXU291WqOvRvImox+P5DOJUYkiLba2y+Dm/KV4109w4xSMqGC2bsP7nt5+I+i0OF9PKiK4ltO02+Y5ZNP4wNfMLmO9IKSrjcx7JIi8amwe1rh8jwQb6HuWk55iaDpCWfOwOHd2T+i2PQHGI5MVp3R5hdkjHA23LH8t+C85kpii3Q6pdT1UUpaSGOB8rEH2Ku5trCigk9R9IYlijYxcny4lYvF8elfcNOQd26pYViL6pr5JN+scABs0WaQB6p1TGnV1rNYi217iM3iF3auJJ7yShEsaP17EGlCbgpMbSQ6o1T3Dg2O3WCzm3Nh3a+qp0Eeqs0cT5qjIx1iCQ08LWvbx0SORL4wNPFj8rP4N3geJ5stw5kg0LdiOYvsR7LS1WMhjOZINiODuGYcNUCwuIBjQ5tngWPiOITq5tgSudVPH34dS+ClF56Ybo40dW4WjBvckOJkebkOfKw6sJ5ErmIxbqbDyGVM8eYAlznBhYTIQ7tB7pRoW/MAD6qWuYuvHw4UvTG1cCEzOLdWkg9xstLXx7rN4gqTQyDJIekEwsM1xyP6r0HoHMJ3B8ny3sG8yNye5eVRMLnBo3JsPNb3EZhThsULrENANtx58ysk64+4boWzzNPRukXTtsN4aazpBo5+7I+4fmd3bBYWfEXPcXyOL3nck3J7h3LNsmtturtJC523qqEhcYhY+YB7kWjFwDz4oXQ4fltcXO6NMapRDC+EYidGPPc0n6FGVj3DktJhlV1jBc9oaO/XzWmue9MyWwztFtdTV1NEnz/AFUxJKrErrimPOhSmx6K0bu1fv8AZT4e6zf6nfUqCk10TqF9sw5EpI8sy6lo77nwSad2ctv5eCjp3XcXdyke3Zw3HuOIQBIxel4BNnHW7kwMa635mZs1+/shebNsRcbFeofCUNlhqInbgg9+V4IP0Pqoa1Foy+L0LfD6h0NW8dqdzhHf8MMex/qdr4ALAdM8T/aKyV97tByN5Wbpp3XuvSumtYKOkayLshkYiZ/pygDyXi5URWLCZy+T05uU4sukB/dPVigwU4UkLLHyATmhIHVAGv6EOu2Zvex3qCPsjVS1Z/oQ/wDeTDmxp/0kj/ktHVLVX9piu+8zuINQSdmq0FcEGnbqmFEWsPbsinR5zY5ZWOHaLg9ruNiP1uhtCiM9KXZXx2Ejdr7OHIlI5FbnDo08W1V2a/GbSjkUOLvGR3gT6BA8GxjMMjhZ4u0t4h21itI/CpHsOZuVpFruIbv46rlY9w7GxzWzFVJLa02vZ7GOcGvDG3F25pGu+c2AAy8teCmrVU6URFklO5xY4tJZcN69tyAQWNablxy78NVNWSaLtQZwJrADiJWVxF2q0mJSbrK1z9SqzZetD8JFi55/CAB/MVcM7nuc7idfVDaF2ZlhxcT7AD7+qMYa0X7h7rK/TYvC/hlDxd2jytotJSEgC7NO4hC4Jx+G1+5X6WpJPDwBVCwXpmtdr7HcK26NUaeUE8ncCPoVb61QA2QcvNTYXPkkH5T2T57e9lXkkVd8ivF4yko6sNqkq2Hz9ZG13G2viN0lsML6PACopz2SpFDVfKks0r0ij7JHIpruy93fr6qbLdqgqPwnxH+eiUNJqZ+4V6LZDKTUolCdEANYcjrH5XbdzuI81vPhTWdXWFvCSNzfNpDh9D6rB1kWZh57juIRboZiWWeCS9i2RrX+fZd7EoA33xgqxeCMG/zvI5WOUfdebhaL4h1olr5A3aMNj/qAu73KzYcgCVSBQMKmBQA5zrAlMiK5PINuZsEowgDQ9EZbVNvzMePSx+y11SViOi5vVR+D/wDaVtKkrTV4Y7/uA9YhM+6K1ZQepcmikT0r9UapJFm4ZNUUjqg1pcTYAXKCcDMGNw0ZfNkDp3HK3ndun9I01PHRDqjG5aol0ryeIGzW9wHBY7FK0yOLzpciw5DgPFFGz5YSdtNO88APNc+fbOlDpLQjUxmWMZd2vDh2iwm1wQHjVtwSLhNNReMaja2ji8aafMdTturdIBHGA42sBmJ58UOxXQBwvZ3PgnUzzpiL4b2gNiM26y9fLwHFFsSnQuGLO7U7WP1/RWsZFUS5TARsBOhOg7r7lH8HwphAc43HAcPRBf2TrNXN0GzSbDxR2ha4NDQDlGwAJ9ws7ZoSDUUUY0Nrcv7BXY4o7bC3doh9LE7g23e/T23KItpc2r3F3d8rfQfdVLD4a6NumceG6sSTAm42IumNjjbsG37gFHO7Uc/7oIY8u+qY9yY99go5ZLDXyUkBnCq/Iwi9u0T7BJZ3rCknKfQhwTZgSoajYeKlTJOHiFZ+AvTsQ0VepZoe4gqyRY9y7NHcFKGlGgOpRCAoVQmxPciTCgC2qMTupkDh8pIDvsfJXLqtO2++yALs0jiXuebuc5zieZc4kn3TWqkxkmYEu7PL+kff6K81AEjFNdRMT0AQSavA5C/mf+lOTqAq4eBdx56eWimpmnc7nhyCANH0OgvO535Ge7jYewK1NQVn+hQ1mP8AIP8AcUcqStVX2mK5/WCqsoJVuRisKBVpTGURFFLqu4g9xDR+Hj48LqmH6q3HICLHZLa1YNT+L0CzzgkD+Iei0THCSpjZsyJnWOPC4G5WYxelMbg5vykj15FF8DlBmleduqDj3jRZJLDZFp+GhjeXHrJLBg+Rh312JHEqfEI+sYW6XtprqDwQuhnzh0jtQwNDRwMj9SfJPlqXZZHZj2G6a/iPIbaclVPGWa1GNr75stje9rcbo3h2A5WBxd2zYkcu4InhFGxzmOeA+QAvc+2pzdlptwGj/RTikLHOHC9x5q8paUjHCu3B2ni71ViHCC35ZXjwVmOIq3TQkE5tRzSy5UbTEfPNIe4Wv7K7BESOyH25vP0CkNQxu2p9SmS1h3doOA4qCSXKG95VaaaxvfgqxnJ1PHYDf+3ilCy5+Uvdy/CPEqSGSsdftO24DmeQ5pPaS67tOTeQ5lTtiI45n7F2zWDkFDUMDQRf+Zx3P8IUkFcvSUDnJK5Uxl0yTY+CcmuTRQ+F2ZvepgqdGVdabi6UNBRble/1HmrMDtAq2IvHWach9SpYXbIAutKbIuhMnkDRqgCww6BSsVelddoKshAEjU2eTK0nu/6SuqOLyWj8x9UAS0rb2zbgeXj4q+1UKB2ZodzV8FAGu6GstC935pLeTWj9SidQVV6OR5aaPvu71cVYnK2QXSMFj2TBVWgVajlUgtYFLCIJeU6OVNnCq5kvRqWhCRwcCHagqrhfYfKznC4DysmCVJsnaDuVx5EWIVLFqGVvGE8JqLQH/wCQk+iZVzuETrbltz3Zvvlv6odRy9jq+crQfAmx+6KEaVYvsbebY3PNvUBZ8NGhrAatliCA1xtc8NBYDwsiUwDuWnFZxjPlI4gH2U+ew1KrpbAv1jW631UBqHP0GjVSibm14KSWqDRYIAuEtYL8VUknuddT7BVQ5zyTsOLj9k+7rHqm35nYkfwoILAfYjNqfyj7lWnYiQLdlo83H0CH0k0TjbtNfxB0J/VWS23C/epIJhO5w3cBzJyDxDW6+pVedwvYEutu47nuHIJssp20Cr5lKIZYbGTqBdJazopRgwXcN3OI8NB9kk9V6jO7ceHjxXEiVxBYrRusfNEzpYIVMNT6ojTvu0JTGop4rGAA62t9T5JlIbjwRF0YcLFDpIuquOHDwQBegddNlYHb8Fyl0amxOvm8UAT0TLCytjZQQDQKV5QA4OQ0v64uF9ARb+nf/PBWaqSzbD5joFWwaLKXg93ugC/A3KLbKcai3E6DzUcPEIl0fpesqIwdQDnPgzX62UpayG8Wm7hiyMa38rWt9BZQTK29VZVtRzwZUtQmqjRyZqHTxoJRn6mJDpGLQVESGzRJckNjIHWTSrTo1A9qo0XTIaZ1pG8s7D7hF4LubMfzPqAfEwm30QWQexuPJEcIrLPcCQGSZib7B5a4A+9kmSwfF6FqSa8TD/CPonNdb5vRDIagMY0X2ChfX329kvBmhiasJ0Hoo2DXtankPuUPgkJPIe/qjdOwWBRhGjIml5LXWBGzOBCsRzOgtcF8f/7Ztp3hPmpRINDZ41aeK7TVoPYmFidA78LuGvIqSB81MycZoyDpt3/Yqn1c0W4Lm9xvopZsNew5od/Zw5HvTosScew6zH8Mw0PhZQSRNmD9knMt4qGsilBuY287t4qXCh1j2t4lzRbxKsiGekYZD1cUbeTRfxOp90lNdJbTnM8CKakkkGshqBxVilOgSSS36Mj4TRnilVQh7bcRqEklBJAx9r9yZSnQriSACcWwXHu0ukkgCpSnrCX+Te4K3S7k8ePkkkgCZpWn6Ew6yv5AMHnqfoEkkyv7hV32M1D1XkSSWoxFWUKpKxcSQSUp40OmiSSUMsinJEqsrEklRjEUZmqi95B0KSSTIchsLyXG5J80SpmJJJbGIKQtRKldp5pJKpYvA2NxopeqbINRr9UkkAV7vh1HajG7SdW+B4hWJIo5293haySSgClE98RyudnZwvuuw1LGzMe3Qh7b+oSSVl6Q/D0nMkkktpzj/9k="/>
          <p:cNvSpPr>
            <a:spLocks noChangeAspect="1" noChangeArrowheads="1"/>
          </p:cNvSpPr>
          <p:nvPr/>
        </p:nvSpPr>
        <p:spPr bwMode="auto">
          <a:xfrm>
            <a:off x="635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35846" name="AutoShape 6" descr="data:image/jpeg;base64,/9j/4AAQSkZJRgABAQAAAQABAAD/2wCEAAkGBxQSEhQUEhQUFRQXFhQUFBQXFhQUFBUUFBUWFxQUFRUYHCggGBolHBQUITEhJSkrLi4uFx8zODMsNygtLisBCgoKDg0OGxAQGiwkHyQsLCwsLCwsLCwsLCwsLCwsLCwsLCwsLCwsLCwsLCwsLCwsLCwsLCwsLCwsLCwsLCwsLP/AABEIALcBFAMBIgACEQEDEQH/xAAcAAABBQEBAQAAAAAAAAAAAAAFAAIDBAYBBwj/xAA+EAABAwIEAggEAwcEAgMAAAABAAIDBBEFEiExQVEGEyJhcYGRoQcyscFCUtEUI2JyguHwkrLC8SQzc4Oi/8QAGgEAAgMBAQAAAAAAAAAAAAAAAAMBAgQFBv/EACcRAAIDAAMAAQMDBQAAAAAAAAABAgMRBCExEiIyQQUTcQZhkaHR/9oADAMBAAIRAxEAPwAyE5MBXbrac8kBXQVFmTTIgCyHJwcqRmXRUIAvhPCpMnVlkigCYLoXAV1BI4JwTU4IIHBOCaE4IJHBdXAnKAEnLgXUEnQkkuoASSSRQBy64SuEqNz0EEmZLOqzpUzrlOBpeD13MqbZlI2RRgaWbpKNr08FBJ1cXVxACSSSQAkkl1QBmbpjnrjnKCWRXKj3yqtLUqvPPZCautsgAnLXWVZ2JgcVm6vEkKqcSIBKq5JF1Bs2FX0nZCLuOvBo3Kz1Z09qH3EeWMd3af6nQeiyxcZHXcd/oidLgUkovG0257krPO4118f+2hWi6W1rbWlzfzBrlqsD+IjHWbUNyuvYvb8viWnUe6zmF9EJiNj56fVVsXwN9O67m9l2l+R70qN/fo6XG67R7LTzte0OYQ5pFwRqCpgvKeg3SA08oikP7mQ2F9mPOzu4HY+RXqrStkJfJac+yDg8HhPCYE8KxQcF1cCcFBJ1dXAnIAQSSXUAcTXFOKikcgBj3KrLKnTSIXVVFlJVsmlqVVdWITWV1uKFyYlrupIC/SjF3RUz3RmztGg8Rc2JHkvO4OlFbH8s7zzvZ1u7Vayph/amdWSQCQbju2Qir6Czs7UTg4cr6+hWS65KWab6KG4bhRb0/rW69afNrD9locK+K7hpUQtdt2ozlP8ApdcH1Cw9S50TiyRvaG4IUBfG7cWUKyRLqie64B0zpKuwZJkedo5LNefDWzvIrRL5oNID8jtdwNj5Fep/DTpTI8/stU4l9v3L3buAGsbjxI3BTYWb0xE6s7R6IkkkmiRJJJIAyMhVKd6sylD6lysVB9bMs3XVO6L4g9ZerfqqSYyCIZZLodVyXNuA1KulDqj5ikTfRpguyxhrMzteJA916v0bhyjKLLy/o9EHTNzAlje063Iar0vDH3DnsjZHkaJCBp2SbDXbMsdybOjx8S1mohcQdVXxigbPG5p8R4p9LUCSnEtrk622F9te5VMNlc8lrosozuYHDQhw1vsDl9khRZpbR5NXxFj3M4tcV670QxXr6aN5+YDI7+Zul/PQrzTpq3qq19xbsh3mRb6rSfDuqtE8cOsNvNrV0uO9OPy4pHo7HJ4cNuPJDoZ0L6PMNRidVcm0UbA3XYkN/Vy0yeemKMXLw1AK6CmTRuYbEefBRMmBFxsgh9Fq6V1X6xLrFIaWLruZVutXDKjA0nc9V5XpjplXlmQRpDVSrP4hVWuiNZLosti1RurELsHYjXIRHVZngXtzPIcU2skLjYXJOgA4oq7osY4C+TWRzQQwfhG4vzKzW2qJtooc/DTYNTgtGQ37xt6qzi+N/s4I/FY2v9VV6Jfu2NsAL72vY8LkHZ39lf6Z0cctM4uAzj/1njfl4LlPuzs7KWV9HlOOVBnnLjxKikw4X353/wA9E17SHaqzE65W1dI577fYOkhc1XaGsLXNNyHAhzTyI2uVMBrz7u5QyUgtpxO/jw+inSrR7r0Sxn9qgzn5mktdbbTY+iNLH/C+kLKPM7d7yR4NsPqCtgtkXqME1jaQkkklJUxUxQyrciMyE1hVioExF6zc51KNYk9A3lKmPgiGZ+UEobDqdeKnr3agJsbhawGqRJmmCNF0NIbI4HiBfwW0xScRwHLoCLC3G+wXmeG1BjlafI+a9G6xklOA4d9+XJY7VktOlx2nHDSdGGZYImu/ENb8zqtDka0aWHgFn8FdG2KIOLhYANc8OaCSNgTpw0RWWTRK3B7jp5L8U3g1bQN+rGb/AFGyg6KYy2IdWeZIdwN+aodNcQL62SxuGkN4b21QHOQfNbqW4pHK5CU5NHttHX3V/wCGPar8Qd3R/U/ovOsExMljbngvQ/g+L1Fa7mI/qVqtexRipjkmj0WppWvBa4XB0KFTYKPwXFtANwtBZcMaQpNeGiUU/TJyYXINrFQmgl5e615iTeqV/wB2Qv8AYiY/9hl/L7oTjuJCkLBNcF4JbbXRtgfqF6L1QXlvxsh7VIe6ce8SrZyJRjpp4XBhfcq233/wpv6XxfxeyrSdMI+DT6hYfIu5FkfOsPRR/p3j/nf8h+TpS+5JaxzddLkaeQVOsxQSB1mgX7ybWPehb49CphSmxPJpPoohybG1/IXfo3HhCWLyLaFg1eyKdr5BcDzsVpX4+2oqI7AgEPBJOh2sByGhWFciNLUMDGkOIkYcwBHZdY7NcO7mtN1fy+r8nnuNd8fp/B6zQUzeFrWVHHcPfKbNF2jXnryslhFZnDXA6EA+q0NEFgSxnSb1Gah6IQCzpdXHLnGwDjr/AJ4KDGqCnFJI8RtaBnDdBcFmgIda57Vh33WmNI50r8zezqByIIGv+ckF+ITAyjy3F8zbeDb6AeaI65dky+MYM8qzKakpi57GsvmeQ0DvcbfUqjqTZbv4b4WH1Wcjswtzf1u0b9HH0W+K14cqUsTZ6ZhlGIYo4hqGNDb87DU+Z1VlJJbDnCSXF1AGHnQiuRiZCa1WIMniZQoozigQZyTL0fDwGVws5dhdlGm5/wA1XcRGxUcXBIkaYE9Uey0je97rZ4LWFzGxk2B3+yE4bgck1PJKBZjCzW2p7QvbyutxQ9GNO+wKz2tZht46aeoL4fRlzAHOzMAHZu63peysYtOWwvLd2tNuQNrD7KTCaaw7ROmlk/HmXY1jR8z4227i4F1v6QUhLX2arLNPn6ohcHvz3zhxzX3vfUqKRen/ABF6K/vetjHzEhwH5rXafsvOXU563I4WINiPBbkcl+BLD3lrQF6z8FZ/3s7eJYHejgPuvM6SjJW6+E7+rxEs/NC/2yu/4p01kREGvke1qUTBVi9QyTgJQ4tyS3UeZCqrF42fM4DxIQWp6bUzN5W+Wv0U4yNSNdnXmfxr+SlPJ0o9Q0/ZXn/ESn4Fx8GlZfpzjH7eyFkTTdshJvuQ4W0HEqltcnB9Grg3wq5EZNmEzJZ16Lh/wtbJf/ynC1j/AOlut/8A7PqrzvhEwAn9pe63KNg+rlhVE2enf6xQvz/pnlbnpzag21PCx8CNUbreiLw94ZKCwPc1pIuS0EjM7KbDbYKlU9HnRHWRrwDwabEDxKbDi2aujLb+s8aSff4aAUwGY5flubeHBT0mHulBLSNN7qSaGxRPo3AHOLSbA7945Lda3GPR5fjpSnjNb0Pp3Npo82+X2ube1lqsOPNBqWpDW6bAWHKwVqjrbrmSfZ14rrA91tysz05waWqjY2K12kk3NtwtLhVDJNqBYfmOg8uaLVRpqNuaZwc7g3cu/lZ+qtXCT7KW2QisPnGswqpjuDTyixy5ureWk30AcBZem/Cdv/iPcWkEynUi1wGttbuGqK4v0mkqDlb+7i4NG5/mP2CgwOrySZT8rrDwPArdU8fZy7lsejTri6uLWYhLq4uoA89qalB6yqVWur9UJnq7qXIlRI8QqAhkhJ2T3vzOPgn03aCzSl2aoxSRQnpydXbBaPCeirw5jnscAAXOa7gT8jD5alR4XWQwP6ydr3ZSOrY0NIv+dxJ4aWHnqjuLdMi5hEMQYD+Jzs7tdzoAL95uqPsYujX9EKMPglYRoSLd4+W/hclGYZgJQADoC11xaxXjOE4nLFOJ2SESbEkkhzeLHDi36WFl6tQYn1rbkFsgsJAddeBB4g29ki6PWmrjS7cWW6+RrXxtad3ZnfytBP6Kt0dmdVVpeR+6iDsvJzzoT32H1QmskfNPHTRaOkNnO/Kz8TvRFfiDUMoKaOnpiY5HEDM0kPDG6ucXDXU291WqOvRvImox+P5DOJUYkiLba2y+Dm/KV4109w4xSMqGC2bsP7nt5+I+i0OF9PKiK4ltO02+Y5ZNP4wNfMLmO9IKSrjcx7JIi8amwe1rh8jwQb6HuWk55iaDpCWfOwOHd2T+i2PQHGI5MVp3R5hdkjHA23LH8t+C85kpii3Q6pdT1UUpaSGOB8rEH2Ku5trCigk9R9IYlijYxcny4lYvF8elfcNOQd26pYViL6pr5JN+scABs0WaQB6p1TGnV1rNYi217iM3iF3auJJ7yShEsaP17EGlCbgpMbSQ6o1T3Dg2O3WCzm3Nh3a+qp0Eeqs0cT5qjIx1iCQ08LWvbx0SORL4wNPFj8rP4N3geJ5stw5kg0LdiOYvsR7LS1WMhjOZINiODuGYcNUCwuIBjQ5tngWPiOITq5tgSudVPH34dS+ClF56Ybo40dW4WjBvckOJkebkOfKw6sJ5ErmIxbqbDyGVM8eYAlznBhYTIQ7tB7pRoW/MAD6qWuYuvHw4UvTG1cCEzOLdWkg9xstLXx7rN4gqTQyDJIekEwsM1xyP6r0HoHMJ3B8ny3sG8yNye5eVRMLnBo3JsPNb3EZhThsULrENANtx58ysk64+4boWzzNPRukXTtsN4aazpBo5+7I+4fmd3bBYWfEXPcXyOL3nck3J7h3LNsmtturtJC523qqEhcYhY+YB7kWjFwDz4oXQ4fltcXO6NMapRDC+EYidGPPc0n6FGVj3DktJhlV1jBc9oaO/XzWmue9MyWwztFtdTV1NEnz/AFUxJKrErrimPOhSmx6K0bu1fv8AZT4e6zf6nfUqCk10TqF9sw5EpI8sy6lo77nwSad2ctv5eCjp3XcXdyke3Zw3HuOIQBIxel4BNnHW7kwMa635mZs1+/shebNsRcbFeofCUNlhqInbgg9+V4IP0Pqoa1Foy+L0LfD6h0NW8dqdzhHf8MMex/qdr4ALAdM8T/aKyV97tByN5Wbpp3XuvSumtYKOkayLshkYiZ/pygDyXi5URWLCZy+T05uU4sukB/dPVigwU4UkLLHyATmhIHVAGv6EOu2Zvex3qCPsjVS1Z/oQ/wDeTDmxp/0kj/ktHVLVX9piu+8zuINQSdmq0FcEGnbqmFEWsPbsinR5zY5ZWOHaLg9ruNiP1uhtCiM9KXZXx2Ejdr7OHIlI5FbnDo08W1V2a/GbSjkUOLvGR3gT6BA8GxjMMjhZ4u0t4h21itI/CpHsOZuVpFruIbv46rlY9w7GxzWzFVJLa02vZ7GOcGvDG3F25pGu+c2AAy8teCmrVU6URFklO5xY4tJZcN69tyAQWNablxy78NVNWSaLtQZwJrADiJWVxF2q0mJSbrK1z9SqzZetD8JFi55/CAB/MVcM7nuc7idfVDaF2ZlhxcT7AD7+qMYa0X7h7rK/TYvC/hlDxd2jytotJSEgC7NO4hC4Jx+G1+5X6WpJPDwBVCwXpmtdr7HcK26NUaeUE8ncCPoVb61QA2QcvNTYXPkkH5T2T57e9lXkkVd8ivF4yko6sNqkq2Hz9ZG13G2viN0lsML6PACopz2SpFDVfKks0r0ij7JHIpruy93fr6qbLdqgqPwnxH+eiUNJqZ+4V6LZDKTUolCdEANYcjrH5XbdzuI81vPhTWdXWFvCSNzfNpDh9D6rB1kWZh57juIRboZiWWeCS9i2RrX+fZd7EoA33xgqxeCMG/zvI5WOUfdebhaL4h1olr5A3aMNj/qAu73KzYcgCVSBQMKmBQA5zrAlMiK5PINuZsEowgDQ9EZbVNvzMePSx+y11SViOi5vVR+D/wDaVtKkrTV4Y7/uA9YhM+6K1ZQepcmikT0r9UapJFm4ZNUUjqg1pcTYAXKCcDMGNw0ZfNkDp3HK3ndun9I01PHRDqjG5aol0ryeIGzW9wHBY7FK0yOLzpciw5DgPFFGz5YSdtNO88APNc+fbOlDpLQjUxmWMZd2vDh2iwm1wQHjVtwSLhNNReMaja2ji8aafMdTturdIBHGA42sBmJ58UOxXQBwvZ3PgnUzzpiL4b2gNiM26y9fLwHFFsSnQuGLO7U7WP1/RWsZFUS5TARsBOhOg7r7lH8HwphAc43HAcPRBf2TrNXN0GzSbDxR2ha4NDQDlGwAJ9ws7ZoSDUUUY0Nrcv7BXY4o7bC3doh9LE7g23e/T23KItpc2r3F3d8rfQfdVLD4a6NumceG6sSTAm42IumNjjbsG37gFHO7Uc/7oIY8u+qY9yY99go5ZLDXyUkBnCq/Iwi9u0T7BJZ3rCknKfQhwTZgSoajYeKlTJOHiFZ+AvTsQ0VepZoe4gqyRY9y7NHcFKGlGgOpRCAoVQmxPciTCgC2qMTupkDh8pIDvsfJXLqtO2++yALs0jiXuebuc5zieZc4kn3TWqkxkmYEu7PL+kff6K81AEjFNdRMT0AQSavA5C/mf+lOTqAq4eBdx56eWimpmnc7nhyCANH0OgvO535Ge7jYewK1NQVn+hQ1mP8AIP8AcUcqStVX2mK5/WCqsoJVuRisKBVpTGURFFLqu4g9xDR+Hj48LqmH6q3HICLHZLa1YNT+L0CzzgkD+Iei0THCSpjZsyJnWOPC4G5WYxelMbg5vykj15FF8DlBmleduqDj3jRZJLDZFp+GhjeXHrJLBg+Rh312JHEqfEI+sYW6XtprqDwQuhnzh0jtQwNDRwMj9SfJPlqXZZHZj2G6a/iPIbaclVPGWa1GNr75stje9rcbo3h2A5WBxd2zYkcu4InhFGxzmOeA+QAvc+2pzdlptwGj/RTikLHOHC9x5q8paUjHCu3B2ni71ViHCC35ZXjwVmOIq3TQkE5tRzSy5UbTEfPNIe4Wv7K7BESOyH25vP0CkNQxu2p9SmS1h3doOA4qCSXKG95VaaaxvfgqxnJ1PHYDf+3ilCy5+Uvdy/CPEqSGSsdftO24DmeQ5pPaS67tOTeQ5lTtiI45n7F2zWDkFDUMDQRf+Zx3P8IUkFcvSUDnJK5Uxl0yTY+CcmuTRQ+F2ZvepgqdGVdabi6UNBRble/1HmrMDtAq2IvHWach9SpYXbIAutKbIuhMnkDRqgCww6BSsVelddoKshAEjU2eTK0nu/6SuqOLyWj8x9UAS0rb2zbgeXj4q+1UKB2ZodzV8FAGu6GstC935pLeTWj9SidQVV6OR5aaPvu71cVYnK2QXSMFj2TBVWgVajlUgtYFLCIJeU6OVNnCq5kvRqWhCRwcCHagqrhfYfKznC4DysmCVJsnaDuVx5EWIVLFqGVvGE8JqLQH/wCQk+iZVzuETrbltz3Zvvlv6odRy9jq+crQfAmx+6KEaVYvsbebY3PNvUBZ8NGhrAatliCA1xtc8NBYDwsiUwDuWnFZxjPlI4gH2U+ew1KrpbAv1jW631UBqHP0GjVSibm14KSWqDRYIAuEtYL8VUknuddT7BVQ5zyTsOLj9k+7rHqm35nYkfwoILAfYjNqfyj7lWnYiQLdlo83H0CH0k0TjbtNfxB0J/VWS23C/epIJhO5w3cBzJyDxDW6+pVedwvYEutu47nuHIJssp20Cr5lKIZYbGTqBdJazopRgwXcN3OI8NB9kk9V6jO7ceHjxXEiVxBYrRusfNEzpYIVMNT6ojTvu0JTGop4rGAA62t9T5JlIbjwRF0YcLFDpIuquOHDwQBegddNlYHb8Fyl0amxOvm8UAT0TLCytjZQQDQKV5QA4OQ0v64uF9ARb+nf/PBWaqSzbD5joFWwaLKXg93ugC/A3KLbKcai3E6DzUcPEIl0fpesqIwdQDnPgzX62UpayG8Wm7hiyMa38rWt9BZQTK29VZVtRzwZUtQmqjRyZqHTxoJRn6mJDpGLQVESGzRJckNjIHWTSrTo1A9qo0XTIaZ1pG8s7D7hF4LubMfzPqAfEwm30QWQexuPJEcIrLPcCQGSZib7B5a4A+9kmSwfF6FqSa8TD/CPonNdb5vRDIagMY0X2ChfX329kvBmhiasJ0Hoo2DXtankPuUPgkJPIe/qjdOwWBRhGjIml5LXWBGzOBCsRzOgtcF8f/7Ztp3hPmpRINDZ41aeK7TVoPYmFidA78LuGvIqSB81MycZoyDpt3/Yqn1c0W4Lm9xvopZsNew5od/Zw5HvTosScew6zH8Mw0PhZQSRNmD9knMt4qGsilBuY287t4qXCh1j2t4lzRbxKsiGekYZD1cUbeTRfxOp90lNdJbTnM8CKakkkGshqBxVilOgSSS36Mj4TRnilVQh7bcRqEklBJAx9r9yZSnQriSACcWwXHu0ukkgCpSnrCX+Te4K3S7k8ePkkkgCZpWn6Ew6yv5AMHnqfoEkkyv7hV32M1D1XkSSWoxFWUKpKxcSQSUp40OmiSSUMsinJEqsrEklRjEUZmqi95B0KSSTIchsLyXG5J80SpmJJJbGIKQtRKldp5pJKpYvA2NxopeqbINRr9UkkAV7vh1HajG7SdW+B4hWJIo5293haySSgClE98RyudnZwvuuw1LGzMe3Qh7b+oSSVl6Q/D0nMkkktpzj/9k="/>
          <p:cNvSpPr>
            <a:spLocks noChangeAspect="1" noChangeArrowheads="1"/>
          </p:cNvSpPr>
          <p:nvPr/>
        </p:nvSpPr>
        <p:spPr bwMode="auto">
          <a:xfrm>
            <a:off x="635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35848" name="Picture 8" descr="http://www.chovani.eu/web/media_image/559-article-1.jpg">
            <a:hlinkClick r:id="rId2"/>
          </p:cNvPr>
          <p:cNvPicPr>
            <a:picLocks noChangeAspect="1" noChangeArrowheads="1"/>
          </p:cNvPicPr>
          <p:nvPr/>
        </p:nvPicPr>
        <p:blipFill>
          <a:blip r:embed="rId3" cstate="print"/>
          <a:srcRect/>
          <a:stretch>
            <a:fillRect/>
          </a:stretch>
        </p:blipFill>
        <p:spPr bwMode="auto">
          <a:xfrm>
            <a:off x="2123728" y="1700808"/>
            <a:ext cx="4733925" cy="31432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2362</Words>
  <Application>Microsoft Office PowerPoint</Application>
  <PresentationFormat>Předvádění na obrazovce (4:3)</PresentationFormat>
  <Paragraphs>272</Paragraphs>
  <Slides>34</Slides>
  <Notes>0</Notes>
  <HiddenSlides>0</HiddenSlides>
  <MMClips>0</MMClips>
  <ScaleCrop>false</ScaleCrop>
  <HeadingPairs>
    <vt:vector size="4" baseType="variant">
      <vt:variant>
        <vt:lpstr>Motiv</vt:lpstr>
      </vt:variant>
      <vt:variant>
        <vt:i4>1</vt:i4>
      </vt:variant>
      <vt:variant>
        <vt:lpstr>Nadpisy snímků</vt:lpstr>
      </vt:variant>
      <vt:variant>
        <vt:i4>34</vt:i4>
      </vt:variant>
    </vt:vector>
  </HeadingPairs>
  <TitlesOfParts>
    <vt:vector size="35" baseType="lpstr">
      <vt:lpstr>Motiv sady Office</vt:lpstr>
      <vt:lpstr>Pedagogická komunikace Komunikační dovednosti-aktivní naslouchání a empatie</vt:lpstr>
      <vt:lpstr>Snímek 2</vt:lpstr>
      <vt:lpstr>Aktivní naslouchání</vt:lpstr>
      <vt:lpstr>Snímek 4</vt:lpstr>
      <vt:lpstr>Aktivní a empatické naslouchání </vt:lpstr>
      <vt:lpstr>6.1 Poměr mluvením a naslouchání</vt:lpstr>
      <vt:lpstr>Snímek 7</vt:lpstr>
      <vt:lpstr>6.2 Trénink aktivního naslouchání </vt:lpstr>
      <vt:lpstr>Aktivní naslouchání</vt:lpstr>
      <vt:lpstr>Rozdíl mezi kritickým a empatickým nasloucháním  (Tubbs,1991)</vt:lpstr>
      <vt:lpstr>Rozdíl mezi kritickým a empatickým nasloucháním</vt:lpstr>
      <vt:lpstr>Fáze aktivního naslouchání</vt:lpstr>
      <vt:lpstr>Snímek 13</vt:lpstr>
      <vt:lpstr>Cvičení</vt:lpstr>
      <vt:lpstr>Otázky</vt:lpstr>
      <vt:lpstr>Kvíz</vt:lpstr>
      <vt:lpstr>Snímek 17</vt:lpstr>
      <vt:lpstr>Snímek 18</vt:lpstr>
      <vt:lpstr>Snímek 19</vt:lpstr>
      <vt:lpstr>Snímek 20</vt:lpstr>
      <vt:lpstr>Snímek 21</vt:lpstr>
      <vt:lpstr>Snímek 22</vt:lpstr>
      <vt:lpstr>Snímek 23</vt:lpstr>
      <vt:lpstr>Problém:</vt:lpstr>
      <vt:lpstr>Otázka:</vt:lpstr>
      <vt:lpstr>Empatie-cvičení</vt:lpstr>
      <vt:lpstr>Snímek 27</vt:lpstr>
      <vt:lpstr>Snímek 28</vt:lpstr>
      <vt:lpstr>Snímek 29</vt:lpstr>
      <vt:lpstr>Snímek 30</vt:lpstr>
      <vt:lpstr>Snímek 31</vt:lpstr>
      <vt:lpstr>Snímek 32</vt:lpstr>
      <vt:lpstr>Snímek 33</vt:lpstr>
      <vt:lpstr>Snímek 34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Pedagogická komunikace Komunikační dovednosti-aktivní naslouchání a empatie</dc:title>
  <dc:creator>Hana</dc:creator>
  <cp:lastModifiedBy>Hana</cp:lastModifiedBy>
  <cp:revision>1</cp:revision>
  <dcterms:created xsi:type="dcterms:W3CDTF">2013-05-01T11:33:11Z</dcterms:created>
  <dcterms:modified xsi:type="dcterms:W3CDTF">2013-05-01T12:40:25Z</dcterms:modified>
</cp:coreProperties>
</file>