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5" r:id="rId4"/>
    <p:sldId id="266" r:id="rId5"/>
    <p:sldId id="267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</a:t>
            </a:r>
            <a:r>
              <a:rPr lang="cs-CZ" sz="4800" dirty="0" smtClean="0"/>
              <a:t>komunikace</a:t>
            </a:r>
            <a:br>
              <a:rPr lang="cs-CZ" sz="4800" dirty="0" smtClean="0"/>
            </a:br>
            <a:r>
              <a:rPr lang="cs-CZ" sz="2200" dirty="0" smtClean="0"/>
              <a:t>2. lekce: atmosféra, motivace žáků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Oční kontakt</a:t>
            </a:r>
          </a:p>
          <a:p>
            <a:pPr>
              <a:buFontTx/>
              <a:buChar char="-"/>
            </a:pPr>
            <a:r>
              <a:rPr lang="cs-CZ" dirty="0" smtClean="0"/>
              <a:t>Úsměv, kývnutí hlavou</a:t>
            </a:r>
          </a:p>
          <a:p>
            <a:pPr>
              <a:buFontTx/>
              <a:buChar char="-"/>
            </a:pPr>
            <a:r>
              <a:rPr lang="cs-CZ" dirty="0" smtClean="0"/>
              <a:t>Gestikulace</a:t>
            </a:r>
          </a:p>
          <a:p>
            <a:pPr>
              <a:buFontTx/>
              <a:buChar char="-"/>
            </a:pPr>
            <a:r>
              <a:rPr lang="cs-CZ" dirty="0" err="1" smtClean="0"/>
              <a:t>Posturika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Proxemika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Haptika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Síla hlasu</a:t>
            </a:r>
          </a:p>
          <a:p>
            <a:pPr>
              <a:buFontTx/>
              <a:buChar char="-"/>
            </a:pPr>
            <a:r>
              <a:rPr lang="cs-CZ" dirty="0" smtClean="0"/>
              <a:t>Ticho a přestávky v projevu učitele</a:t>
            </a:r>
          </a:p>
          <a:p>
            <a:pPr>
              <a:buFontTx/>
              <a:buChar char="-"/>
            </a:pPr>
            <a:r>
              <a:rPr lang="cs-CZ" dirty="0" smtClean="0"/>
              <a:t>Tempo řeči učitele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Motivace žáka neverbálními projevy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1) Jaké seznamovací aktivity a </a:t>
            </a:r>
            <a:r>
              <a:rPr lang="cs-CZ" dirty="0" err="1" smtClean="0"/>
              <a:t>ice</a:t>
            </a:r>
            <a:r>
              <a:rPr lang="cs-CZ" dirty="0" smtClean="0"/>
              <a:t>-</a:t>
            </a:r>
            <a:r>
              <a:rPr lang="cs-CZ" dirty="0" err="1" smtClean="0"/>
              <a:t>breakery</a:t>
            </a:r>
            <a:r>
              <a:rPr lang="cs-CZ" dirty="0" smtClean="0"/>
              <a:t> byste použili pro navození atmosféry ve vaší třídě?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 2) Využili byste ve své třídě „Pravidla naší třídy“ zformulované žáky? Uveďte pro a proti.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3) Proč je pro žáky z hlediska motivace k další činnosti důležitá zpětná vazba?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4) Uveďte alespoň tři způsoby, jak motivovat žáka neverbálně.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5) Jakou roli má „ticho“ ve vyučování?</a:t>
            </a: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Otázky k lekci: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cs-CZ" dirty="0" smtClean="0"/>
              <a:t>atmosféra x klima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Klima školní třídy: </a:t>
            </a:r>
            <a:r>
              <a:rPr lang="cs-CZ" dirty="0" smtClean="0"/>
              <a:t>dlouhodobější </a:t>
            </a:r>
            <a:r>
              <a:rPr lang="cs-CZ" dirty="0" smtClean="0"/>
              <a:t>emocionální </a:t>
            </a:r>
            <a:r>
              <a:rPr lang="cs-CZ" dirty="0" smtClean="0"/>
              <a:t>naladění, zobecněné </a:t>
            </a:r>
            <a:r>
              <a:rPr lang="cs-CZ" dirty="0" smtClean="0"/>
              <a:t>postoje a vztahy ve třídě, </a:t>
            </a:r>
            <a:r>
              <a:rPr lang="cs-CZ" dirty="0" smtClean="0"/>
              <a:t>míra integrity</a:t>
            </a:r>
            <a:r>
              <a:rPr lang="cs-CZ" dirty="0" smtClean="0"/>
              <a:t>, spolupráce a pohody ve třídě, </a:t>
            </a:r>
            <a:r>
              <a:rPr lang="cs-CZ" dirty="0" smtClean="0"/>
              <a:t>kterou vnímají </a:t>
            </a:r>
            <a:r>
              <a:rPr lang="cs-CZ" dirty="0" smtClean="0"/>
              <a:t>specifickým způsobem žáci i </a:t>
            </a:r>
            <a:r>
              <a:rPr lang="cs-CZ" dirty="0" smtClean="0"/>
              <a:t>učitelé (Švec, 1996)</a:t>
            </a:r>
          </a:p>
          <a:p>
            <a:pPr>
              <a:buNone/>
            </a:pPr>
            <a:r>
              <a:rPr lang="cs-CZ" b="1" dirty="0" smtClean="0"/>
              <a:t>Atmosféra </a:t>
            </a:r>
            <a:r>
              <a:rPr lang="cs-CZ" b="1" dirty="0" smtClean="0"/>
              <a:t>školní třídy: </a:t>
            </a:r>
            <a:r>
              <a:rPr lang="cs-CZ" dirty="0" smtClean="0"/>
              <a:t>vyjadřuje spíše okamžitý </a:t>
            </a:r>
            <a:r>
              <a:rPr lang="cs-CZ" dirty="0" smtClean="0"/>
              <a:t>stav, vzniklý </a:t>
            </a:r>
            <a:r>
              <a:rPr lang="cs-CZ" dirty="0" smtClean="0"/>
              <a:t>pod vlivem specifických </a:t>
            </a:r>
            <a:r>
              <a:rPr lang="cs-CZ" dirty="0" smtClean="0"/>
              <a:t>podnětů. Může </a:t>
            </a:r>
            <a:r>
              <a:rPr lang="cs-CZ" dirty="0" smtClean="0"/>
              <a:t>se měnit i v průběhu </a:t>
            </a:r>
            <a:r>
              <a:rPr lang="cs-CZ" dirty="0" smtClean="0"/>
              <a:t>dne, v rámci předmětů, s příchodem jiného učitele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Atmosféra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zajišťují </a:t>
            </a:r>
            <a:r>
              <a:rPr lang="cs-CZ" dirty="0" smtClean="0"/>
              <a:t>originalitu, jsou prvkem motivace, mohou být nástrojem k dosahování cílů</a:t>
            </a:r>
          </a:p>
          <a:p>
            <a:pPr>
              <a:buFontTx/>
              <a:buChar char="-"/>
            </a:pPr>
            <a:r>
              <a:rPr lang="cs-CZ" dirty="0" smtClean="0"/>
              <a:t>hudba</a:t>
            </a:r>
            <a:r>
              <a:rPr lang="cs-CZ" dirty="0" smtClean="0"/>
              <a:t>, zvuky, přítmí, přednesové čtení apod.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seznamovačky</a:t>
            </a:r>
            <a:r>
              <a:rPr lang="cs-CZ" dirty="0" smtClean="0"/>
              <a:t> a </a:t>
            </a:r>
            <a:r>
              <a:rPr lang="cs-CZ" dirty="0" err="1" smtClean="0"/>
              <a:t>ice</a:t>
            </a:r>
            <a:r>
              <a:rPr lang="cs-CZ" dirty="0" smtClean="0"/>
              <a:t>-</a:t>
            </a:r>
            <a:r>
              <a:rPr lang="cs-CZ" dirty="0" err="1" smtClean="0"/>
              <a:t>breakery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pravidla naší </a:t>
            </a:r>
            <a:r>
              <a:rPr lang="cs-CZ" dirty="0" smtClean="0"/>
              <a:t>třídy</a:t>
            </a:r>
          </a:p>
          <a:p>
            <a:pPr>
              <a:buFontTx/>
              <a:buChar char="-"/>
            </a:pPr>
            <a:r>
              <a:rPr lang="cs-CZ" dirty="0" smtClean="0"/>
              <a:t>…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Atmosférotvorné </a:t>
            </a:r>
            <a:r>
              <a:rPr lang="cs-CZ" dirty="0" smtClean="0"/>
              <a:t>prvky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aktivity, při </a:t>
            </a:r>
            <a:r>
              <a:rPr lang="cs-CZ" dirty="0" smtClean="0"/>
              <a:t>kterých se opakují či jinak zvýrazňují </a:t>
            </a:r>
            <a:r>
              <a:rPr lang="cs-CZ" dirty="0" smtClean="0"/>
              <a:t>jména a vlastnosti </a:t>
            </a:r>
            <a:r>
              <a:rPr lang="cs-CZ" dirty="0" smtClean="0"/>
              <a:t>jednotlivých </a:t>
            </a:r>
            <a:r>
              <a:rPr lang="cs-CZ" dirty="0" smtClean="0"/>
              <a:t>účastníků</a:t>
            </a:r>
            <a:r>
              <a:rPr lang="cs-CZ" dirty="0" smtClean="0"/>
              <a:t> </a:t>
            </a:r>
            <a:r>
              <a:rPr lang="cs-CZ" dirty="0" smtClean="0"/>
              <a:t>(např</a:t>
            </a:r>
            <a:r>
              <a:rPr lang="cs-CZ" dirty="0" smtClean="0"/>
              <a:t>. jméno + vlastnost, která začíná na stejné písmeno, báječná Barbora). </a:t>
            </a: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c</a:t>
            </a:r>
            <a:r>
              <a:rPr lang="cs-CZ" dirty="0" smtClean="0"/>
              <a:t>ílem </a:t>
            </a:r>
            <a:r>
              <a:rPr lang="cs-CZ" dirty="0" smtClean="0"/>
              <a:t>je dozvědět se jména </a:t>
            </a:r>
            <a:r>
              <a:rPr lang="cs-CZ" dirty="0" smtClean="0"/>
              <a:t>všech ostatních a zapamatovat si je (proto organizujeme více aktivit tohoto typu)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důležité </a:t>
            </a:r>
            <a:r>
              <a:rPr lang="cs-CZ" dirty="0" smtClean="0"/>
              <a:t>je, aby informace byly přidávány dobrovolně, nenuceně a aby nebyly příliš osobní (např. místo odkud pocházím, oblíbené jídlo, apod</a:t>
            </a:r>
            <a:r>
              <a:rPr lang="cs-CZ" dirty="0" smtClean="0"/>
              <a:t>.).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1" dirty="0" smtClean="0"/>
              <a:t>p</a:t>
            </a:r>
            <a:r>
              <a:rPr lang="cs-CZ" b="1" dirty="0" smtClean="0"/>
              <a:t>říklad</a:t>
            </a:r>
            <a:r>
              <a:rPr lang="cs-CZ" dirty="0" smtClean="0"/>
              <a:t>: žáci </a:t>
            </a:r>
            <a:r>
              <a:rPr lang="cs-CZ" dirty="0" smtClean="0"/>
              <a:t>vytvářejí podle daných kritérií řadu </a:t>
            </a:r>
            <a:r>
              <a:rPr lang="cs-CZ" dirty="0" smtClean="0"/>
              <a:t>(</a:t>
            </a:r>
            <a:r>
              <a:rPr lang="cs-CZ" dirty="0" smtClean="0"/>
              <a:t>např. podle měsíce narození, podle délky vlasů apod</a:t>
            </a:r>
            <a:r>
              <a:rPr lang="cs-CZ" dirty="0" smtClean="0"/>
              <a:t>.)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Seznamovací aktivity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l</a:t>
            </a:r>
            <a:r>
              <a:rPr lang="cs-CZ" b="1" dirty="0" smtClean="0"/>
              <a:t>edolamy</a:t>
            </a:r>
            <a:r>
              <a:rPr lang="cs-CZ" b="1" dirty="0" smtClean="0"/>
              <a:t>, hry na prolomení </a:t>
            </a:r>
            <a:r>
              <a:rPr lang="cs-CZ" b="1" dirty="0" smtClean="0"/>
              <a:t>ostychu</a:t>
            </a:r>
          </a:p>
          <a:p>
            <a:r>
              <a:rPr lang="cs-CZ" dirty="0" smtClean="0"/>
              <a:t>mají </a:t>
            </a:r>
            <a:r>
              <a:rPr lang="cs-CZ" dirty="0" smtClean="0"/>
              <a:t>uvolnit napětí účastníků, kteří se navzájem neznají, navodit osobnější atmosféru, částečně odstranit odstup mezi </a:t>
            </a:r>
            <a:r>
              <a:rPr lang="cs-CZ" dirty="0" smtClean="0"/>
              <a:t>účastníky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 nutné brát v úvahu s jakou skupinou pracujeme a všímat si i problémů, které mohou nastat u </a:t>
            </a:r>
            <a:r>
              <a:rPr lang="cs-CZ" dirty="0" smtClean="0"/>
              <a:t>jednotlivců (ne </a:t>
            </a:r>
            <a:r>
              <a:rPr lang="cs-CZ" dirty="0" smtClean="0"/>
              <a:t>každý zvládá blízký osobní kontakt s neznámými </a:t>
            </a:r>
            <a:r>
              <a:rPr lang="cs-CZ" dirty="0" smtClean="0"/>
              <a:t>lidmi)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</a:t>
            </a:r>
            <a:r>
              <a:rPr lang="cs-CZ" b="1" dirty="0" smtClean="0"/>
              <a:t>říklad: </a:t>
            </a:r>
            <a:r>
              <a:rPr lang="cs-CZ" dirty="0" smtClean="0"/>
              <a:t>žáci </a:t>
            </a:r>
            <a:r>
              <a:rPr lang="cs-CZ" dirty="0" smtClean="0"/>
              <a:t>mají za úkol nastoupit do tvaru, který zadá učitel. Mohou komunikovat </a:t>
            </a:r>
            <a:r>
              <a:rPr lang="cs-CZ" dirty="0" smtClean="0"/>
              <a:t>verbálně </a:t>
            </a:r>
            <a:r>
              <a:rPr lang="cs-CZ" dirty="0" smtClean="0"/>
              <a:t>i neverbálně, ale mají omezený časový limit ( 3 – 5 minut, záleží na učiteli 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Ice</a:t>
            </a:r>
            <a:r>
              <a:rPr lang="cs-CZ" dirty="0" smtClean="0"/>
              <a:t>-</a:t>
            </a:r>
            <a:r>
              <a:rPr lang="cs-CZ" dirty="0" err="1" smtClean="0"/>
              <a:t>breakery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1472" y="3000372"/>
            <a:ext cx="8229600" cy="485778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Pravidla naší třídy</a:t>
            </a:r>
            <a:endParaRPr lang="cs-CZ" sz="3200" dirty="0"/>
          </a:p>
        </p:txBody>
      </p:sp>
      <p:pic>
        <p:nvPicPr>
          <p:cNvPr id="6146" name="Picture 2" descr="http://www.skola-chrast.net/tridy/3b/pravidla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142984"/>
            <a:ext cx="7620000" cy="505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Výkon = schopnosti x motivace</a:t>
            </a:r>
          </a:p>
          <a:p>
            <a:endParaRPr lang="cs-CZ" dirty="0" smtClean="0"/>
          </a:p>
          <a:p>
            <a:r>
              <a:rPr lang="cs-CZ" dirty="0" smtClean="0"/>
              <a:t>Motivace </a:t>
            </a:r>
          </a:p>
          <a:p>
            <a:pPr lvl="1"/>
            <a:r>
              <a:rPr lang="cs-CZ" dirty="0" smtClean="0"/>
              <a:t>A) vnitřní</a:t>
            </a:r>
          </a:p>
          <a:p>
            <a:pPr lvl="1"/>
            <a:r>
              <a:rPr lang="cs-CZ" dirty="0" smtClean="0"/>
              <a:t>B) vnější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žáka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25963"/>
          </a:xfrm>
        </p:spPr>
        <p:txBody>
          <a:bodyPr/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1) </a:t>
            </a:r>
            <a:r>
              <a:rPr lang="cs-CZ" sz="2800" dirty="0" smtClean="0"/>
              <a:t>smysluplnost</a:t>
            </a:r>
            <a:endParaRPr lang="cs-CZ" sz="2800" dirty="0" smtClean="0"/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2) </a:t>
            </a:r>
            <a:r>
              <a:rPr lang="cs-CZ" sz="2800" dirty="0" smtClean="0"/>
              <a:t>spolupráce</a:t>
            </a:r>
            <a:endParaRPr lang="cs-CZ" sz="2800" dirty="0" smtClean="0"/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3) </a:t>
            </a:r>
            <a:r>
              <a:rPr lang="cs-CZ" sz="2800" dirty="0" smtClean="0"/>
              <a:t>s</a:t>
            </a:r>
            <a:r>
              <a:rPr lang="cs-CZ" sz="2800" dirty="0" smtClean="0"/>
              <a:t>vobodná volba</a:t>
            </a:r>
            <a:endParaRPr lang="cs-CZ" sz="2800" dirty="0" smtClean="0"/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4) </a:t>
            </a:r>
            <a:r>
              <a:rPr lang="cs-CZ" sz="2800" dirty="0" smtClean="0"/>
              <a:t>z</a:t>
            </a:r>
            <a:r>
              <a:rPr lang="cs-CZ" sz="2800" dirty="0" smtClean="0"/>
              <a:t>pětná vazba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Zásady pro vyvolání vnitřní motivace žáků (Kopřiva)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cs-CZ" dirty="0" smtClean="0"/>
              <a:t>VY – vysvětlení</a:t>
            </a:r>
          </a:p>
          <a:p>
            <a:r>
              <a:rPr lang="cs-CZ" dirty="0" smtClean="0"/>
              <a:t>U – ukázka</a:t>
            </a:r>
          </a:p>
          <a:p>
            <a:r>
              <a:rPr lang="cs-CZ" dirty="0" smtClean="0"/>
              <a:t>Č – činnost</a:t>
            </a:r>
          </a:p>
          <a:p>
            <a:r>
              <a:rPr lang="cs-CZ" dirty="0" smtClean="0"/>
              <a:t>O – oprava</a:t>
            </a:r>
          </a:p>
          <a:p>
            <a:r>
              <a:rPr lang="cs-CZ" dirty="0" smtClean="0"/>
              <a:t>V – pomůcky pro vybavování z paměti</a:t>
            </a:r>
          </a:p>
          <a:p>
            <a:r>
              <a:rPr lang="cs-CZ" dirty="0" smtClean="0"/>
              <a:t>A – aktivní vybavování z paměti</a:t>
            </a:r>
          </a:p>
          <a:p>
            <a:r>
              <a:rPr lang="cs-CZ" dirty="0" smtClean="0"/>
              <a:t>T – testování</a:t>
            </a:r>
          </a:p>
          <a:p>
            <a:r>
              <a:rPr lang="cs-CZ" dirty="0" smtClean="0"/>
              <a:t>? – ptát se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Model potřeb VYUČOVAT? (</a:t>
            </a:r>
            <a:r>
              <a:rPr lang="cs-CZ" dirty="0" err="1" smtClean="0"/>
              <a:t>Petty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214</TotalTime>
  <Words>422</Words>
  <Application>Microsoft Office PowerPoint</Application>
  <PresentationFormat>Předvádění na obrazovce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Pedagogická komunikace 2. lekce: atmosféra, motivace žáků</vt:lpstr>
      <vt:lpstr>Atmosféra</vt:lpstr>
      <vt:lpstr> Atmosférotvorné prvky  </vt:lpstr>
      <vt:lpstr>Seznamovací aktivity</vt:lpstr>
      <vt:lpstr>„Ice-breakery“</vt:lpstr>
      <vt:lpstr>Pravidla naší třídy</vt:lpstr>
      <vt:lpstr>Motivace žáka</vt:lpstr>
      <vt:lpstr>Zásady pro vyvolání vnitřní motivace žáků (Kopřiva)</vt:lpstr>
      <vt:lpstr>Model potřeb VYUČOVAT? (Petty)</vt:lpstr>
      <vt:lpstr>Motivace žáka neverbálními projevy</vt:lpstr>
      <vt:lpstr>Otázky k lekci: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X</cp:lastModifiedBy>
  <cp:revision>16</cp:revision>
  <dcterms:created xsi:type="dcterms:W3CDTF">2013-02-18T11:49:40Z</dcterms:created>
  <dcterms:modified xsi:type="dcterms:W3CDTF">2013-02-25T08:33:19Z</dcterms:modified>
</cp:coreProperties>
</file>