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0" r:id="rId4"/>
    <p:sldId id="260" r:id="rId5"/>
    <p:sldId id="261" r:id="rId6"/>
    <p:sldId id="273" r:id="rId7"/>
    <p:sldId id="267" r:id="rId8"/>
    <p:sldId id="271" r:id="rId9"/>
    <p:sldId id="272" r:id="rId10"/>
    <p:sldId id="268" r:id="rId11"/>
    <p:sldId id="269" r:id="rId12"/>
    <p:sldId id="266" r:id="rId13"/>
    <p:sldId id="263" r:id="rId14"/>
    <p:sldId id="264" r:id="rId15"/>
    <p:sldId id="274"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356AEAD2-1F5F-40B2-BB26-9F63F8337FEA}" type="datetimeFigureOut">
              <a:rPr lang="cs-CZ" smtClean="0"/>
              <a:pPr/>
              <a:t>24.4.2013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9F432CF-BDFE-440F-A58D-2513AABA4A41}"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56AEAD2-1F5F-40B2-BB26-9F63F8337FEA}" type="datetimeFigureOut">
              <a:rPr lang="cs-CZ" smtClean="0"/>
              <a:pPr/>
              <a:t>24.4.2013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9F432CF-BDFE-440F-A58D-2513AABA4A4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56AEAD2-1F5F-40B2-BB26-9F63F8337FEA}" type="datetimeFigureOut">
              <a:rPr lang="cs-CZ" smtClean="0"/>
              <a:pPr/>
              <a:t>24.4.2013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9F432CF-BDFE-440F-A58D-2513AABA4A41}"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2438400" y="228600"/>
            <a:ext cx="6400800" cy="5867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Zástupný symbol pro datum 2"/>
          <p:cNvSpPr>
            <a:spLocks noGrp="1"/>
          </p:cNvSpPr>
          <p:nvPr>
            <p:ph type="dt" sz="half" idx="10"/>
          </p:nvPr>
        </p:nvSpPr>
        <p:spPr>
          <a:xfrm>
            <a:off x="152400" y="6248400"/>
            <a:ext cx="1901825" cy="457200"/>
          </a:xfrm>
        </p:spPr>
        <p:txBody>
          <a:bodyPr/>
          <a:lstStyle>
            <a:lvl1pPr>
              <a:defRPr/>
            </a:lvl1pPr>
          </a:lstStyle>
          <a:p>
            <a:endParaRPr lang="cs-CZ"/>
          </a:p>
        </p:txBody>
      </p:sp>
      <p:sp>
        <p:nvSpPr>
          <p:cNvPr id="4" name="Zástupný symbol pro zápatí 3"/>
          <p:cNvSpPr>
            <a:spLocks noGrp="1"/>
          </p:cNvSpPr>
          <p:nvPr>
            <p:ph type="ftr" sz="quarter" idx="11"/>
          </p:nvPr>
        </p:nvSpPr>
        <p:spPr>
          <a:xfrm>
            <a:off x="3124200" y="6248400"/>
            <a:ext cx="2895600" cy="457200"/>
          </a:xfrm>
        </p:spPr>
        <p:txBody>
          <a:bodyPr/>
          <a:lstStyle>
            <a:lvl1pPr>
              <a:defRPr/>
            </a:lvl1pPr>
          </a:lstStyle>
          <a:p>
            <a:endParaRPr lang="cs-CZ"/>
          </a:p>
        </p:txBody>
      </p:sp>
      <p:sp>
        <p:nvSpPr>
          <p:cNvPr id="5" name="Zástupný symbol pro číslo snímku 4"/>
          <p:cNvSpPr>
            <a:spLocks noGrp="1"/>
          </p:cNvSpPr>
          <p:nvPr>
            <p:ph type="sldNum" sz="quarter" idx="12"/>
          </p:nvPr>
        </p:nvSpPr>
        <p:spPr>
          <a:xfrm>
            <a:off x="6934200" y="6248400"/>
            <a:ext cx="1905000" cy="457200"/>
          </a:xfrm>
        </p:spPr>
        <p:txBody>
          <a:bodyPr/>
          <a:lstStyle>
            <a:lvl1pPr>
              <a:defRPr/>
            </a:lvl1pPr>
          </a:lstStyle>
          <a:p>
            <a:fld id="{30CECFA0-340F-4DEE-9B0D-459CB09F4818}" type="slidenum">
              <a:rPr lang="cs-CZ"/>
              <a:pPr/>
              <a:t>‹#›</a:t>
            </a:fld>
            <a:endParaRPr lang="cs-CZ"/>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56AEAD2-1F5F-40B2-BB26-9F63F8337FEA}" type="datetimeFigureOut">
              <a:rPr lang="cs-CZ" smtClean="0"/>
              <a:pPr/>
              <a:t>24.4.2013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9F432CF-BDFE-440F-A58D-2513AABA4A41}"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356AEAD2-1F5F-40B2-BB26-9F63F8337FEA}" type="datetimeFigureOut">
              <a:rPr lang="cs-CZ" smtClean="0"/>
              <a:pPr/>
              <a:t>24.4.2013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9F432CF-BDFE-440F-A58D-2513AABA4A41}"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56AEAD2-1F5F-40B2-BB26-9F63F8337FEA}" type="datetimeFigureOut">
              <a:rPr lang="cs-CZ" smtClean="0"/>
              <a:pPr/>
              <a:t>24.4.2013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9F432CF-BDFE-440F-A58D-2513AABA4A41}"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56AEAD2-1F5F-40B2-BB26-9F63F8337FEA}" type="datetimeFigureOut">
              <a:rPr lang="cs-CZ" smtClean="0"/>
              <a:pPr/>
              <a:t>24.4.2013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9F432CF-BDFE-440F-A58D-2513AABA4A41}"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356AEAD2-1F5F-40B2-BB26-9F63F8337FEA}" type="datetimeFigureOut">
              <a:rPr lang="cs-CZ" smtClean="0"/>
              <a:pPr/>
              <a:t>24.4.2013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9F432CF-BDFE-440F-A58D-2513AABA4A41}"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56AEAD2-1F5F-40B2-BB26-9F63F8337FEA}" type="datetimeFigureOut">
              <a:rPr lang="cs-CZ" smtClean="0"/>
              <a:pPr/>
              <a:t>24.4.2013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9F432CF-BDFE-440F-A58D-2513AABA4A4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356AEAD2-1F5F-40B2-BB26-9F63F8337FEA}" type="datetimeFigureOut">
              <a:rPr lang="cs-CZ" smtClean="0"/>
              <a:pPr/>
              <a:t>24.4.2013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9F432CF-BDFE-440F-A58D-2513AABA4A41}"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356AEAD2-1F5F-40B2-BB26-9F63F8337FEA}" type="datetimeFigureOut">
              <a:rPr lang="cs-CZ" smtClean="0"/>
              <a:pPr/>
              <a:t>24.4.2013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9F432CF-BDFE-440F-A58D-2513AABA4A41}"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AEAD2-1F5F-40B2-BB26-9F63F8337FEA}" type="datetimeFigureOut">
              <a:rPr lang="cs-CZ" smtClean="0"/>
              <a:pPr/>
              <a:t>24.4.2013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432CF-BDFE-440F-A58D-2513AABA4A4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t>Pedagogická komunikace</a:t>
            </a:r>
            <a:br>
              <a:rPr lang="cs-CZ" dirty="0" smtClean="0"/>
            </a:br>
            <a:r>
              <a:rPr lang="cs-CZ" dirty="0" smtClean="0"/>
              <a:t>neverbální komunikace-</a:t>
            </a:r>
            <a:r>
              <a:rPr lang="cs-CZ" dirty="0" err="1" smtClean="0"/>
              <a:t>gestika</a:t>
            </a:r>
            <a:r>
              <a:rPr lang="cs-CZ" dirty="0" smtClean="0"/>
              <a:t>, mimika</a:t>
            </a:r>
            <a:endParaRPr lang="cs-CZ" dirty="0"/>
          </a:p>
        </p:txBody>
      </p:sp>
      <p:sp>
        <p:nvSpPr>
          <p:cNvPr id="3" name="Podnadpis 2"/>
          <p:cNvSpPr>
            <a:spLocks noGrp="1"/>
          </p:cNvSpPr>
          <p:nvPr>
            <p:ph type="subTitle" idx="1"/>
          </p:nvPr>
        </p:nvSpPr>
        <p:spPr/>
        <p:txBody>
          <a:bodyPr/>
          <a:lstStyle/>
          <a:p>
            <a:r>
              <a:rPr lang="cs-CZ" dirty="0" err="1" smtClean="0"/>
              <a:t>Medvedová</a:t>
            </a:r>
            <a:r>
              <a:rPr lang="cs-CZ" dirty="0" smtClean="0"/>
              <a:t> Hana</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ph/>
          </p:nvPr>
        </p:nvPicPr>
        <p:blipFill>
          <a:blip r:embed="rId2" cstate="print"/>
          <a:srcRect/>
          <a:stretch>
            <a:fillRect/>
          </a:stretch>
        </p:blipFill>
        <p:spPr>
          <a:xfrm>
            <a:off x="3492500" y="115888"/>
            <a:ext cx="5368925" cy="6408737"/>
          </a:xfrm>
          <a:noFill/>
          <a:ln/>
        </p:spPr>
      </p:pic>
      <p:sp>
        <p:nvSpPr>
          <p:cNvPr id="29702" name="Text Box 6"/>
          <p:cNvSpPr txBox="1">
            <a:spLocks noChangeArrowheads="1"/>
          </p:cNvSpPr>
          <p:nvPr/>
        </p:nvSpPr>
        <p:spPr bwMode="auto">
          <a:xfrm>
            <a:off x="3563938" y="6553200"/>
            <a:ext cx="5688012" cy="304800"/>
          </a:xfrm>
          <a:prstGeom prst="rect">
            <a:avLst/>
          </a:prstGeom>
          <a:noFill/>
          <a:ln w="9525">
            <a:noFill/>
            <a:miter lim="800000"/>
            <a:headEnd/>
            <a:tailEnd/>
          </a:ln>
          <a:effectLst/>
        </p:spPr>
        <p:txBody>
          <a:bodyPr>
            <a:spAutoFit/>
          </a:bodyPr>
          <a:lstStyle/>
          <a:p>
            <a:pPr>
              <a:spcBef>
                <a:spcPct val="50000"/>
              </a:spcBef>
            </a:pPr>
            <a:r>
              <a:rPr lang="cs-CZ" sz="1400" dirty="0"/>
              <a:t>Pokusy G. </a:t>
            </a:r>
            <a:r>
              <a:rPr lang="cs-CZ" sz="1400" dirty="0" err="1"/>
              <a:t>Duchenne</a:t>
            </a:r>
            <a:r>
              <a:rPr lang="cs-CZ" sz="1400" dirty="0"/>
              <a:t> s mimikou tváře (1862)</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28625" y="357188"/>
            <a:ext cx="5953125" cy="6200775"/>
          </a:xfrm>
          <a:prstGeom prst="rect">
            <a:avLst/>
          </a:prstGeom>
          <a:noFill/>
          <a:ln w="9525">
            <a:noFill/>
            <a:miter lim="800000"/>
            <a:headEnd/>
            <a:tailEnd/>
          </a:ln>
        </p:spPr>
      </p:pic>
      <p:sp>
        <p:nvSpPr>
          <p:cNvPr id="3" name="TextovéPole 2"/>
          <p:cNvSpPr txBox="1"/>
          <p:nvPr/>
        </p:nvSpPr>
        <p:spPr>
          <a:xfrm>
            <a:off x="6500813" y="1643063"/>
            <a:ext cx="2643187" cy="3478212"/>
          </a:xfrm>
          <a:prstGeom prst="rect">
            <a:avLst/>
          </a:prstGeom>
          <a:noFill/>
        </p:spPr>
        <p:txBody>
          <a:bodyPr>
            <a:spAutoFit/>
          </a:bodyPr>
          <a:lstStyle/>
          <a:p>
            <a:pPr>
              <a:buClr>
                <a:srgbClr val="000000"/>
              </a:buClr>
              <a:buSzPct val="100000"/>
              <a:buFont typeface="Times New Roman" pitchFamily="18" charset="0"/>
              <a:buNone/>
              <a:defRPr/>
            </a:pPr>
            <a:r>
              <a:rPr lang="cs-CZ" sz="2000" b="1" dirty="0">
                <a:solidFill>
                  <a:srgbClr val="FF0000"/>
                </a:solidFill>
              </a:rPr>
              <a:t>Šest studií emocí</a:t>
            </a:r>
            <a:r>
              <a:rPr lang="cs-CZ" sz="2000" dirty="0">
                <a:solidFill>
                  <a:schemeClr val="accent2">
                    <a:lumMod val="75000"/>
                  </a:schemeClr>
                </a:solidFill>
              </a:rPr>
              <a:t>: Odmítavost, Opovržení, Rozhořčení, </a:t>
            </a:r>
          </a:p>
          <a:p>
            <a:pPr>
              <a:buClr>
                <a:srgbClr val="000000"/>
              </a:buClr>
              <a:buSzPct val="100000"/>
              <a:buFont typeface="Times New Roman" pitchFamily="18" charset="0"/>
              <a:buNone/>
              <a:defRPr/>
            </a:pPr>
            <a:r>
              <a:rPr lang="cs-CZ" sz="2000" dirty="0">
                <a:solidFill>
                  <a:schemeClr val="accent2">
                    <a:lumMod val="75000"/>
                  </a:schemeClr>
                </a:solidFill>
              </a:rPr>
              <a:t>Dobrá pohoda, Šibalství, </a:t>
            </a:r>
          </a:p>
          <a:p>
            <a:pPr>
              <a:buClr>
                <a:srgbClr val="000000"/>
              </a:buClr>
              <a:buSzPct val="100000"/>
              <a:buFont typeface="Times New Roman" pitchFamily="18" charset="0"/>
              <a:buNone/>
              <a:defRPr/>
            </a:pPr>
            <a:r>
              <a:rPr lang="cs-CZ" sz="2000" dirty="0">
                <a:solidFill>
                  <a:schemeClr val="accent2">
                    <a:lumMod val="75000"/>
                  </a:schemeClr>
                </a:solidFill>
              </a:rPr>
              <a:t>Přemýšlení </a:t>
            </a:r>
          </a:p>
          <a:p>
            <a:pPr>
              <a:buClr>
                <a:srgbClr val="000000"/>
              </a:buClr>
              <a:buSzPct val="100000"/>
              <a:buFont typeface="Times New Roman" pitchFamily="18" charset="0"/>
              <a:buNone/>
              <a:defRPr/>
            </a:pPr>
            <a:r>
              <a:rPr lang="cs-CZ" sz="2000" dirty="0">
                <a:solidFill>
                  <a:schemeClr val="accent2">
                    <a:lumMod val="75000"/>
                  </a:schemeClr>
                </a:solidFill>
              </a:rPr>
              <a:t>(model: </a:t>
            </a:r>
          </a:p>
          <a:p>
            <a:pPr>
              <a:buClr>
                <a:srgbClr val="000000"/>
              </a:buClr>
              <a:buSzPct val="100000"/>
              <a:buFont typeface="Times New Roman" pitchFamily="18" charset="0"/>
              <a:buNone/>
              <a:defRPr/>
            </a:pPr>
            <a:r>
              <a:rPr lang="cs-CZ" sz="2000" dirty="0">
                <a:solidFill>
                  <a:schemeClr val="accent2">
                    <a:lumMod val="75000"/>
                  </a:schemeClr>
                </a:solidFill>
              </a:rPr>
              <a:t>Jan Evangelista </a:t>
            </a:r>
            <a:r>
              <a:rPr lang="cs-CZ" sz="2000" dirty="0" err="1">
                <a:solidFill>
                  <a:schemeClr val="accent2">
                    <a:lumMod val="75000"/>
                  </a:schemeClr>
                </a:solidFill>
              </a:rPr>
              <a:t>Purkyně</a:t>
            </a:r>
            <a:r>
              <a:rPr lang="cs-CZ" sz="2000" dirty="0">
                <a:solidFill>
                  <a:schemeClr val="accent2">
                    <a:lumMod val="75000"/>
                  </a:schemeClr>
                </a:solidFill>
              </a:rPr>
              <a:t>, </a:t>
            </a:r>
          </a:p>
          <a:p>
            <a:pPr>
              <a:buClr>
                <a:srgbClr val="000000"/>
              </a:buClr>
              <a:buSzPct val="100000"/>
              <a:buFont typeface="Times New Roman" pitchFamily="18" charset="0"/>
              <a:buNone/>
              <a:defRPr/>
            </a:pPr>
            <a:r>
              <a:rPr lang="cs-CZ" sz="2000" dirty="0">
                <a:solidFill>
                  <a:schemeClr val="accent2">
                    <a:lumMod val="75000"/>
                  </a:schemeClr>
                </a:solidFill>
              </a:rPr>
              <a:t>foto: Emanuel Lokaj)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Mimika</a:t>
            </a:r>
            <a:endParaRPr lang="cs-CZ" dirty="0"/>
          </a:p>
        </p:txBody>
      </p:sp>
      <p:sp>
        <p:nvSpPr>
          <p:cNvPr id="3" name="Zástupný symbol pro obsah 2"/>
          <p:cNvSpPr>
            <a:spLocks noGrp="1"/>
          </p:cNvSpPr>
          <p:nvPr>
            <p:ph idx="1"/>
          </p:nvPr>
        </p:nvSpPr>
        <p:spPr/>
        <p:txBody>
          <a:bodyPr/>
          <a:lstStyle/>
          <a:p>
            <a:pPr>
              <a:buNone/>
            </a:pPr>
            <a:r>
              <a:rPr lang="cs-CZ" dirty="0" smtClean="0"/>
              <a:t>=výrazy obličeje, které jsou tvořeny činností obličejových svalů a zobrazují řečníkovi emoce</a:t>
            </a:r>
          </a:p>
          <a:p>
            <a:r>
              <a:rPr lang="cs-CZ" dirty="0" smtClean="0"/>
              <a:t>Sděluje pocity, emoce nálady</a:t>
            </a:r>
          </a:p>
          <a:p>
            <a:r>
              <a:rPr lang="cs-CZ" dirty="0" smtClean="0"/>
              <a:t>Oči-radost, smutek, pláč, nenávist, údiv…</a:t>
            </a:r>
          </a:p>
          <a:p>
            <a:r>
              <a:rPr lang="cs-CZ" dirty="0" smtClean="0"/>
              <a:t>Obočí-úlek, zamračení, pochybnosti…</a:t>
            </a:r>
          </a:p>
          <a:p>
            <a:r>
              <a:rPr lang="cs-CZ" dirty="0" smtClean="0"/>
              <a:t>Ústa-úsměv…</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Mimika a </a:t>
            </a:r>
            <a:r>
              <a:rPr lang="cs-CZ" dirty="0" err="1" smtClean="0"/>
              <a:t>gestika</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Mimika a gesta jsou vnějším prožitkem role. Pro děti je cvičení mimiky i gest zajímavé a zábavné, menší děti se nestydí výrazy (gesta) přehánět, což někdy může sloužit jako zpestření .</a:t>
            </a:r>
          </a:p>
          <a:p>
            <a:r>
              <a:rPr lang="cs-CZ" i="1" dirty="0" smtClean="0"/>
              <a:t>Ruce a tělo-</a:t>
            </a:r>
            <a:r>
              <a:rPr lang="cs-CZ" dirty="0" smtClean="0"/>
              <a:t>hráči utvoří dvojice, ve kterých se domluví na krátkém příběhu nebo textu, který budou vyprávět ostatním. Během vypravování se však oba hráči budou snažit splynout do jedné osoby. Hráč, který bude hlavou a tělem vytvořené postavy, bude zároveň vyprávět. V podpaží mu druhý z hráčské dvojice prostrčí paže a bude řeč doplňovat pohyby rukou.</a:t>
            </a:r>
          </a:p>
        </p:txBody>
      </p:sp>
      <p:pic>
        <p:nvPicPr>
          <p:cNvPr id="9218" name="Picture 2" descr="http://t2.gstatic.com/images?q=tbn:ANd9GcRC3OwAqidkK3hi42Q6iK3gUVhAqUhUfjU42-MHhrvZPMLfbXsyng"/>
          <p:cNvPicPr>
            <a:picLocks noChangeAspect="1" noChangeArrowheads="1"/>
          </p:cNvPicPr>
          <p:nvPr/>
        </p:nvPicPr>
        <p:blipFill>
          <a:blip r:embed="rId2" cstate="print"/>
          <a:srcRect/>
          <a:stretch>
            <a:fillRect/>
          </a:stretch>
        </p:blipFill>
        <p:spPr bwMode="auto">
          <a:xfrm>
            <a:off x="0" y="0"/>
            <a:ext cx="2555776" cy="1431235"/>
          </a:xfrm>
          <a:prstGeom prst="rect">
            <a:avLst/>
          </a:prstGeom>
          <a:noFill/>
        </p:spPr>
      </p:pic>
      <p:pic>
        <p:nvPicPr>
          <p:cNvPr id="5" name="Picture 2" descr="http://t2.gstatic.com/images?q=tbn:ANd9GcRC3OwAqidkK3hi42Q6iK3gUVhAqUhUfjU42-MHhrvZPMLfbXsyng"/>
          <p:cNvPicPr>
            <a:picLocks noChangeAspect="1" noChangeArrowheads="1"/>
          </p:cNvPicPr>
          <p:nvPr/>
        </p:nvPicPr>
        <p:blipFill>
          <a:blip r:embed="rId2" cstate="print"/>
          <a:srcRect/>
          <a:stretch>
            <a:fillRect/>
          </a:stretch>
        </p:blipFill>
        <p:spPr bwMode="auto">
          <a:xfrm>
            <a:off x="6588224" y="0"/>
            <a:ext cx="2555776" cy="143123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smtClean="0"/>
              <a:t>Pexeso-Hra probíhá na principu karetní hry pexeso. Skupina hráčů se rozdělí do dvojic. Jedna dvojice odejde za dveře. Všechny dvojice stojící v místnosti se domluví nějaké krátké gesto, které doprovodí zvukem. Pak se všichni promíchají a rovnoměrně se rozmístí do prostoru. Hráči, kteří stáli za dveřmi, se po návratu do místnosti snaží odhalit utvořené dvojice-stejně jako při pexesu, pouze s tím rozdílem, že místo otáčení kartiček určují dvojice hráčů, které předvádí secvičená gesta.</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Cvičení pro děti</a:t>
            </a:r>
            <a:endParaRPr lang="cs-CZ" dirty="0"/>
          </a:p>
        </p:txBody>
      </p:sp>
      <p:sp>
        <p:nvSpPr>
          <p:cNvPr id="3" name="Zástupný symbol pro obsah 2"/>
          <p:cNvSpPr>
            <a:spLocks noGrp="1"/>
          </p:cNvSpPr>
          <p:nvPr>
            <p:ph idx="1"/>
          </p:nvPr>
        </p:nvSpPr>
        <p:spPr/>
        <p:txBody>
          <a:bodyPr>
            <a:normAutofit fontScale="55000" lnSpcReduction="20000"/>
          </a:bodyPr>
          <a:lstStyle/>
          <a:p>
            <a:r>
              <a:rPr lang="cs-CZ" b="1" i="1" dirty="0" smtClean="0"/>
              <a:t>Mrkaná </a:t>
            </a:r>
            <a:endParaRPr lang="cs-CZ" b="1" dirty="0" smtClean="0"/>
          </a:p>
          <a:p>
            <a:r>
              <a:rPr lang="cs-CZ" b="1" i="1" dirty="0" smtClean="0"/>
              <a:t>Věk:</a:t>
            </a:r>
            <a:r>
              <a:rPr lang="cs-CZ" b="1" dirty="0" smtClean="0"/>
              <a:t> </a:t>
            </a:r>
            <a:r>
              <a:rPr lang="cs-CZ" dirty="0" smtClean="0"/>
              <a:t>bez omezení</a:t>
            </a:r>
          </a:p>
          <a:p>
            <a:r>
              <a:rPr lang="cs-CZ" b="1" i="1" dirty="0" smtClean="0"/>
              <a:t>Velikost skupiny:</a:t>
            </a:r>
            <a:r>
              <a:rPr lang="cs-CZ" b="1" dirty="0" smtClean="0"/>
              <a:t> </a:t>
            </a:r>
            <a:r>
              <a:rPr lang="cs-CZ" dirty="0" smtClean="0"/>
              <a:t>11 - 21 (lichý počet)</a:t>
            </a:r>
          </a:p>
          <a:p>
            <a:r>
              <a:rPr lang="cs-CZ" b="1" i="1" dirty="0" smtClean="0"/>
              <a:t>Cíle:</a:t>
            </a:r>
            <a:r>
              <a:rPr lang="cs-CZ" b="1" dirty="0" smtClean="0"/>
              <a:t> </a:t>
            </a:r>
            <a:r>
              <a:rPr lang="cs-CZ" dirty="0" smtClean="0"/>
              <a:t>využití mimiky k navazování kontaktu</a:t>
            </a:r>
          </a:p>
          <a:p>
            <a:r>
              <a:rPr lang="cs-CZ" dirty="0" smtClean="0"/>
              <a:t>Polovina účastníků sedí v kruhu - jedna židle je prázdná. Za každou židlí stojí hráč s rukama založenýma za zády. Hráč stojící za prázdnou židlí se snaží navázat očima kontakt s některým sedícím hráčem. Ten se snaží co nejrychleji vstát a sednout si na prázdnou židli. Spoluhráč stojící za ním se pokouší mu v tom zabránit. V průběhu hry se sedící a stojící hráči vymění.</a:t>
            </a:r>
          </a:p>
          <a:p>
            <a:r>
              <a:rPr lang="cs-CZ" b="1" i="1" dirty="0" smtClean="0"/>
              <a:t>Kritéria pozorování: </a:t>
            </a:r>
            <a:endParaRPr lang="cs-CZ" dirty="0" smtClean="0"/>
          </a:p>
          <a:p>
            <a:r>
              <a:rPr lang="cs-CZ" dirty="0" smtClean="0"/>
              <a:t>Jaká je výchozí pozice - kdo dává přednost tomu být volen (sedící) či volit? </a:t>
            </a:r>
          </a:p>
          <a:p>
            <a:r>
              <a:rPr lang="cs-CZ" dirty="0" smtClean="0"/>
              <a:t>Rozdělí se skupina na dívky a chlapce? </a:t>
            </a:r>
          </a:p>
          <a:p>
            <a:r>
              <a:rPr lang="cs-CZ" dirty="0" smtClean="0"/>
              <a:t>Je oční kontakt jednoznačný? </a:t>
            </a:r>
          </a:p>
          <a:p>
            <a:r>
              <a:rPr lang="cs-CZ" dirty="0" smtClean="0"/>
              <a:t>Kdo je častěji vyvoláván? </a:t>
            </a:r>
          </a:p>
          <a:p>
            <a:r>
              <a:rPr lang="cs-CZ" dirty="0" smtClean="0"/>
              <a:t>Vytvářejí se dvojice? </a:t>
            </a:r>
          </a:p>
          <a:p>
            <a:r>
              <a:rPr lang="cs-CZ" b="1" i="1" dirty="0" smtClean="0"/>
              <a:t>Úskalí:</a:t>
            </a:r>
            <a:r>
              <a:rPr lang="cs-CZ" dirty="0" smtClean="0"/>
              <a:t> snadno se stává, že někdo není vtažen do hry. Je dobře, aby se vedoucí účastnil hry</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Gestika</a:t>
            </a:r>
            <a:endParaRPr lang="cs-CZ" dirty="0"/>
          </a:p>
        </p:txBody>
      </p:sp>
      <p:sp>
        <p:nvSpPr>
          <p:cNvPr id="3" name="Zástupný symbol pro obsah 2"/>
          <p:cNvSpPr>
            <a:spLocks noGrp="1"/>
          </p:cNvSpPr>
          <p:nvPr>
            <p:ph idx="1"/>
          </p:nvPr>
        </p:nvSpPr>
        <p:spPr/>
        <p:txBody>
          <a:bodyPr/>
          <a:lstStyle/>
          <a:p>
            <a:pPr>
              <a:buNone/>
            </a:pPr>
            <a:r>
              <a:rPr lang="cs-CZ" dirty="0" smtClean="0"/>
              <a:t>=řeč gest</a:t>
            </a:r>
          </a:p>
          <a:p>
            <a:pPr>
              <a:buNone/>
            </a:pPr>
            <a:r>
              <a:rPr lang="cs-CZ" dirty="0" smtClean="0"/>
              <a:t>Gesta-pohyby, které mají výrazný sdělovací účel, doprovázejí slovní projevy nebo je zastupují. Jde o pohyby kterékoli části těla-nejen rukou, i když většina gest je záležitostí právě rukou. Gesta patří do </a:t>
            </a:r>
            <a:r>
              <a:rPr lang="cs-CZ" dirty="0" err="1" smtClean="0"/>
              <a:t>kineziky</a:t>
            </a:r>
            <a:r>
              <a:rPr lang="cs-CZ" dirty="0" smtClean="0"/>
              <a:t> a jsou ze pohybů </a:t>
            </a:r>
            <a:r>
              <a:rPr lang="cs-CZ" dirty="0" err="1" smtClean="0"/>
              <a:t>nejvýraznjěší</a:t>
            </a:r>
            <a:r>
              <a:rPr lang="cs-CZ" dirty="0" smtClean="0"/>
              <a:t>.</a:t>
            </a:r>
            <a:endParaRPr lang="cs-CZ" dirty="0"/>
          </a:p>
        </p:txBody>
      </p:sp>
      <p:pic>
        <p:nvPicPr>
          <p:cNvPr id="13314" name="Picture 2" descr="http://t2.gstatic.com/images?q=tbn:ANd9GcT7F6fQp_1sUAcLlELX4i9lEwC2xwCDxalOchpemuhbmhNVNQWi"/>
          <p:cNvPicPr>
            <a:picLocks noChangeAspect="1" noChangeArrowheads="1"/>
          </p:cNvPicPr>
          <p:nvPr/>
        </p:nvPicPr>
        <p:blipFill>
          <a:blip r:embed="rId2" cstate="print"/>
          <a:srcRect/>
          <a:stretch>
            <a:fillRect/>
          </a:stretch>
        </p:blipFill>
        <p:spPr bwMode="auto">
          <a:xfrm>
            <a:off x="1" y="0"/>
            <a:ext cx="2123728" cy="159074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7188" y="642938"/>
            <a:ext cx="2857500" cy="5324535"/>
          </a:xfrm>
          <a:prstGeom prst="rect">
            <a:avLst/>
          </a:prstGeom>
        </p:spPr>
        <p:txBody>
          <a:bodyPr>
            <a:spAutoFit/>
          </a:bodyPr>
          <a:lstStyle/>
          <a:p>
            <a:pPr algn="ctr">
              <a:buClr>
                <a:srgbClr val="000000"/>
              </a:buClr>
              <a:buSzPct val="100000"/>
              <a:buFont typeface="Times New Roman" pitchFamily="18" charset="0"/>
              <a:buNone/>
              <a:defRPr/>
            </a:pPr>
            <a:r>
              <a:rPr lang="cs-CZ" sz="2000" b="1" dirty="0"/>
              <a:t>Gesto</a:t>
            </a:r>
            <a:r>
              <a:rPr lang="cs-CZ" sz="2000" dirty="0"/>
              <a:t> (z lat. </a:t>
            </a:r>
            <a:r>
              <a:rPr lang="cs-CZ" sz="2000" i="1" dirty="0" err="1"/>
              <a:t>gerere</a:t>
            </a:r>
            <a:r>
              <a:rPr lang="cs-CZ" sz="2000" dirty="0"/>
              <a:t>, jednat, konat) znamená posunek, tělesný pohyb, který něco vyjadřuje nebo dává najevo. Gesta spolu </a:t>
            </a:r>
          </a:p>
          <a:p>
            <a:pPr algn="ctr">
              <a:buClr>
                <a:srgbClr val="000000"/>
              </a:buClr>
              <a:buSzPct val="100000"/>
              <a:buFont typeface="Times New Roman" pitchFamily="18" charset="0"/>
              <a:buNone/>
              <a:defRPr/>
            </a:pPr>
            <a:r>
              <a:rPr lang="cs-CZ" sz="2000" dirty="0"/>
              <a:t>s mimikou jsou hlavními prostředky neverbální komunikace u živočichů i člověka. U člověka gesta často doprovázejí řeč a tvoří </a:t>
            </a:r>
            <a:r>
              <a:rPr lang="cs-CZ" sz="2000" b="1" dirty="0"/>
              <a:t>gestikulaci</a:t>
            </a:r>
            <a:r>
              <a:rPr lang="cs-CZ" sz="2000" dirty="0"/>
              <a:t>, zejména u herců, řečníků a politiků. Pevně stanovená gesta jsou také součástí náboženských obřadů a liturgie.</a:t>
            </a:r>
          </a:p>
        </p:txBody>
      </p:sp>
      <p:pic>
        <p:nvPicPr>
          <p:cNvPr id="6147" name="Picture 2"/>
          <p:cNvPicPr>
            <a:picLocks noChangeAspect="1" noChangeArrowheads="1"/>
          </p:cNvPicPr>
          <p:nvPr/>
        </p:nvPicPr>
        <p:blipFill>
          <a:blip r:embed="rId2" cstate="print"/>
          <a:srcRect/>
          <a:stretch>
            <a:fillRect/>
          </a:stretch>
        </p:blipFill>
        <p:spPr bwMode="auto">
          <a:xfrm>
            <a:off x="5286375" y="500063"/>
            <a:ext cx="3357563" cy="2563812"/>
          </a:xfrm>
          <a:prstGeom prst="rect">
            <a:avLst/>
          </a:prstGeom>
          <a:noFill/>
          <a:ln w="9525">
            <a:noFill/>
            <a:miter lim="800000"/>
            <a:headEnd/>
            <a:tailEnd/>
          </a:ln>
        </p:spPr>
      </p:pic>
      <p:pic>
        <p:nvPicPr>
          <p:cNvPr id="6148" name="Picture 3"/>
          <p:cNvPicPr>
            <a:picLocks noChangeAspect="1" noChangeArrowheads="1"/>
          </p:cNvPicPr>
          <p:nvPr/>
        </p:nvPicPr>
        <p:blipFill>
          <a:blip r:embed="rId3" cstate="print"/>
          <a:srcRect/>
          <a:stretch>
            <a:fillRect/>
          </a:stretch>
        </p:blipFill>
        <p:spPr bwMode="auto">
          <a:xfrm>
            <a:off x="3306763" y="2214563"/>
            <a:ext cx="2122487" cy="2857500"/>
          </a:xfrm>
          <a:prstGeom prst="rect">
            <a:avLst/>
          </a:prstGeom>
          <a:noFill/>
          <a:ln w="9525">
            <a:noFill/>
            <a:miter lim="800000"/>
            <a:headEnd/>
            <a:tailEnd/>
          </a:ln>
        </p:spPr>
      </p:pic>
      <p:sp>
        <p:nvSpPr>
          <p:cNvPr id="5" name="TextovéPole 4"/>
          <p:cNvSpPr txBox="1"/>
          <p:nvPr/>
        </p:nvSpPr>
        <p:spPr>
          <a:xfrm>
            <a:off x="6143625" y="3214688"/>
            <a:ext cx="2000250" cy="369887"/>
          </a:xfrm>
          <a:prstGeom prst="rect">
            <a:avLst/>
          </a:prstGeom>
          <a:noFill/>
        </p:spPr>
        <p:txBody>
          <a:bodyPr>
            <a:spAutoFit/>
          </a:bodyPr>
          <a:lstStyle/>
          <a:p>
            <a:pPr>
              <a:buClr>
                <a:srgbClr val="000000"/>
              </a:buClr>
              <a:buSzPct val="100000"/>
              <a:buFont typeface="Times New Roman" pitchFamily="18" charset="0"/>
              <a:buNone/>
              <a:defRPr/>
            </a:pPr>
            <a:r>
              <a:rPr lang="cs-CZ" dirty="0">
                <a:solidFill>
                  <a:schemeClr val="accent2">
                    <a:lumMod val="75000"/>
                  </a:schemeClr>
                </a:solidFill>
              </a:rPr>
              <a:t>Nepřibližuj se!</a:t>
            </a:r>
          </a:p>
        </p:txBody>
      </p:sp>
      <p:sp>
        <p:nvSpPr>
          <p:cNvPr id="6" name="TextovéPole 5"/>
          <p:cNvSpPr txBox="1"/>
          <p:nvPr/>
        </p:nvSpPr>
        <p:spPr>
          <a:xfrm>
            <a:off x="5500688" y="3714750"/>
            <a:ext cx="646112" cy="369888"/>
          </a:xfrm>
          <a:prstGeom prst="rect">
            <a:avLst/>
          </a:prstGeom>
          <a:noFill/>
        </p:spPr>
        <p:txBody>
          <a:bodyPr>
            <a:spAutoFit/>
          </a:bodyPr>
          <a:lstStyle/>
          <a:p>
            <a:pPr>
              <a:buClr>
                <a:srgbClr val="000000"/>
              </a:buClr>
              <a:buSzPct val="100000"/>
              <a:buFont typeface="Times New Roman" pitchFamily="18" charset="0"/>
              <a:buNone/>
              <a:defRPr/>
            </a:pPr>
            <a:r>
              <a:rPr lang="cs-CZ" dirty="0">
                <a:solidFill>
                  <a:schemeClr val="accent2">
                    <a:lumMod val="75000"/>
                  </a:schemeClr>
                </a:solidFill>
              </a:rPr>
              <a:t>Ahoj</a:t>
            </a:r>
          </a:p>
        </p:txBody>
      </p:sp>
      <p:sp>
        <p:nvSpPr>
          <p:cNvPr id="6151" name="TextovéPole 6"/>
          <p:cNvSpPr txBox="1">
            <a:spLocks noChangeArrowheads="1"/>
          </p:cNvSpPr>
          <p:nvPr/>
        </p:nvSpPr>
        <p:spPr bwMode="auto">
          <a:xfrm>
            <a:off x="3500438" y="1285875"/>
            <a:ext cx="1928812" cy="369888"/>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cs-CZ">
                <a:solidFill>
                  <a:srgbClr val="FF0000"/>
                </a:solidFill>
              </a:rPr>
              <a:t>Mlčenlivá gesta</a:t>
            </a:r>
          </a:p>
        </p:txBody>
      </p:sp>
      <p:pic>
        <p:nvPicPr>
          <p:cNvPr id="6152" name="Picture 4"/>
          <p:cNvPicPr>
            <a:picLocks noChangeAspect="1" noChangeArrowheads="1"/>
          </p:cNvPicPr>
          <p:nvPr/>
        </p:nvPicPr>
        <p:blipFill>
          <a:blip r:embed="rId4" cstate="print"/>
          <a:srcRect/>
          <a:stretch>
            <a:fillRect/>
          </a:stretch>
        </p:blipFill>
        <p:spPr bwMode="auto">
          <a:xfrm>
            <a:off x="5500688" y="4500563"/>
            <a:ext cx="3354387" cy="2160587"/>
          </a:xfrm>
          <a:prstGeom prst="rect">
            <a:avLst/>
          </a:prstGeom>
          <a:noFill/>
          <a:ln w="9525">
            <a:noFill/>
            <a:miter lim="800000"/>
            <a:headEnd/>
            <a:tailEnd/>
          </a:ln>
        </p:spPr>
      </p:pic>
      <p:sp>
        <p:nvSpPr>
          <p:cNvPr id="6153" name="TextovéPole 8"/>
          <p:cNvSpPr txBox="1">
            <a:spLocks noChangeArrowheads="1"/>
          </p:cNvSpPr>
          <p:nvPr/>
        </p:nvSpPr>
        <p:spPr bwMode="auto">
          <a:xfrm>
            <a:off x="3357563" y="5929313"/>
            <a:ext cx="2070100" cy="369887"/>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cs-CZ">
                <a:solidFill>
                  <a:srgbClr val="FF0000"/>
                </a:solidFill>
              </a:rPr>
              <a:t>Doprovodná gesta</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pPr>
              <a:buNone/>
            </a:pPr>
            <a:r>
              <a:rPr lang="cs-CZ" dirty="0"/>
              <a:t>F</a:t>
            </a:r>
            <a:r>
              <a:rPr lang="cs-CZ" dirty="0" smtClean="0"/>
              <a:t>unkce gest:</a:t>
            </a:r>
          </a:p>
          <a:p>
            <a:r>
              <a:rPr lang="cs-CZ" dirty="0" smtClean="0"/>
              <a:t>Gesta naznačují určitou ideu. Např. sdělení významu ,,jestli mě neposlechneš, budu se chovat jinak“ je doprovázeno celým souborem pohybů</a:t>
            </a:r>
          </a:p>
          <a:p>
            <a:r>
              <a:rPr lang="cs-CZ" dirty="0" smtClean="0"/>
              <a:t>Gesta obrazně </a:t>
            </a:r>
            <a:r>
              <a:rPr lang="cs-CZ" dirty="0" err="1" smtClean="0"/>
              <a:t>naunačují</a:t>
            </a:r>
            <a:r>
              <a:rPr lang="cs-CZ" dirty="0" smtClean="0"/>
              <a:t> to, co by bylo možno říci slovem, ale co je přece jen srozumitelnější, když se to ukáže. Např. učitel v hlučné třídě: ,,Tady bude tucho.“ A uhodí pěstí do stolu-gestem srozumitelně naznačí, co je ochoten udělat, aby své přání prosadil.</a:t>
            </a:r>
          </a:p>
          <a:p>
            <a:r>
              <a:rPr lang="cs-CZ" dirty="0" smtClean="0"/>
              <a:t>Gesta zvyšují </a:t>
            </a:r>
            <a:r>
              <a:rPr lang="cs-CZ" dirty="0"/>
              <a:t>n</a:t>
            </a:r>
            <a:r>
              <a:rPr lang="cs-CZ" dirty="0" smtClean="0"/>
              <a:t>ázornost řečeného.</a:t>
            </a:r>
          </a:p>
          <a:p>
            <a:r>
              <a:rPr lang="cs-CZ" dirty="0" smtClean="0"/>
              <a:t>Gesta mohou za určitých okolností vyjadřovat pravý opak toho, co je slovy sdělováno. Např. ve škole při výchovném konfliktu žák-učitel, kdy učitel přistihne žáka házejícího křídou po spolužácích: ,,Klidně hoď ještě jednou.“ Gesta však naznačí, co se stane jestli žák hodí-potrestání, pokárání. Která řeč je zde hlavní a která vedlejší? Vztah mezi řečí a gesty je velmi složitý.</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algn="just">
              <a:buNone/>
            </a:pPr>
            <a:r>
              <a:rPr lang="cs-CZ" dirty="0" smtClean="0"/>
              <a:t>Vědomé a nevědomé používání gest</a:t>
            </a:r>
          </a:p>
          <a:p>
            <a:pPr algn="just"/>
            <a:r>
              <a:rPr lang="cs-CZ" dirty="0" smtClean="0"/>
              <a:t>Řadu gest používáme záměrně. Častokrát se však stává, že uděláme určité gesto, aniž bychom si toho byli vědomi</a:t>
            </a:r>
            <a:r>
              <a:rPr lang="cs-CZ" dirty="0" smtClean="0"/>
              <a:t>.</a:t>
            </a:r>
            <a:r>
              <a:rPr lang="cs-CZ" dirty="0" smtClean="0"/>
              <a:t> (vyjadřují např. rozpaky či cit nebo emoci, kterou chceme skrýt - Jsou někdy dokonce v rozporu s tím, co vyjadřujeme slovně). Vyjadřují např. opak slovního výroku (nedělejte si škodu a při tom nastavuje ruku).</a:t>
            </a:r>
            <a:br>
              <a:rPr lang="cs-CZ" dirty="0" smtClean="0"/>
            </a:br>
            <a:r>
              <a:rPr lang="cs-CZ" dirty="0" smtClean="0"/>
              <a:t>Samostatnou problematiku tvoří </a:t>
            </a:r>
            <a:r>
              <a:rPr lang="cs-CZ" b="1" dirty="0" smtClean="0"/>
              <a:t>Znaková řeč,</a:t>
            </a:r>
            <a:r>
              <a:rPr lang="cs-CZ" dirty="0" smtClean="0"/>
              <a:t> která je v principu systémem gest. I když dnes zahrnuje mnoho dialektů, je mezinárodně srozumitelná a podle UNESCO se uznává za hlavní řeč hluchoněmých. </a:t>
            </a:r>
          </a:p>
          <a:p>
            <a:pPr algn="just"/>
            <a:r>
              <a:rPr lang="cs-CZ" dirty="0" smtClean="0"/>
              <a:t>Gesta tvoří celek s dalšími projevy komunikace. Dochází k synchronizaci gest, intonace řeči, sémantickou strukturou projevu a celou oblastí paralingvistiky apod..</a:t>
            </a:r>
          </a:p>
          <a:p>
            <a:endParaRPr lang="cs-CZ" b="1" dirty="0" smtClean="0"/>
          </a:p>
          <a:p>
            <a:endParaRPr lang="cs-CZ" dirty="0" smtClean="0"/>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pPr algn="just"/>
            <a:r>
              <a:rPr lang="cs-CZ" b="1" dirty="0" smtClean="0"/>
              <a:t>Nejčastější gesta</a:t>
            </a:r>
            <a:endParaRPr lang="cs-CZ" dirty="0" smtClean="0"/>
          </a:p>
          <a:p>
            <a:pPr algn="just"/>
            <a:r>
              <a:rPr lang="cs-CZ" dirty="0" smtClean="0"/>
              <a:t>jděte tamhle</a:t>
            </a:r>
          </a:p>
          <a:p>
            <a:pPr algn="just"/>
            <a:r>
              <a:rPr lang="cs-CZ" dirty="0" smtClean="0"/>
              <a:t>pojďte sem </a:t>
            </a:r>
          </a:p>
          <a:p>
            <a:pPr algn="just"/>
            <a:r>
              <a:rPr lang="cs-CZ" dirty="0" smtClean="0"/>
              <a:t>sedněte si tam </a:t>
            </a:r>
          </a:p>
          <a:p>
            <a:pPr algn="just"/>
            <a:r>
              <a:rPr lang="cs-CZ" dirty="0" smtClean="0"/>
              <a:t>buďte zticha </a:t>
            </a:r>
          </a:p>
          <a:p>
            <a:pPr algn="just"/>
            <a:r>
              <a:rPr lang="cs-CZ" dirty="0" smtClean="0"/>
              <a:t>zůstaňte v klidu </a:t>
            </a:r>
          </a:p>
          <a:p>
            <a:pPr algn="just"/>
            <a:r>
              <a:rPr lang="cs-CZ" dirty="0" smtClean="0"/>
              <a:t>pojďte za mnou</a:t>
            </a:r>
          </a:p>
          <a:p>
            <a:pPr algn="just"/>
            <a:r>
              <a:rPr lang="cs-CZ" dirty="0" smtClean="0"/>
              <a:t>je mi horko (zima) </a:t>
            </a:r>
          </a:p>
          <a:p>
            <a:pPr algn="just"/>
            <a:r>
              <a:rPr lang="cs-CZ" dirty="0" smtClean="0"/>
              <a:t>je to blázen</a:t>
            </a:r>
          </a:p>
          <a:p>
            <a:pPr algn="just"/>
            <a:r>
              <a:rPr lang="cs-CZ" dirty="0" smtClean="0"/>
              <a:t>svezte mne </a:t>
            </a:r>
          </a:p>
          <a:p>
            <a:pPr algn="just"/>
            <a:r>
              <a:rPr lang="cs-CZ" dirty="0" smtClean="0"/>
              <a:t>peníze prosím </a:t>
            </a:r>
          </a:p>
          <a:p>
            <a:pPr algn="just"/>
            <a:r>
              <a:rPr lang="cs-CZ" dirty="0" smtClean="0"/>
              <a:t>dejte mi najíst </a:t>
            </a:r>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dirty="0"/>
              <a:t>Mimika</a:t>
            </a:r>
          </a:p>
        </p:txBody>
      </p:sp>
      <p:sp>
        <p:nvSpPr>
          <p:cNvPr id="9219" name="Rectangle 3"/>
          <p:cNvSpPr>
            <a:spLocks noGrp="1" noChangeArrowheads="1"/>
          </p:cNvSpPr>
          <p:nvPr>
            <p:ph type="body" idx="1"/>
          </p:nvPr>
        </p:nvSpPr>
        <p:spPr/>
        <p:txBody>
          <a:bodyPr>
            <a:normAutofit fontScale="77500" lnSpcReduction="20000"/>
          </a:bodyPr>
          <a:lstStyle/>
          <a:p>
            <a:pPr algn="just"/>
            <a:r>
              <a:rPr lang="cs-CZ" i="1" dirty="0" smtClean="0"/>
              <a:t>„ Lidská tvář má velice bohatý komunikační potenciál. Je </a:t>
            </a:r>
            <a:r>
              <a:rPr lang="cs-CZ" i="1" dirty="0" err="1" smtClean="0"/>
              <a:t>prvořadě</a:t>
            </a:r>
            <a:r>
              <a:rPr lang="cs-CZ" i="1" dirty="0" smtClean="0"/>
              <a:t> důležitým </a:t>
            </a:r>
            <a:r>
              <a:rPr lang="cs-CZ" i="1" dirty="0" err="1" smtClean="0"/>
              <a:t>sdělovačem</a:t>
            </a:r>
            <a:r>
              <a:rPr lang="cs-CZ" i="1" dirty="0" smtClean="0"/>
              <a:t> emocionálních stavů. Odráží vzájemné postoje lidí, kteří spolu jednají, poskytuje zpětnou vazbu v rozhovoru. Někteří badatelé se domnívají, že z hlediska sociální komunikace je tvář vedle slova druhým nejdůležitějším sdělovacím prostředkem mezilidském styku. " M. L. </a:t>
            </a:r>
            <a:r>
              <a:rPr lang="cs-CZ" i="1" dirty="0" smtClean="0"/>
              <a:t>Knappe</a:t>
            </a:r>
          </a:p>
          <a:p>
            <a:pPr algn="just"/>
            <a:endParaRPr lang="cs-CZ" altLang="zh-CN" i="1" dirty="0" smtClean="0"/>
          </a:p>
          <a:p>
            <a:r>
              <a:rPr lang="cs-CZ" altLang="zh-CN" dirty="0" smtClean="0"/>
              <a:t>z </a:t>
            </a:r>
            <a:r>
              <a:rPr lang="cs-CZ" altLang="zh-CN" dirty="0"/>
              <a:t>řeckého </a:t>
            </a:r>
            <a:r>
              <a:rPr lang="cs-CZ" altLang="zh-CN" i="1" dirty="0" err="1"/>
              <a:t>mimeomai</a:t>
            </a:r>
            <a:r>
              <a:rPr lang="cs-CZ" altLang="zh-CN" dirty="0"/>
              <a:t>, napodobovat, představovat </a:t>
            </a:r>
            <a:endParaRPr lang="cs-CZ" dirty="0"/>
          </a:p>
          <a:p>
            <a:r>
              <a:rPr lang="cs-CZ" dirty="0"/>
              <a:t>Výraz tváře</a:t>
            </a:r>
          </a:p>
          <a:p>
            <a:r>
              <a:rPr lang="cs-CZ" dirty="0"/>
              <a:t>Vyjádření </a:t>
            </a:r>
            <a:r>
              <a:rPr lang="cs-CZ" dirty="0" err="1"/>
              <a:t>vnitropsychických</a:t>
            </a:r>
            <a:r>
              <a:rPr lang="cs-CZ" dirty="0"/>
              <a:t> stavů, postojů a názorů</a:t>
            </a:r>
          </a:p>
          <a:p>
            <a:r>
              <a:rPr lang="cs-CZ" dirty="0"/>
              <a:t>Více jak 100 rozličných stavů</a:t>
            </a:r>
          </a:p>
          <a:p>
            <a:r>
              <a:rPr lang="cs-CZ" dirty="0"/>
              <a:t>Modelování sdělovaných informací</a:t>
            </a:r>
          </a:p>
          <a:p>
            <a:pPr>
              <a:buFont typeface="Wingdings" pitchFamily="2" charset="2"/>
              <a:buNone/>
            </a:pPr>
            <a:endParaRPr lang="cs-CZ"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404664"/>
            <a:ext cx="8964488" cy="6264424"/>
          </a:xfrm>
        </p:spPr>
        <p:txBody>
          <a:bodyPr>
            <a:noAutofit/>
          </a:bodyPr>
          <a:lstStyle/>
          <a:p>
            <a:r>
              <a:rPr lang="cs-CZ" sz="1400" dirty="0" smtClean="0"/>
              <a:t>Projevy mimiky nejsou typicky lidské projevy, o zkoumání zákonitostí mimiky a </a:t>
            </a:r>
            <a:r>
              <a:rPr lang="cs-CZ" sz="1400" dirty="0" err="1" smtClean="0"/>
              <a:t>gestiky</a:t>
            </a:r>
            <a:r>
              <a:rPr lang="cs-CZ" sz="1400" dirty="0" smtClean="0"/>
              <a:t> u zvířat se zajímalo mnoho biologů. Nejznámějším je Charles Darwin, který publikoval již v roce 1872 studii </a:t>
            </a:r>
            <a:r>
              <a:rPr lang="cs-CZ" sz="1400" b="1" dirty="0" smtClean="0"/>
              <a:t>Vyjadřování emocí u zvířat</a:t>
            </a:r>
            <a:r>
              <a:rPr lang="cs-CZ" sz="1400" dirty="0" smtClean="0"/>
              <a:t>.</a:t>
            </a:r>
          </a:p>
          <a:p>
            <a:r>
              <a:rPr lang="cs-CZ" sz="1400" b="1" dirty="0" smtClean="0"/>
              <a:t>Paul </a:t>
            </a:r>
            <a:r>
              <a:rPr lang="cs-CZ" sz="1400" b="1" dirty="0" err="1" smtClean="0"/>
              <a:t>Ekman</a:t>
            </a:r>
            <a:r>
              <a:rPr lang="cs-CZ" sz="1400" dirty="0" smtClean="0"/>
              <a:t> konstatuje, že lidský obličej dovoluje vyjádřit až 1000 emocí.</a:t>
            </a:r>
          </a:p>
          <a:p>
            <a:r>
              <a:rPr lang="cs-CZ" sz="1400" b="1" dirty="0" smtClean="0"/>
              <a:t>Druhy emocí vyjádřené mimikou: </a:t>
            </a:r>
            <a:br>
              <a:rPr lang="cs-CZ" sz="1400" b="1" dirty="0" smtClean="0"/>
            </a:br>
            <a:r>
              <a:rPr lang="cs-CZ" sz="1400" b="1" dirty="0" smtClean="0"/>
              <a:t>A) pravé a </a:t>
            </a:r>
            <a:r>
              <a:rPr lang="cs-CZ" sz="1400" b="1" dirty="0" smtClean="0"/>
              <a:t>hrané</a:t>
            </a:r>
          </a:p>
          <a:p>
            <a:r>
              <a:rPr lang="cs-CZ" sz="1400" b="1" dirty="0" smtClean="0"/>
              <a:t>B</a:t>
            </a:r>
            <a:r>
              <a:rPr lang="cs-CZ" sz="1400" b="1" dirty="0" smtClean="0"/>
              <a:t>) primární emocionální mimické </a:t>
            </a:r>
            <a:r>
              <a:rPr lang="cs-CZ" sz="1400" b="1" dirty="0" err="1" smtClean="0"/>
              <a:t>výrazy</a:t>
            </a:r>
            <a:r>
              <a:rPr lang="cs-CZ" sz="1400" dirty="0" err="1" smtClean="0"/>
              <a:t>Štěstí</a:t>
            </a:r>
            <a:r>
              <a:rPr lang="cs-CZ" sz="1400" dirty="0" smtClean="0"/>
              <a:t> - neštěstí</a:t>
            </a:r>
          </a:p>
          <a:p>
            <a:r>
              <a:rPr lang="cs-CZ" sz="1400" dirty="0" smtClean="0"/>
              <a:t>Neočekávané překvapení - splněné očekávání</a:t>
            </a:r>
          </a:p>
          <a:p>
            <a:r>
              <a:rPr lang="cs-CZ" sz="1400" dirty="0" smtClean="0"/>
              <a:t>Strach a bázeň - pocit jistoty</a:t>
            </a:r>
          </a:p>
          <a:p>
            <a:r>
              <a:rPr lang="cs-CZ" sz="1400" dirty="0" smtClean="0"/>
              <a:t>Radost - smutek </a:t>
            </a:r>
          </a:p>
          <a:p>
            <a:r>
              <a:rPr lang="cs-CZ" sz="1400" dirty="0" smtClean="0"/>
              <a:t>Klid - rozčilení</a:t>
            </a:r>
          </a:p>
          <a:p>
            <a:r>
              <a:rPr lang="cs-CZ" sz="1400" dirty="0" smtClean="0"/>
              <a:t>Spokojenost - nespokojenost</a:t>
            </a:r>
          </a:p>
          <a:p>
            <a:r>
              <a:rPr lang="cs-CZ" sz="1400" dirty="0" smtClean="0"/>
              <a:t>Zájem - nezájem</a:t>
            </a:r>
          </a:p>
          <a:p>
            <a:r>
              <a:rPr lang="cs-CZ" sz="1400" b="1" dirty="0" smtClean="0"/>
              <a:t>C) sekundární (složené) mimické </a:t>
            </a:r>
            <a:r>
              <a:rPr lang="cs-CZ" sz="1400" b="1" dirty="0" err="1" smtClean="0"/>
              <a:t>výrazy</a:t>
            </a:r>
            <a:r>
              <a:rPr lang="cs-CZ" sz="1400" dirty="0" err="1" smtClean="0"/>
              <a:t>Vznikají</a:t>
            </a:r>
            <a:r>
              <a:rPr lang="cs-CZ" sz="1400" dirty="0" smtClean="0"/>
              <a:t> střídáním základních emocí nebo splynutím. Zvláštní druh mimických projevů nastává, jestliže jedna část obličeje vyjadřuje jinou emoci nežli druhá (</a:t>
            </a:r>
            <a:r>
              <a:rPr lang="cs-CZ" sz="1400" dirty="0" err="1" smtClean="0"/>
              <a:t>Schizofrenikové</a:t>
            </a:r>
            <a:r>
              <a:rPr lang="cs-CZ" sz="1400" dirty="0" smtClean="0"/>
              <a:t>, vliv LSD).</a:t>
            </a:r>
          </a:p>
          <a:p>
            <a:r>
              <a:rPr lang="cs-CZ" sz="1400" b="1" dirty="0" smtClean="0"/>
              <a:t>Hlavní obličejové </a:t>
            </a:r>
            <a:r>
              <a:rPr lang="cs-CZ" sz="1400" b="1" dirty="0" err="1" smtClean="0"/>
              <a:t>zóny</a:t>
            </a:r>
            <a:r>
              <a:rPr lang="cs-CZ" sz="1400" dirty="0" err="1" smtClean="0"/>
              <a:t>Oblast</a:t>
            </a:r>
            <a:r>
              <a:rPr lang="cs-CZ" sz="1400" dirty="0" smtClean="0"/>
              <a:t> čela a obočí</a:t>
            </a:r>
          </a:p>
          <a:p>
            <a:r>
              <a:rPr lang="cs-CZ" sz="1400" dirty="0" smtClean="0"/>
              <a:t>Oblast očí a víček</a:t>
            </a:r>
          </a:p>
          <a:p>
            <a:r>
              <a:rPr lang="cs-CZ" sz="1400" dirty="0" smtClean="0"/>
              <a:t>Dolní část obličeje (tváře, nos, ústa)</a:t>
            </a:r>
          </a:p>
          <a:p>
            <a:r>
              <a:rPr lang="cs-CZ" sz="1400" dirty="0" smtClean="0"/>
              <a:t>Podle metody nazvané FACS bylo zjištěno, že emoce jsou rozloženy do celé části lidského obličeje zhruba takto:</a:t>
            </a:r>
          </a:p>
          <a:p>
            <a:r>
              <a:rPr lang="cs-CZ" sz="1400" dirty="0" smtClean="0"/>
              <a:t>překvapení (čelo)</a:t>
            </a:r>
          </a:p>
          <a:p>
            <a:r>
              <a:rPr lang="cs-CZ" sz="1400" dirty="0" smtClean="0"/>
              <a:t>strach (oči)</a:t>
            </a:r>
          </a:p>
          <a:p>
            <a:r>
              <a:rPr lang="cs-CZ" sz="1400" dirty="0" smtClean="0"/>
              <a:t>smutek (oči)</a:t>
            </a:r>
          </a:p>
          <a:p>
            <a:r>
              <a:rPr lang="cs-CZ" sz="1400" dirty="0" smtClean="0"/>
              <a:t>štěstí (nos</a:t>
            </a:r>
            <a:r>
              <a:rPr lang="cs-CZ" sz="1400" dirty="0" smtClean="0"/>
              <a:t>)</a:t>
            </a:r>
            <a:endParaRPr lang="cs-CZ" sz="1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0"/>
            <a:ext cx="8892480" cy="6597352"/>
          </a:xfrm>
        </p:spPr>
        <p:txBody>
          <a:bodyPr>
            <a:normAutofit fontScale="62500" lnSpcReduction="20000"/>
          </a:bodyPr>
          <a:lstStyle/>
          <a:p>
            <a:r>
              <a:rPr lang="cs-CZ" b="1" dirty="0" smtClean="0"/>
              <a:t>Čím mluví naše oči?</a:t>
            </a:r>
            <a:endParaRPr lang="cs-CZ" dirty="0" smtClean="0"/>
          </a:p>
          <a:p>
            <a:r>
              <a:rPr lang="cs-CZ" dirty="0" smtClean="0"/>
              <a:t>zaměřením pohledu</a:t>
            </a:r>
          </a:p>
          <a:p>
            <a:r>
              <a:rPr lang="cs-CZ" dirty="0" smtClean="0"/>
              <a:t>dobou výdrže</a:t>
            </a:r>
          </a:p>
          <a:p>
            <a:r>
              <a:rPr lang="cs-CZ" dirty="0" smtClean="0"/>
              <a:t>četností</a:t>
            </a:r>
          </a:p>
          <a:p>
            <a:r>
              <a:rPr lang="cs-CZ" dirty="0" smtClean="0"/>
              <a:t>sledem pohledů (na koho první)</a:t>
            </a:r>
          </a:p>
          <a:p>
            <a:r>
              <a:rPr lang="cs-CZ" dirty="0" smtClean="0"/>
              <a:t>objemem pohledů</a:t>
            </a:r>
          </a:p>
          <a:p>
            <a:r>
              <a:rPr lang="cs-CZ" dirty="0" smtClean="0"/>
              <a:t>díváním se „po očku " či přímo</a:t>
            </a:r>
          </a:p>
          <a:p>
            <a:r>
              <a:rPr lang="cs-CZ" dirty="0" smtClean="0"/>
              <a:t>pohyby očí</a:t>
            </a:r>
          </a:p>
          <a:p>
            <a:r>
              <a:rPr lang="cs-CZ" dirty="0" smtClean="0"/>
              <a:t>vráskami u kořene nosu</a:t>
            </a:r>
          </a:p>
          <a:p>
            <a:r>
              <a:rPr lang="cs-CZ" dirty="0" smtClean="0"/>
              <a:t>Např. se v této souvislosti hovoří o vytváření určitých terčů tj.. místa na kterého konkrétního člověka či část jeho těla nebo oblečení se zaměřujeme.</a:t>
            </a:r>
          </a:p>
          <a:p>
            <a:r>
              <a:rPr lang="cs-CZ" dirty="0" smtClean="0"/>
              <a:t>Platí také zásada, že déle se díváme na osobu, které si vážíme, na autority, na ty, ke kterým chováme úctu. Nejdelší pohledy pak věnujeme lidem, o jejichž kladný vztah stojíme a u nichž si nejsme jisti, že k nám tento kladný vztah chovají.</a:t>
            </a:r>
          </a:p>
          <a:p>
            <a:r>
              <a:rPr lang="cs-CZ" dirty="0" smtClean="0"/>
              <a:t>Pohledy příjemné a nepříjemné. V případě, že pohled trvá příliš dlouho, nebo se na nás patřičná osoba nedívá, nebo se dívá málo. (Přiměřené je to v poměru asi 50%). Velkou roli tu samozřejmě hraje ten fakt, kdo je osoba, která se na nás dívá.</a:t>
            </a:r>
          </a:p>
          <a:p>
            <a:r>
              <a:rPr lang="cs-CZ" dirty="0" smtClean="0"/>
              <a:t>Rozšiřování zornic - Zornice se rozšiřují v závislosti na emocionálním stavu pozorovatele. Citově vzrušené oči mají velké zornice, vztek se projevu jejich stažením. Zajímavé je, že tento proces se nedá ovládat naší vůlí.</a:t>
            </a:r>
          </a:p>
          <a:p>
            <a:endParaRPr lang="cs-CZ" dirty="0" smtClean="0"/>
          </a:p>
          <a:p>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1143</Words>
  <Application>Microsoft Office PowerPoint</Application>
  <PresentationFormat>Předvádění na obrazovce (4:3)</PresentationFormat>
  <Paragraphs>102</Paragraphs>
  <Slides>15</Slides>
  <Notes>0</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Motiv sady Office</vt:lpstr>
      <vt:lpstr>Pedagogická komunikace neverbální komunikace-gestika, mimika</vt:lpstr>
      <vt:lpstr>Gestika</vt:lpstr>
      <vt:lpstr>Snímek 3</vt:lpstr>
      <vt:lpstr>Snímek 4</vt:lpstr>
      <vt:lpstr>Snímek 5</vt:lpstr>
      <vt:lpstr>Snímek 6</vt:lpstr>
      <vt:lpstr>Mimika</vt:lpstr>
      <vt:lpstr>Snímek 8</vt:lpstr>
      <vt:lpstr>Snímek 9</vt:lpstr>
      <vt:lpstr>Snímek 10</vt:lpstr>
      <vt:lpstr>Snímek 11</vt:lpstr>
      <vt:lpstr>Mimika</vt:lpstr>
      <vt:lpstr>Mimika a gestika</vt:lpstr>
      <vt:lpstr>Snímek 14</vt:lpstr>
      <vt:lpstr>Cvičení pro děti</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Pedagogická komunikace neverbální komunikace-gestika, mimika</dc:title>
  <dc:creator>Hana</dc:creator>
  <cp:lastModifiedBy>Hana</cp:lastModifiedBy>
  <cp:revision>3</cp:revision>
  <dcterms:created xsi:type="dcterms:W3CDTF">2013-04-23T11:19:27Z</dcterms:created>
  <dcterms:modified xsi:type="dcterms:W3CDTF">2013-04-24T20:21:20Z</dcterms:modified>
</cp:coreProperties>
</file>