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10"/>
  </p:handoutMasterIdLst>
  <p:sldIdLst>
    <p:sldId id="256" r:id="rId2"/>
    <p:sldId id="258" r:id="rId3"/>
    <p:sldId id="268" r:id="rId4"/>
    <p:sldId id="269" r:id="rId5"/>
    <p:sldId id="265" r:id="rId6"/>
    <p:sldId id="266" r:id="rId7"/>
    <p:sldId id="267" r:id="rId8"/>
    <p:sldId id="264" r:id="rId9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9CB78E-A86D-4B76-925E-CB79655E48E4}" type="datetimeFigureOut">
              <a:rPr lang="cs-CZ" smtClean="0"/>
              <a:t>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2155E-0526-46B9-8574-351FE7CCBF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893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4.3.2013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4.3.2013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Pedagogická komunikace</a:t>
            </a:r>
            <a:br>
              <a:rPr lang="cs-CZ" sz="4800" dirty="0" smtClean="0"/>
            </a:br>
            <a:r>
              <a:rPr lang="cs-CZ" sz="2200" dirty="0"/>
              <a:t>3</a:t>
            </a:r>
            <a:r>
              <a:rPr lang="cs-CZ" sz="2200" dirty="0" smtClean="0"/>
              <a:t>. </a:t>
            </a:r>
            <a:r>
              <a:rPr lang="cs-CZ" sz="2200" dirty="0" smtClean="0"/>
              <a:t>lekce: </a:t>
            </a:r>
            <a:r>
              <a:rPr lang="cs-CZ" sz="2200" dirty="0"/>
              <a:t>H</a:t>
            </a:r>
            <a:r>
              <a:rPr lang="cs-CZ" sz="2200" dirty="0" smtClean="0"/>
              <a:t>romadn</a:t>
            </a:r>
            <a:r>
              <a:rPr lang="cs-CZ" sz="2200" dirty="0" smtClean="0"/>
              <a:t>é vyučování</a:t>
            </a: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3857628"/>
            <a:ext cx="7772400" cy="119970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Mgr. Kateřina </a:t>
            </a:r>
            <a:r>
              <a:rPr lang="cs-CZ" sz="2000" dirty="0" err="1" smtClean="0"/>
              <a:t>Lojdová</a:t>
            </a:r>
            <a:endParaRPr lang="cs-CZ" sz="2000" dirty="0" smtClean="0"/>
          </a:p>
          <a:p>
            <a:r>
              <a:rPr lang="cs-CZ" sz="2000" dirty="0" err="1" smtClean="0"/>
              <a:t>lojdova</a:t>
            </a:r>
            <a:r>
              <a:rPr lang="cs-CZ" sz="2000" dirty="0" smtClean="0"/>
              <a:t>@</a:t>
            </a:r>
            <a:r>
              <a:rPr lang="cs-CZ" sz="2000" dirty="0" err="1" smtClean="0"/>
              <a:t>ped.muni.cz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ejčastější organizační f</a:t>
            </a:r>
            <a:r>
              <a:rPr lang="cs-CZ" dirty="0" smtClean="0"/>
              <a:t>orma výuky</a:t>
            </a:r>
          </a:p>
          <a:p>
            <a:pPr marL="109728" indent="0"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učitel </a:t>
            </a:r>
            <a:r>
              <a:rPr lang="cs-CZ" dirty="0"/>
              <a:t>souběžně a přímo vyučuje větší skupinu žáků (třídu, skupinu, kolektiv), řídí učební činnost všech žáků </a:t>
            </a:r>
            <a:r>
              <a:rPr lang="cs-CZ" dirty="0" smtClean="0"/>
              <a:t>najednou </a:t>
            </a:r>
          </a:p>
          <a:p>
            <a:pPr>
              <a:buFontTx/>
              <a:buChar char="-"/>
            </a:pPr>
            <a:r>
              <a:rPr lang="cs-CZ" dirty="0"/>
              <a:t>probírána stejná látka, stejné úkoly ve stejném </a:t>
            </a:r>
            <a:r>
              <a:rPr lang="cs-CZ" dirty="0" smtClean="0"/>
              <a:t>čase</a:t>
            </a:r>
          </a:p>
          <a:p>
            <a:pPr>
              <a:buFontTx/>
              <a:buChar char="-"/>
            </a:pPr>
            <a:r>
              <a:rPr lang="cs-CZ" dirty="0" smtClean="0"/>
              <a:t>uspořádání </a:t>
            </a:r>
            <a:r>
              <a:rPr lang="cs-CZ" dirty="0"/>
              <a:t>učebny je stanoveno zasedacím </a:t>
            </a:r>
            <a:r>
              <a:rPr lang="cs-CZ" dirty="0" smtClean="0"/>
              <a:t>pořádkem</a:t>
            </a:r>
            <a:r>
              <a:rPr lang="cs-CZ" dirty="0"/>
              <a:t>, v popředí je místo pro učitele. </a:t>
            </a:r>
          </a:p>
          <a:p>
            <a:pPr>
              <a:buFontTx/>
              <a:buChar char="-"/>
            </a:pPr>
            <a:r>
              <a:rPr lang="cs-CZ" dirty="0" smtClean="0"/>
              <a:t>organizaci </a:t>
            </a:r>
            <a:r>
              <a:rPr lang="cs-CZ" dirty="0"/>
              <a:t>školního dne určuje rozvrh </a:t>
            </a:r>
            <a:r>
              <a:rPr lang="cs-CZ" dirty="0" smtClean="0"/>
              <a:t>hodin</a:t>
            </a: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Hromadné (frontální</a:t>
            </a:r>
            <a:r>
              <a:rPr lang="cs-CZ" dirty="0" smtClean="0"/>
              <a:t>) vyučování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Jaký má vliv na pedagogickou komunikaci zvolená organizační forma výuky?</a:t>
            </a:r>
          </a:p>
          <a:p>
            <a:r>
              <a:rPr lang="cs-CZ" dirty="0" smtClean="0"/>
              <a:t>Organizační </a:t>
            </a:r>
            <a:r>
              <a:rPr lang="cs-CZ" dirty="0"/>
              <a:t>forma by měla odpovídat povaze úkolu žáků. Ve škole často nemůžeme organizační formu změnit. Co změnit můžeme</a:t>
            </a:r>
            <a:r>
              <a:rPr lang="cs-CZ" dirty="0" smtClean="0"/>
              <a:t>?</a:t>
            </a:r>
          </a:p>
          <a:p>
            <a:r>
              <a:rPr lang="cs-CZ" dirty="0"/>
              <a:t>Jak se odlišuje pedagogická komunikace v hromadném, skupinovém a individuálním vyučování?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diskusi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1710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27584" y="20608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Hromadné vyučování: Kdo s kým?</a:t>
            </a:r>
          </a:p>
        </p:txBody>
      </p:sp>
    </p:spTree>
    <p:extLst>
      <p:ext uri="{BB962C8B-B14F-4D97-AF65-F5344CB8AC3E}">
        <p14:creationId xmlns:p14="http://schemas.microsoft.com/office/powerpoint/2010/main" val="2599913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Hromadné vyučování: Kdo s kým?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628800"/>
            <a:ext cx="4296728" cy="4408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Hromadné vyučování: Kdo s kým?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988840"/>
            <a:ext cx="7236296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Hromadné vyučování: Kdo s kým?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98244"/>
            <a:ext cx="8229600" cy="289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1</a:t>
            </a:r>
            <a:r>
              <a:rPr lang="cs-CZ" dirty="0" smtClean="0"/>
              <a:t>) Formulujte hlavní výhody a nevýhody pedagogické komunikace ve frontálním vyučování.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2) Jaké metody pedagogické práce jsou vhodné ve frontálním vyučování a jaké naopak vhodné nejsou?</a:t>
            </a:r>
          </a:p>
          <a:p>
            <a:pPr marL="109728" lvl="0" indent="0">
              <a:spcBef>
                <a:spcPts val="600"/>
              </a:spcBef>
              <a:spcAft>
                <a:spcPts val="600"/>
              </a:spcAft>
              <a:buNone/>
            </a:pPr>
            <a:endParaRPr lang="cs-CZ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Otázky k lekci: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346</TotalTime>
  <Words>175</Words>
  <Application>Microsoft Office PowerPoint</Application>
  <PresentationFormat>Předvádění na obrazovce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Shluk</vt:lpstr>
      <vt:lpstr>Pedagogická komunikace 3. lekce: Hromadné vyučování</vt:lpstr>
      <vt:lpstr>Hromadné (frontální) vyučování</vt:lpstr>
      <vt:lpstr>K diskusi</vt:lpstr>
      <vt:lpstr>Hromadné vyučování: Kdo s kým?</vt:lpstr>
      <vt:lpstr>Hromadné vyučování: Kdo s kým?</vt:lpstr>
      <vt:lpstr>Hromadné vyučování: Kdo s kým?</vt:lpstr>
      <vt:lpstr>Hromadné vyučování: Kdo s kým?</vt:lpstr>
      <vt:lpstr>Otázky k lekci: </vt:lpstr>
    </vt:vector>
  </TitlesOfParts>
  <Company>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user</cp:lastModifiedBy>
  <cp:revision>22</cp:revision>
  <cp:lastPrinted>2013-03-04T16:14:56Z</cp:lastPrinted>
  <dcterms:created xsi:type="dcterms:W3CDTF">2013-02-18T11:49:40Z</dcterms:created>
  <dcterms:modified xsi:type="dcterms:W3CDTF">2013-03-04T16:15:37Z</dcterms:modified>
</cp:coreProperties>
</file>