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5" r:id="rId4"/>
    <p:sldId id="266" r:id="rId5"/>
    <p:sldId id="268" r:id="rId6"/>
    <p:sldId id="267" r:id="rId7"/>
    <p:sldId id="269" r:id="rId8"/>
    <p:sldId id="259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4</a:t>
            </a:r>
            <a:r>
              <a:rPr lang="cs-CZ" sz="2200" dirty="0" smtClean="0"/>
              <a:t>. </a:t>
            </a:r>
            <a:r>
              <a:rPr lang="cs-CZ" sz="2200" dirty="0" smtClean="0"/>
              <a:t>lekce: </a:t>
            </a:r>
            <a:r>
              <a:rPr lang="cs-CZ" sz="2200" dirty="0" smtClean="0"/>
              <a:t>Verbální komunikace: kladení otázek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r>
              <a:rPr lang="cs-CZ" dirty="0" smtClean="0"/>
              <a:t>učitelské </a:t>
            </a:r>
            <a:r>
              <a:rPr lang="cs-CZ" dirty="0" smtClean="0"/>
              <a:t>otázky jsou </a:t>
            </a:r>
            <a:r>
              <a:rPr lang="cs-CZ" dirty="0" smtClean="0"/>
              <a:t>považovány za </a:t>
            </a:r>
            <a:r>
              <a:rPr lang="cs-CZ" dirty="0" smtClean="0"/>
              <a:t>klíčový prvek </a:t>
            </a:r>
            <a:r>
              <a:rPr lang="cs-CZ" dirty="0" smtClean="0"/>
              <a:t>procesu učení, a to nejen ve školní třídě. 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cs-CZ" dirty="0" smtClean="0"/>
              <a:t>odle </a:t>
            </a:r>
            <a:r>
              <a:rPr lang="cs-CZ" dirty="0" err="1" smtClean="0"/>
              <a:t>Postmana</a:t>
            </a:r>
            <a:r>
              <a:rPr lang="cs-CZ" dirty="0" smtClean="0"/>
              <a:t> (</a:t>
            </a:r>
            <a:r>
              <a:rPr lang="cs-CZ" dirty="0" smtClean="0"/>
              <a:t>1979) je </a:t>
            </a:r>
            <a:r>
              <a:rPr lang="cs-CZ" dirty="0" smtClean="0"/>
              <a:t>veškeré naše poznání výsledkem tázání, a proto je možné říci, že </a:t>
            </a:r>
            <a:r>
              <a:rPr lang="cs-CZ" dirty="0" smtClean="0"/>
              <a:t>kladení otázek </a:t>
            </a:r>
            <a:r>
              <a:rPr lang="cs-CZ" dirty="0" smtClean="0"/>
              <a:t>učitelem je jedním z nejdůležitějších intelektuálních </a:t>
            </a:r>
            <a:r>
              <a:rPr lang="cs-CZ" dirty="0" smtClean="0"/>
              <a:t>nástrojů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kladení otázek v pedagogické komunikaci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otevřené</a:t>
            </a:r>
            <a:r>
              <a:rPr lang="cs-CZ" dirty="0" smtClean="0"/>
              <a:t> </a:t>
            </a:r>
            <a:r>
              <a:rPr lang="cs-CZ" dirty="0" smtClean="0"/>
              <a:t>(založené na obsahové volnosti odpovědi</a:t>
            </a:r>
            <a:r>
              <a:rPr lang="cs-CZ" dirty="0" smtClean="0"/>
              <a:t>). </a:t>
            </a:r>
            <a:r>
              <a:rPr lang="cs-CZ" dirty="0" smtClean="0"/>
              <a:t>Na otevřenou otázku neexistuje jen jedna správná </a:t>
            </a:r>
            <a:r>
              <a:rPr lang="cs-CZ" dirty="0" smtClean="0"/>
              <a:t>odpověď, která </a:t>
            </a:r>
            <a:r>
              <a:rPr lang="cs-CZ" dirty="0" smtClean="0"/>
              <a:t>by byla dopředu dána. V běžné komunikaci nalezneme větší </a:t>
            </a:r>
            <a:r>
              <a:rPr lang="cs-CZ" dirty="0" smtClean="0"/>
              <a:t>množství otázek </a:t>
            </a:r>
            <a:r>
              <a:rPr lang="cs-CZ" dirty="0" smtClean="0"/>
              <a:t>otevřených než uzavřených, zatímco ve výukové komunikaci je </a:t>
            </a:r>
            <a:r>
              <a:rPr lang="cs-CZ" dirty="0" smtClean="0"/>
              <a:t>tomu naopak</a:t>
            </a:r>
            <a:r>
              <a:rPr lang="cs-CZ" dirty="0" smtClean="0"/>
              <a:t>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uzavřené</a:t>
            </a:r>
            <a:r>
              <a:rPr lang="cs-CZ" dirty="0" smtClean="0"/>
              <a:t> </a:t>
            </a:r>
            <a:r>
              <a:rPr lang="cs-CZ" dirty="0" smtClean="0"/>
              <a:t>(založené většinou na výběru z nabídnutých možností </a:t>
            </a:r>
            <a:r>
              <a:rPr lang="cs-CZ" dirty="0" smtClean="0"/>
              <a:t>odpovědi </a:t>
            </a:r>
            <a:r>
              <a:rPr lang="cs-CZ" dirty="0" smtClean="0"/>
              <a:t>či jednoznačné </a:t>
            </a:r>
            <a:r>
              <a:rPr lang="cs-CZ" dirty="0" smtClean="0"/>
              <a:t>odpovědi)</a:t>
            </a:r>
          </a:p>
          <a:p>
            <a:pPr lvl="1"/>
            <a:r>
              <a:rPr lang="cs-CZ" b="1" dirty="0" smtClean="0"/>
              <a:t>z</a:t>
            </a:r>
            <a:r>
              <a:rPr lang="cs-CZ" b="1" dirty="0" smtClean="0"/>
              <a:t>jišťující</a:t>
            </a:r>
            <a:r>
              <a:rPr lang="cs-CZ" dirty="0" smtClean="0"/>
              <a:t> </a:t>
            </a:r>
            <a:r>
              <a:rPr lang="cs-CZ" dirty="0" smtClean="0"/>
              <a:t>(ano – </a:t>
            </a:r>
            <a:r>
              <a:rPr lang="cs-CZ" dirty="0" smtClean="0"/>
              <a:t>ne, vlévá se…)</a:t>
            </a:r>
            <a:endParaRPr lang="cs-CZ" b="1" dirty="0" smtClean="0"/>
          </a:p>
          <a:p>
            <a:pPr lvl="1"/>
            <a:r>
              <a:rPr lang="cs-CZ" b="1" dirty="0" smtClean="0"/>
              <a:t>d</a:t>
            </a:r>
            <a:r>
              <a:rPr lang="cs-CZ" b="1" dirty="0" smtClean="0"/>
              <a:t>oplňující </a:t>
            </a:r>
            <a:r>
              <a:rPr lang="cs-CZ" dirty="0" smtClean="0"/>
              <a:t>(Kdy </a:t>
            </a:r>
            <a:r>
              <a:rPr lang="cs-CZ" dirty="0" smtClean="0"/>
              <a:t>se narodil…? Kam se vlévá…?)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Typologie otázek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systémem vyhodnocení kognitivní náročnosti otázky je </a:t>
            </a:r>
            <a:r>
              <a:rPr lang="cs-CZ" dirty="0" smtClean="0"/>
              <a:t>taxonomický </a:t>
            </a:r>
            <a:r>
              <a:rPr lang="cs-CZ" dirty="0" smtClean="0"/>
              <a:t>systém Benjamina </a:t>
            </a:r>
            <a:r>
              <a:rPr lang="cs-CZ" dirty="0" err="1" smtClean="0"/>
              <a:t>Blooma</a:t>
            </a:r>
            <a:r>
              <a:rPr lang="cs-CZ" dirty="0" smtClean="0"/>
              <a:t>, který </a:t>
            </a:r>
            <a:r>
              <a:rPr lang="cs-CZ" dirty="0" smtClean="0"/>
              <a:t>odlišuje tyto kognitivní procesy: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/>
              <a:t>1) zapamatovat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(</a:t>
            </a:r>
            <a:r>
              <a:rPr lang="cs-CZ" dirty="0" smtClean="0"/>
              <a:t>2) </a:t>
            </a:r>
            <a:r>
              <a:rPr lang="cs-CZ" dirty="0" smtClean="0"/>
              <a:t>porozumět;</a:t>
            </a:r>
          </a:p>
          <a:p>
            <a:pPr lvl="1"/>
            <a:r>
              <a:rPr lang="cs-CZ" dirty="0" smtClean="0"/>
              <a:t>(</a:t>
            </a:r>
            <a:r>
              <a:rPr lang="cs-CZ" dirty="0" smtClean="0"/>
              <a:t>3) aplikovat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(</a:t>
            </a:r>
            <a:r>
              <a:rPr lang="cs-CZ" dirty="0" smtClean="0"/>
              <a:t>4) analyzovat;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/>
              <a:t>5) hodnotit;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/>
              <a:t>6) tvořit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otázky </a:t>
            </a:r>
            <a:r>
              <a:rPr lang="cs-CZ" b="1" dirty="0" smtClean="0"/>
              <a:t>nižší kognitivní náročnosti </a:t>
            </a:r>
            <a:r>
              <a:rPr lang="cs-CZ" dirty="0" smtClean="0"/>
              <a:t>jsou </a:t>
            </a:r>
            <a:r>
              <a:rPr lang="cs-CZ" dirty="0" smtClean="0"/>
              <a:t>zaměřeny na doslovné vybavení si faktu, který byl již aspoň </a:t>
            </a:r>
            <a:r>
              <a:rPr lang="cs-CZ" dirty="0" smtClean="0"/>
              <a:t>jednou v </a:t>
            </a:r>
            <a:r>
              <a:rPr lang="cs-CZ" dirty="0" smtClean="0"/>
              <a:t>nějaké podobě učitelem prezentován. Tento typ otázek </a:t>
            </a:r>
            <a:r>
              <a:rPr lang="cs-CZ" dirty="0" smtClean="0"/>
              <a:t>koresponduje s úrovní „zapamatování“ (případně „porozumění“) dle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o</a:t>
            </a:r>
            <a:r>
              <a:rPr lang="cs-CZ" b="1" dirty="0" smtClean="0"/>
              <a:t>tázky vyšší </a:t>
            </a:r>
            <a:r>
              <a:rPr lang="cs-CZ" b="1" dirty="0" smtClean="0"/>
              <a:t>kognitivní </a:t>
            </a:r>
            <a:r>
              <a:rPr lang="cs-CZ" b="1" dirty="0" smtClean="0"/>
              <a:t>náročnosti</a:t>
            </a:r>
            <a:r>
              <a:rPr lang="cs-CZ" b="1" i="1" dirty="0" smtClean="0"/>
              <a:t> </a:t>
            </a:r>
            <a:r>
              <a:rPr lang="cs-CZ" dirty="0" smtClean="0"/>
              <a:t>splňují </a:t>
            </a:r>
            <a:r>
              <a:rPr lang="cs-CZ" dirty="0" smtClean="0"/>
              <a:t>dvě </a:t>
            </a:r>
            <a:r>
              <a:rPr lang="cs-CZ" dirty="0" smtClean="0"/>
              <a:t>podmínky: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1. dle </a:t>
            </a:r>
            <a:r>
              <a:rPr lang="cs-CZ" dirty="0" err="1" smtClean="0"/>
              <a:t>Bloomovy</a:t>
            </a:r>
            <a:r>
              <a:rPr lang="cs-CZ" dirty="0" smtClean="0"/>
              <a:t> taxonomické </a:t>
            </a:r>
            <a:r>
              <a:rPr lang="cs-CZ" dirty="0" smtClean="0"/>
              <a:t>tabulky se vztahují na zbylé 	kognitivní procesy</a:t>
            </a:r>
          </a:p>
          <a:p>
            <a:pPr>
              <a:buNone/>
            </a:pPr>
            <a:r>
              <a:rPr lang="cs-CZ" dirty="0" smtClean="0"/>
              <a:t>	2. </a:t>
            </a:r>
            <a:r>
              <a:rPr lang="cs-CZ" dirty="0" smtClean="0"/>
              <a:t>o</a:t>
            </a:r>
            <a:r>
              <a:rPr lang="cs-CZ" dirty="0" smtClean="0"/>
              <a:t>dpověď </a:t>
            </a:r>
            <a:r>
              <a:rPr lang="cs-CZ" dirty="0" smtClean="0"/>
              <a:t>na takovou otázku nesmí být přímo dostupná</a:t>
            </a:r>
          </a:p>
          <a:p>
            <a:pPr>
              <a:buNone/>
            </a:pPr>
            <a:r>
              <a:rPr lang="cs-CZ" dirty="0" smtClean="0"/>
              <a:t>		z </a:t>
            </a:r>
            <a:r>
              <a:rPr lang="cs-CZ" dirty="0" smtClean="0"/>
              <a:t>učebnice či jiného materiálu, který mají žáci k </a:t>
            </a:r>
            <a:r>
              <a:rPr lang="cs-CZ" dirty="0" smtClean="0"/>
              <a:t>	dispozici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Otázky nižší a vyšší kognitivní náročnosti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 jaký typ otázky se jedná?</a:t>
            </a:r>
          </a:p>
          <a:p>
            <a:pPr>
              <a:buNone/>
            </a:pPr>
            <a:r>
              <a:rPr lang="cs-CZ" i="1" dirty="0" smtClean="0"/>
              <a:t>„Zhodnoťte </a:t>
            </a:r>
            <a:r>
              <a:rPr lang="cs-CZ" i="1" dirty="0" smtClean="0"/>
              <a:t>dopad vlády Marie Terezie pro české </a:t>
            </a:r>
            <a:r>
              <a:rPr lang="cs-CZ" i="1" dirty="0" smtClean="0"/>
              <a:t>země…“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dirty="0" smtClean="0"/>
              <a:t>A) žák může vytvořit odpověď na </a:t>
            </a:r>
            <a:r>
              <a:rPr lang="cs-CZ" dirty="0" smtClean="0"/>
              <a:t>základě svých znalostí (vyšší kognitivní proces), </a:t>
            </a:r>
            <a:endParaRPr lang="cs-CZ" dirty="0" smtClean="0"/>
          </a:p>
          <a:p>
            <a:r>
              <a:rPr lang="cs-CZ" dirty="0" smtClean="0"/>
              <a:t>B) žák si může vybavit </a:t>
            </a:r>
            <a:r>
              <a:rPr lang="cs-CZ" dirty="0" smtClean="0"/>
              <a:t>odpověď na tuto otázku z minulé hodiny (nižší kognitivní proces).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Kategorizovat není vždy snadné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50017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U</a:t>
            </a:r>
            <a:r>
              <a:rPr lang="cs-CZ" sz="2000" b="1" dirty="0" smtClean="0"/>
              <a:t>: </a:t>
            </a:r>
            <a:r>
              <a:rPr lang="cs-CZ" sz="2000" dirty="0" smtClean="0"/>
              <a:t>Aktivní volební právo je od osmnácti let, to znamená, že od </a:t>
            </a:r>
            <a:r>
              <a:rPr lang="cs-CZ" sz="2000" dirty="0" smtClean="0"/>
              <a:t>osmnácti </a:t>
            </a:r>
            <a:r>
              <a:rPr lang="da-DK" sz="2000" dirty="0" smtClean="0"/>
              <a:t>let </a:t>
            </a:r>
            <a:r>
              <a:rPr lang="da-DK" sz="2000" dirty="0" smtClean="0"/>
              <a:t>můžete, jestli chcete, jít volit. Na kom to záleží?</a:t>
            </a:r>
          </a:p>
          <a:p>
            <a:pPr>
              <a:buNone/>
            </a:pPr>
            <a:r>
              <a:rPr lang="cs-CZ" sz="2000" b="1" dirty="0" smtClean="0"/>
              <a:t>Ž Monika: </a:t>
            </a:r>
            <a:r>
              <a:rPr lang="cs-CZ" sz="2000" dirty="0" smtClean="0"/>
              <a:t>Na sobě.</a:t>
            </a:r>
          </a:p>
          <a:p>
            <a:pPr>
              <a:buNone/>
            </a:pPr>
            <a:r>
              <a:rPr lang="cs-CZ" sz="2000" b="1" dirty="0" smtClean="0"/>
              <a:t>U: </a:t>
            </a:r>
            <a:r>
              <a:rPr lang="cs-CZ" sz="2000" dirty="0" smtClean="0"/>
              <a:t>Máte jít volit, nebo ne?</a:t>
            </a:r>
          </a:p>
          <a:p>
            <a:pPr>
              <a:buNone/>
            </a:pPr>
            <a:r>
              <a:rPr lang="cs-CZ" sz="2000" b="1" dirty="0" smtClean="0"/>
              <a:t>Ž Monika: </a:t>
            </a:r>
            <a:r>
              <a:rPr lang="cs-CZ" sz="2000" dirty="0" smtClean="0"/>
              <a:t>Jak </a:t>
            </a:r>
            <a:r>
              <a:rPr lang="cs-CZ" sz="2000" dirty="0" err="1" smtClean="0"/>
              <a:t>chcem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b="1" dirty="0" smtClean="0"/>
              <a:t>Ž Pavel: </a:t>
            </a:r>
            <a:r>
              <a:rPr lang="cs-CZ" sz="2000" i="1" dirty="0" smtClean="0"/>
              <a:t>(ve stejnou chvíli jako Monika) Měli </a:t>
            </a:r>
            <a:r>
              <a:rPr lang="cs-CZ" sz="2000" i="1" dirty="0" err="1" smtClean="0"/>
              <a:t>bysme</a:t>
            </a:r>
            <a:r>
              <a:rPr lang="cs-CZ" sz="2000" i="1" dirty="0" smtClean="0"/>
              <a:t>.</a:t>
            </a:r>
          </a:p>
          <a:p>
            <a:pPr>
              <a:buNone/>
            </a:pPr>
            <a:r>
              <a:rPr lang="pl-PL" sz="2000" b="1" dirty="0" smtClean="0"/>
              <a:t>U: </a:t>
            </a:r>
            <a:r>
              <a:rPr lang="pl-PL" sz="2000" dirty="0" smtClean="0"/>
              <a:t>Proč? </a:t>
            </a:r>
            <a:r>
              <a:rPr lang="pl-PL" sz="2000" i="1" dirty="0" smtClean="0"/>
              <a:t>(na Pavla) Proč jo a proč ne? (na třídu)</a:t>
            </a:r>
          </a:p>
          <a:p>
            <a:pPr>
              <a:buNone/>
            </a:pPr>
            <a:r>
              <a:rPr lang="cs-CZ" sz="2000" i="1" dirty="0" smtClean="0"/>
              <a:t>(šum ve třídě)</a:t>
            </a:r>
          </a:p>
          <a:p>
            <a:pPr>
              <a:buNone/>
            </a:pPr>
            <a:r>
              <a:rPr lang="pt-BR" sz="2000" b="1" dirty="0" smtClean="0"/>
              <a:t>Ž Pavel</a:t>
            </a:r>
            <a:r>
              <a:rPr lang="pt-BR" sz="2000" dirty="0" smtClean="0"/>
              <a:t>: Jo, tak já nevím…</a:t>
            </a:r>
          </a:p>
          <a:p>
            <a:pPr>
              <a:buNone/>
            </a:pPr>
            <a:r>
              <a:rPr lang="pl-PL" sz="2000" b="1" dirty="0" smtClean="0"/>
              <a:t>U: </a:t>
            </a:r>
            <a:r>
              <a:rPr lang="pl-PL" sz="2000" dirty="0" smtClean="0"/>
              <a:t>Tak říkáš jo, tak třeba nějaký důvod, proč jo? </a:t>
            </a:r>
            <a:r>
              <a:rPr lang="pl-PL" sz="2000" i="1" dirty="0" smtClean="0"/>
              <a:t>(na Pavla)</a:t>
            </a:r>
          </a:p>
          <a:p>
            <a:pPr>
              <a:buNone/>
            </a:pPr>
            <a:r>
              <a:rPr lang="cs-CZ" sz="2000" b="1" dirty="0" smtClean="0"/>
              <a:t>Ž Pavel: </a:t>
            </a:r>
            <a:r>
              <a:rPr lang="cs-CZ" sz="2000" dirty="0" smtClean="0"/>
              <a:t>Tak já nevím… protože vyjadřujeme, jako že s kterou </a:t>
            </a:r>
            <a:r>
              <a:rPr lang="cs-CZ" sz="2000" dirty="0" smtClean="0"/>
              <a:t>stranou sympatizujeme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4348" y="1428736"/>
            <a:ext cx="8229600" cy="4857784"/>
          </a:xfrm>
        </p:spPr>
        <p:txBody>
          <a:bodyPr>
            <a:normAutofit/>
          </a:bodyPr>
          <a:lstStyle/>
          <a:p>
            <a:r>
              <a:rPr lang="cs-CZ" dirty="0" smtClean="0"/>
              <a:t>Kritikové školního vzdělávání dlouhodobě tvrdí, že učitelé vedou </a:t>
            </a:r>
            <a:r>
              <a:rPr lang="cs-CZ" dirty="0" smtClean="0"/>
              <a:t>žáky pouze </a:t>
            </a:r>
            <a:r>
              <a:rPr lang="cs-CZ" dirty="0" smtClean="0"/>
              <a:t>k memorování a osvojení si faktů, ovšem bez důrazu na vyšší </a:t>
            </a:r>
            <a:r>
              <a:rPr lang="cs-CZ" dirty="0" smtClean="0"/>
              <a:t>kognitivní procesy </a:t>
            </a:r>
            <a:r>
              <a:rPr lang="cs-CZ" dirty="0" smtClean="0"/>
              <a:t>myšlení, jako je aplikace, syntéza či </a:t>
            </a:r>
            <a:r>
              <a:rPr lang="cs-CZ" dirty="0" smtClean="0"/>
              <a:t>hodnocení.</a:t>
            </a:r>
          </a:p>
          <a:p>
            <a:endParaRPr lang="cs-CZ" dirty="0" smtClean="0"/>
          </a:p>
          <a:p>
            <a:r>
              <a:rPr lang="cs-CZ" dirty="0" smtClean="0"/>
              <a:t>Základní chybou </a:t>
            </a:r>
            <a:r>
              <a:rPr lang="cs-CZ" dirty="0" smtClean="0"/>
              <a:t>takové kritiky je nejenom její snaha po kopírování módních </a:t>
            </a:r>
            <a:r>
              <a:rPr lang="cs-CZ" dirty="0" smtClean="0"/>
              <a:t>vlivů, ale </a:t>
            </a:r>
            <a:r>
              <a:rPr lang="cs-CZ" dirty="0" smtClean="0"/>
              <a:t>někdy i absence empirického důkazu, o který by mohl být opřen </a:t>
            </a:r>
            <a:r>
              <a:rPr lang="cs-CZ" dirty="0" smtClean="0"/>
              <a:t>tak´závažný </a:t>
            </a:r>
            <a:r>
              <a:rPr lang="cs-CZ" dirty="0" smtClean="0"/>
              <a:t>hodnotový soud.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Jsou otázky vyšší kognitivní náročnosti „lepší“?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Formulujte: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1. </a:t>
            </a:r>
            <a:r>
              <a:rPr lang="cs-CZ" dirty="0" smtClean="0"/>
              <a:t>Uzavřenou otázku </a:t>
            </a:r>
            <a:r>
              <a:rPr lang="cs-CZ" dirty="0" smtClean="0"/>
              <a:t>nižší kognitivní </a:t>
            </a:r>
            <a:r>
              <a:rPr lang="cs-CZ" dirty="0" smtClean="0"/>
              <a:t>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2</a:t>
            </a:r>
            <a:r>
              <a:rPr lang="cs-CZ" dirty="0" smtClean="0"/>
              <a:t>. Uzavřenou otázku </a:t>
            </a:r>
            <a:r>
              <a:rPr lang="cs-CZ" dirty="0" smtClean="0"/>
              <a:t>vyšší </a:t>
            </a:r>
            <a:r>
              <a:rPr lang="cs-CZ" dirty="0" smtClean="0"/>
              <a:t>kognitivní </a:t>
            </a:r>
            <a:r>
              <a:rPr lang="cs-CZ" dirty="0" smtClean="0"/>
              <a:t>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3. Otevřenou otázku </a:t>
            </a:r>
            <a:r>
              <a:rPr lang="cs-CZ" dirty="0" smtClean="0"/>
              <a:t>nižší </a:t>
            </a:r>
            <a:r>
              <a:rPr lang="cs-CZ" dirty="0" smtClean="0"/>
              <a:t>kognitivní </a:t>
            </a:r>
            <a:r>
              <a:rPr lang="cs-CZ" dirty="0" smtClean="0"/>
              <a:t>náročnosti.</a:t>
            </a: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4</a:t>
            </a:r>
            <a:r>
              <a:rPr lang="cs-CZ" dirty="0" smtClean="0"/>
              <a:t>. Otevřenou otázku </a:t>
            </a:r>
            <a:r>
              <a:rPr lang="cs-CZ" dirty="0" smtClean="0"/>
              <a:t>vyšší kognitivní </a:t>
            </a:r>
            <a:r>
              <a:rPr lang="cs-CZ" dirty="0" smtClean="0"/>
              <a:t>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endParaRPr lang="cs-CZ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Odpovědi porovnejte s textem:</a:t>
            </a:r>
          </a:p>
          <a:p>
            <a:pPr>
              <a:buNone/>
            </a:pPr>
            <a:r>
              <a:rPr lang="cs-CZ" i="1" dirty="0" smtClean="0"/>
              <a:t>Funkce učitelských otázek ve výukové </a:t>
            </a:r>
            <a:r>
              <a:rPr lang="cs-CZ" i="1" dirty="0" smtClean="0"/>
              <a:t>komunikaci na </a:t>
            </a:r>
            <a:r>
              <a:rPr lang="cs-CZ" i="1" dirty="0" smtClean="0"/>
              <a:t>druhém stupni základní </a:t>
            </a:r>
            <a:r>
              <a:rPr lang="cs-CZ" i="1" dirty="0" smtClean="0"/>
              <a:t>školy </a:t>
            </a:r>
            <a:r>
              <a:rPr lang="cs-CZ" dirty="0" smtClean="0"/>
              <a:t>(Roman </a:t>
            </a:r>
            <a:r>
              <a:rPr lang="cs-CZ" dirty="0" err="1" smtClean="0"/>
              <a:t>Švaříček</a:t>
            </a:r>
            <a:r>
              <a:rPr lang="cs-CZ" dirty="0" smtClean="0"/>
              <a:t>):</a:t>
            </a:r>
          </a:p>
          <a:p>
            <a:r>
              <a:rPr lang="cs-CZ" dirty="0" smtClean="0"/>
              <a:t>Dostupný z: http</a:t>
            </a:r>
            <a:r>
              <a:rPr lang="cs-CZ" dirty="0" smtClean="0"/>
              <a:t>://www.</a:t>
            </a:r>
            <a:r>
              <a:rPr lang="cs-CZ" dirty="0" err="1" smtClean="0"/>
              <a:t>phil.muni.cz</a:t>
            </a:r>
            <a:r>
              <a:rPr lang="cs-CZ" dirty="0" smtClean="0"/>
              <a:t>/</a:t>
            </a:r>
            <a:r>
              <a:rPr lang="cs-CZ" dirty="0" err="1" smtClean="0"/>
              <a:t>journals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/studia-</a:t>
            </a:r>
            <a:r>
              <a:rPr lang="cs-CZ" dirty="0" err="1" smtClean="0"/>
              <a:t>paedagogica</a:t>
            </a:r>
            <a:r>
              <a:rPr lang="cs-CZ" dirty="0" smtClean="0"/>
              <a:t>/</a:t>
            </a:r>
            <a:r>
              <a:rPr lang="cs-CZ" dirty="0" err="1" smtClean="0"/>
              <a:t>article</a:t>
            </a:r>
            <a:r>
              <a:rPr lang="cs-CZ" dirty="0" smtClean="0"/>
              <a:t>/</a:t>
            </a:r>
            <a:r>
              <a:rPr lang="cs-CZ" dirty="0" err="1" smtClean="0"/>
              <a:t>view</a:t>
            </a:r>
            <a:r>
              <a:rPr lang="cs-CZ" dirty="0" smtClean="0"/>
              <a:t>/121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Otázky k lekci: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259</TotalTime>
  <Words>533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Pedagogická komunikace 4. lekce: Verbální komunikace: kladení otázek</vt:lpstr>
      <vt:lpstr>Význam kladení otázek v pedagogické komunikaci</vt:lpstr>
      <vt:lpstr> Typologie otázek </vt:lpstr>
      <vt:lpstr>Bloomova taxonomie</vt:lpstr>
      <vt:lpstr>Otázky nižší a vyšší kognitivní náročnosti</vt:lpstr>
      <vt:lpstr>Kategorizovat není vždy snadné</vt:lpstr>
      <vt:lpstr>Cvičení: </vt:lpstr>
      <vt:lpstr>Jsou otázky vyšší kognitivní náročnosti „lepší“?</vt:lpstr>
      <vt:lpstr>Otázky k lekci: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X</cp:lastModifiedBy>
  <cp:revision>23</cp:revision>
  <dcterms:created xsi:type="dcterms:W3CDTF">2013-02-18T11:49:40Z</dcterms:created>
  <dcterms:modified xsi:type="dcterms:W3CDTF">2013-03-11T11:25:50Z</dcterms:modified>
</cp:coreProperties>
</file>