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3" r:id="rId4"/>
    <p:sldId id="261" r:id="rId5"/>
    <p:sldId id="264" r:id="rId6"/>
    <p:sldId id="262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8.4.2013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8.4.2013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/>
              <a:t>7</a:t>
            </a:r>
            <a:r>
              <a:rPr lang="cs-CZ" sz="2200" dirty="0" smtClean="0"/>
              <a:t>. lekce: Skupinové vyučování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endParaRPr lang="cs-CZ" sz="2000" dirty="0" smtClean="0"/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dlišná organizační forma od hromadného vyučování</a:t>
            </a:r>
          </a:p>
          <a:p>
            <a:r>
              <a:rPr lang="cs-CZ" dirty="0"/>
              <a:t>z</a:t>
            </a:r>
            <a:r>
              <a:rPr lang="cs-CZ" dirty="0" smtClean="0"/>
              <a:t>áměrně </a:t>
            </a:r>
            <a:r>
              <a:rPr lang="cs-CZ" dirty="0"/>
              <a:t>vytváří takové didaktické situace, v nichž žáci musí spolupracovat, musí spolu </a:t>
            </a:r>
            <a:r>
              <a:rPr lang="cs-CZ" dirty="0" smtClean="0"/>
              <a:t>komunikovat</a:t>
            </a:r>
          </a:p>
          <a:p>
            <a:r>
              <a:rPr lang="cs-CZ" dirty="0"/>
              <a:t>v</a:t>
            </a:r>
            <a:r>
              <a:rPr lang="cs-CZ" dirty="0" smtClean="0"/>
              <a:t>yužívá </a:t>
            </a:r>
            <a:r>
              <a:rPr lang="cs-CZ" dirty="0"/>
              <a:t>poznatků sociální psychologie a sociální pedagogiky o tom, že práce ve skupině usnadňuje učení, motivuje a umožňuje regulovat činnost jejích </a:t>
            </a:r>
            <a:r>
              <a:rPr lang="cs-CZ" dirty="0" smtClean="0"/>
              <a:t>členů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vyučování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Komunikace ve skupinovém vyučování</a:t>
            </a:r>
            <a:endParaRPr lang="cs-CZ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8095"/>
            <a:ext cx="68961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4226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Učitel </a:t>
            </a:r>
            <a:r>
              <a:rPr lang="cs-CZ" dirty="0" smtClean="0"/>
              <a:t>postupuje formálně </a:t>
            </a:r>
            <a:r>
              <a:rPr lang="cs-CZ" dirty="0"/>
              <a:t>a s minimálním </a:t>
            </a:r>
            <a:r>
              <a:rPr lang="cs-CZ" dirty="0" smtClean="0"/>
              <a:t>efektem nebo tuto formu přeceňuje, očekává</a:t>
            </a:r>
            <a:r>
              <a:rPr lang="cs-CZ" dirty="0"/>
              <a:t>, že se dobré výsledky dostaví automaticky, bez ohledu na zvláštnosti cílů, učiva, sociálních vztahů mezi </a:t>
            </a:r>
            <a:r>
              <a:rPr lang="cs-CZ" dirty="0" smtClean="0"/>
              <a:t>žáky</a:t>
            </a:r>
          </a:p>
          <a:p>
            <a:r>
              <a:rPr lang="cs-CZ" dirty="0"/>
              <a:t>Učitel nedokáže sestavit, takové žákovské skupiny, jejichž složení by odpovídalo požadovaným </a:t>
            </a:r>
            <a:r>
              <a:rPr lang="cs-CZ" dirty="0" smtClean="0"/>
              <a:t>úkolům</a:t>
            </a:r>
          </a:p>
          <a:p>
            <a:r>
              <a:rPr lang="cs-CZ" dirty="0"/>
              <a:t>Učitel neumí zorganizovat počáteční, etapu skupinové práce</a:t>
            </a:r>
            <a:r>
              <a:rPr lang="cs-CZ" dirty="0" smtClean="0"/>
              <a:t>. Navozuje </a:t>
            </a:r>
            <a:r>
              <a:rPr lang="cs-CZ" dirty="0"/>
              <a:t>skupinovou práci stereotypně (např. pokynem: Poraďte se ve skupinách</a:t>
            </a:r>
            <a:r>
              <a:rPr lang="cs-CZ" dirty="0" smtClean="0"/>
              <a:t>)</a:t>
            </a:r>
          </a:p>
          <a:p>
            <a:r>
              <a:rPr lang="cs-CZ" dirty="0"/>
              <a:t>Učitel neumí vhodně řídit, průběh skupinové práce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Některá úskalí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76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Příklad projektového vyučování:</a:t>
            </a:r>
          </a:p>
          <a:p>
            <a:pPr lvl="1"/>
            <a:r>
              <a:rPr lang="cs-CZ" dirty="0"/>
              <a:t>plánování tématu projektu</a:t>
            </a:r>
          </a:p>
          <a:p>
            <a:pPr lvl="1"/>
            <a:r>
              <a:rPr lang="cs-CZ" dirty="0"/>
              <a:t>plánování procesu projektového vyučování</a:t>
            </a:r>
          </a:p>
          <a:p>
            <a:pPr lvl="1"/>
            <a:r>
              <a:rPr lang="cs-CZ" dirty="0"/>
              <a:t>realizace</a:t>
            </a:r>
          </a:p>
          <a:p>
            <a:pPr lvl="1"/>
            <a:r>
              <a:rPr lang="cs-CZ" dirty="0"/>
              <a:t>prezentace</a:t>
            </a:r>
          </a:p>
          <a:p>
            <a:pPr lvl="1"/>
            <a:r>
              <a:rPr lang="cs-CZ" dirty="0"/>
              <a:t>h</a:t>
            </a:r>
            <a:r>
              <a:rPr lang="cs-CZ" dirty="0" smtClean="0"/>
              <a:t>odnocení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Překonání úskalí: promýšlet a plánovat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236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metody podání učiva </a:t>
            </a:r>
            <a:endParaRPr lang="cs-CZ" dirty="0" smtClean="0"/>
          </a:p>
          <a:p>
            <a:r>
              <a:rPr lang="cs-CZ" dirty="0" smtClean="0"/>
              <a:t>problémové </a:t>
            </a:r>
            <a:r>
              <a:rPr lang="cs-CZ" dirty="0"/>
              <a:t>metody </a:t>
            </a:r>
            <a:endParaRPr lang="cs-CZ" dirty="0" smtClean="0"/>
          </a:p>
          <a:p>
            <a:r>
              <a:rPr lang="cs-CZ" dirty="0" smtClean="0"/>
              <a:t>projektové </a:t>
            </a:r>
            <a:r>
              <a:rPr lang="cs-CZ" dirty="0"/>
              <a:t>metody </a:t>
            </a:r>
            <a:endParaRPr lang="cs-CZ" dirty="0" smtClean="0"/>
          </a:p>
          <a:p>
            <a:r>
              <a:rPr lang="cs-CZ" dirty="0" smtClean="0"/>
              <a:t>metody </a:t>
            </a:r>
            <a:r>
              <a:rPr lang="cs-CZ" dirty="0"/>
              <a:t>pracovní</a:t>
            </a:r>
            <a:r>
              <a:rPr lang="cs-CZ" dirty="0" smtClean="0"/>
              <a:t>, laboratorní </a:t>
            </a:r>
            <a:r>
              <a:rPr lang="cs-CZ" dirty="0"/>
              <a:t>práce </a:t>
            </a:r>
            <a:endParaRPr lang="cs-CZ" dirty="0" smtClean="0"/>
          </a:p>
          <a:p>
            <a:r>
              <a:rPr lang="cs-CZ" dirty="0" smtClean="0"/>
              <a:t>metody </a:t>
            </a:r>
            <a:r>
              <a:rPr lang="cs-CZ" dirty="0"/>
              <a:t>opakování a procvičování </a:t>
            </a:r>
            <a:endParaRPr lang="cs-CZ" dirty="0" smtClean="0"/>
          </a:p>
          <a:p>
            <a:r>
              <a:rPr lang="cs-CZ" dirty="0" smtClean="0"/>
              <a:t>nácvik </a:t>
            </a:r>
            <a:r>
              <a:rPr lang="cs-CZ" dirty="0"/>
              <a:t>poznávacích </a:t>
            </a:r>
            <a:r>
              <a:rPr lang="cs-CZ" dirty="0" smtClean="0"/>
              <a:t>procesů, </a:t>
            </a:r>
            <a:r>
              <a:rPr lang="cs-CZ" dirty="0"/>
              <a:t>motorický trénink (sportovní činnost ap</a:t>
            </a:r>
            <a:r>
              <a:rPr lang="cs-CZ" dirty="0" smtClean="0"/>
              <a:t>.)</a:t>
            </a:r>
          </a:p>
          <a:p>
            <a:r>
              <a:rPr lang="cs-CZ" dirty="0" smtClean="0"/>
              <a:t>řešení </a:t>
            </a:r>
            <a:r>
              <a:rPr lang="cs-CZ" dirty="0"/>
              <a:t>výchovných problémů týkajících se žákovského kolektivu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práce se skupinou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156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témata z Vašeho oboru jsou vhodná pro skupinové vyučování a jaká naopak vhodná nejsou?</a:t>
            </a:r>
          </a:p>
          <a:p>
            <a:r>
              <a:rPr lang="cs-CZ" dirty="0" smtClean="0"/>
              <a:t>Jak by se lišil úvodní postup ve skupinovém vyučování oproti hromadnému vyučování? </a:t>
            </a:r>
          </a:p>
          <a:p>
            <a:r>
              <a:rPr lang="cs-CZ" dirty="0" smtClean="0"/>
              <a:t>Na základě jakých kritérii byste tvořili skupiny pro skupinové vyučování?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365</TotalTime>
  <Words>237</Words>
  <Application>Microsoft Office PowerPoint</Application>
  <PresentationFormat>Předvádění na obrazovce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Shluk</vt:lpstr>
      <vt:lpstr>Pedagogická komunikace 7. lekce: Skupinové vyučování</vt:lpstr>
      <vt:lpstr>Skupinové vyučování</vt:lpstr>
      <vt:lpstr>Komunikace ve skupinovém vyučování</vt:lpstr>
      <vt:lpstr>Některá úskalí</vt:lpstr>
      <vt:lpstr>Překonání úskalí: promýšlet a plánovat</vt:lpstr>
      <vt:lpstr>Metody práce se skupinou</vt:lpstr>
      <vt:lpstr>Otázky</vt:lpstr>
    </vt:vector>
  </TitlesOfParts>
  <Company>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user</cp:lastModifiedBy>
  <cp:revision>35</cp:revision>
  <dcterms:created xsi:type="dcterms:W3CDTF">2013-02-18T11:49:40Z</dcterms:created>
  <dcterms:modified xsi:type="dcterms:W3CDTF">2013-04-08T12:04:21Z</dcterms:modified>
</cp:coreProperties>
</file>