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3" r:id="rId4"/>
    <p:sldId id="261" r:id="rId5"/>
    <p:sldId id="265" r:id="rId6"/>
    <p:sldId id="264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84" y="-6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15.4.2013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15.4.2013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15.4.2013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15.4.2013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15.4.2013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15.4.2013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15.4.2013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15.4.2013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15.4.2013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15.4.2013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15.4.2013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15.4.2013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Pedagogická komunikace</a:t>
            </a:r>
            <a:br>
              <a:rPr lang="cs-CZ" sz="4800" dirty="0" smtClean="0"/>
            </a:br>
            <a:r>
              <a:rPr lang="cs-CZ" sz="2200" dirty="0"/>
              <a:t>8</a:t>
            </a:r>
            <a:r>
              <a:rPr lang="cs-CZ" sz="2200" dirty="0" smtClean="0"/>
              <a:t>. </a:t>
            </a:r>
            <a:r>
              <a:rPr lang="cs-CZ" sz="2200" dirty="0" smtClean="0"/>
              <a:t>lekce: </a:t>
            </a:r>
            <a:r>
              <a:rPr lang="cs-CZ" sz="2200" dirty="0" smtClean="0"/>
              <a:t>Paralingvistické projevy</a:t>
            </a:r>
            <a:endParaRPr lang="cs-CZ" sz="2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786" y="3857628"/>
            <a:ext cx="7772400" cy="1199704"/>
          </a:xfrm>
        </p:spPr>
        <p:txBody>
          <a:bodyPr>
            <a:normAutofit/>
          </a:bodyPr>
          <a:lstStyle/>
          <a:p>
            <a:r>
              <a:rPr lang="cs-CZ" sz="2000" dirty="0" smtClean="0"/>
              <a:t>Mgr. Kateřina </a:t>
            </a:r>
            <a:r>
              <a:rPr lang="cs-CZ" sz="2000" dirty="0" err="1" smtClean="0"/>
              <a:t>Lojdová</a:t>
            </a:r>
            <a:endParaRPr lang="cs-CZ" sz="2000" dirty="0" smtClean="0"/>
          </a:p>
          <a:p>
            <a:r>
              <a:rPr lang="cs-CZ" sz="2000" dirty="0" err="1" smtClean="0"/>
              <a:t>lojdova</a:t>
            </a:r>
            <a:r>
              <a:rPr lang="cs-CZ" sz="2000" dirty="0" smtClean="0"/>
              <a:t>@</a:t>
            </a:r>
            <a:r>
              <a:rPr lang="cs-CZ" sz="2000" dirty="0" err="1" smtClean="0"/>
              <a:t>ped.muni.cz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</a:t>
            </a:r>
            <a:r>
              <a:rPr lang="cs-CZ" dirty="0" smtClean="0"/>
              <a:t>e zabývá </a:t>
            </a:r>
            <a:r>
              <a:rPr lang="pl-PL" dirty="0" smtClean="0"/>
              <a:t>formální stránku řeči, </a:t>
            </a:r>
            <a:r>
              <a:rPr lang="pl-PL" dirty="0" smtClean="0"/>
              <a:t>tedy tím, </a:t>
            </a:r>
            <a:r>
              <a:rPr lang="pl-PL" dirty="0" smtClean="0"/>
              <a:t>jak je </a:t>
            </a:r>
            <a:r>
              <a:rPr lang="pl-PL" dirty="0" smtClean="0"/>
              <a:t>sdělení řečeno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Paralingvistika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„Ty </a:t>
            </a:r>
            <a:r>
              <a:rPr lang="cs-CZ" dirty="0" err="1" smtClean="0"/>
              <a:t>seš</a:t>
            </a:r>
            <a:r>
              <a:rPr lang="cs-CZ" dirty="0" smtClean="0"/>
              <a:t> kamarád!“</a:t>
            </a:r>
          </a:p>
          <a:p>
            <a:endParaRPr lang="cs-CZ" dirty="0" smtClean="0"/>
          </a:p>
          <a:p>
            <a:r>
              <a:rPr lang="cs-CZ" dirty="0" smtClean="0"/>
              <a:t>„Co to má být?“</a:t>
            </a:r>
          </a:p>
          <a:p>
            <a:endParaRPr lang="cs-CZ" dirty="0" smtClean="0"/>
          </a:p>
          <a:p>
            <a:r>
              <a:rPr lang="cs-CZ" dirty="0" smtClean="0"/>
              <a:t>„Mohl byste se posunout?“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Zastavil nás školník :-)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Interpretujte: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xmlns="" val="1974226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3100" dirty="0" smtClean="0"/>
              <a:t>tím</a:t>
            </a:r>
            <a:r>
              <a:rPr lang="cs-CZ" sz="3100" dirty="0" smtClean="0"/>
              <a:t>, co se při písemném přepisu z mluvené řeči ztrácí</a:t>
            </a:r>
            <a:endParaRPr lang="cs-CZ" sz="3100" dirty="0"/>
          </a:p>
          <a:p>
            <a:r>
              <a:rPr lang="cs-CZ" sz="3100" dirty="0" smtClean="0"/>
              <a:t>j</a:t>
            </a:r>
            <a:r>
              <a:rPr lang="cs-CZ" sz="3100" dirty="0" smtClean="0"/>
              <a:t>e to zejména:</a:t>
            </a:r>
          </a:p>
          <a:p>
            <a:pPr>
              <a:buNone/>
            </a:pPr>
            <a:endParaRPr lang="cs-CZ" sz="3100" dirty="0" smtClean="0"/>
          </a:p>
          <a:p>
            <a:pPr marL="624078" indent="-514350">
              <a:spcAft>
                <a:spcPts val="600"/>
              </a:spcAft>
              <a:buAutoNum type="arabicPeriod"/>
            </a:pPr>
            <a:r>
              <a:rPr lang="cs-CZ" sz="3100" b="1" dirty="0" smtClean="0"/>
              <a:t>Intenzita </a:t>
            </a:r>
            <a:r>
              <a:rPr lang="cs-CZ" sz="3100" b="1" dirty="0" smtClean="0"/>
              <a:t>hlasového projevu </a:t>
            </a:r>
            <a:r>
              <a:rPr lang="cs-CZ" sz="3100" dirty="0" smtClean="0"/>
              <a:t>— jak hlasitě mluvčí hovoří a </a:t>
            </a:r>
            <a:r>
              <a:rPr lang="cs-CZ" sz="3100" dirty="0" smtClean="0"/>
              <a:t>jak se intenzita jeho hlasového projevu </a:t>
            </a:r>
            <a:r>
              <a:rPr lang="cs-CZ" sz="3100" dirty="0" smtClean="0"/>
              <a:t>mění </a:t>
            </a:r>
            <a:r>
              <a:rPr lang="cs-CZ" sz="3100" dirty="0" smtClean="0"/>
              <a:t>v průběhu slovního </a:t>
            </a:r>
            <a:r>
              <a:rPr lang="cs-CZ" sz="3100" dirty="0" smtClean="0"/>
              <a:t>sdělení</a:t>
            </a:r>
            <a:r>
              <a:rPr lang="cs-CZ" sz="3100" dirty="0" smtClean="0"/>
              <a:t>. </a:t>
            </a:r>
            <a:endParaRPr lang="cs-CZ" sz="3100" dirty="0" smtClean="0"/>
          </a:p>
          <a:p>
            <a:pPr marL="624078" indent="-514350">
              <a:spcAft>
                <a:spcPts val="600"/>
              </a:spcAft>
              <a:buAutoNum type="arabicPeriod"/>
            </a:pPr>
            <a:r>
              <a:rPr lang="cs-CZ" sz="3100" b="1" dirty="0" smtClean="0"/>
              <a:t>Tónová výška </a:t>
            </a:r>
            <a:r>
              <a:rPr lang="cs-CZ" sz="3100" b="1" dirty="0" smtClean="0"/>
              <a:t>hlasu </a:t>
            </a:r>
            <a:r>
              <a:rPr lang="cs-CZ" sz="3100" dirty="0" smtClean="0"/>
              <a:t>— </a:t>
            </a:r>
            <a:r>
              <a:rPr lang="cs-CZ" sz="3100" dirty="0" smtClean="0"/>
              <a:t>jak </a:t>
            </a:r>
            <a:r>
              <a:rPr lang="cs-CZ" sz="3100" dirty="0" smtClean="0"/>
              <a:t>vysoko či naopak nízko je položen hlas mluvčího. Nejde o to, zda mluví tenorem či basem, sopránem </a:t>
            </a:r>
            <a:r>
              <a:rPr lang="cs-CZ" sz="3100" dirty="0" smtClean="0"/>
              <a:t>či </a:t>
            </a:r>
            <a:r>
              <a:rPr lang="cs-CZ" sz="3100" dirty="0" smtClean="0"/>
              <a:t>altem, nýbrž o </a:t>
            </a:r>
            <a:r>
              <a:rPr lang="cs-CZ" sz="3100" dirty="0" smtClean="0"/>
              <a:t>to</a:t>
            </a:r>
            <a:r>
              <a:rPr lang="cs-CZ" sz="3100" dirty="0" smtClean="0"/>
              <a:t>, jaká je intonace jeho řeči a jak se intonace </a:t>
            </a:r>
            <a:r>
              <a:rPr lang="cs-CZ" sz="3100" dirty="0" smtClean="0"/>
              <a:t>mění </a:t>
            </a:r>
          </a:p>
          <a:p>
            <a:pPr marL="624078" indent="-514350">
              <a:spcAft>
                <a:spcPts val="600"/>
              </a:spcAft>
              <a:buAutoNum type="arabicPeriod"/>
            </a:pPr>
            <a:r>
              <a:rPr lang="cs-CZ" sz="3100" b="1" dirty="0" smtClean="0"/>
              <a:t>Barva </a:t>
            </a:r>
            <a:r>
              <a:rPr lang="cs-CZ" sz="3100" b="1" dirty="0" smtClean="0"/>
              <a:t>hlasu </a:t>
            </a:r>
            <a:r>
              <a:rPr lang="cs-CZ" sz="3100" dirty="0" smtClean="0"/>
              <a:t>— jak </a:t>
            </a:r>
            <a:r>
              <a:rPr lang="cs-CZ" sz="3100" dirty="0" smtClean="0"/>
              <a:t>vypadá spektrální složení akustické formy projevu </a:t>
            </a:r>
            <a:r>
              <a:rPr lang="cs-CZ" sz="3100" dirty="0" smtClean="0"/>
              <a:t>mluvčího</a:t>
            </a:r>
          </a:p>
          <a:p>
            <a:pPr marL="624078" indent="-514350">
              <a:spcAft>
                <a:spcPts val="600"/>
              </a:spcAft>
              <a:buAutoNum type="arabicPeriod"/>
            </a:pPr>
            <a:r>
              <a:rPr lang="cs-CZ" sz="3100" b="1" dirty="0" smtClean="0"/>
              <a:t>Délka </a:t>
            </a:r>
            <a:r>
              <a:rPr lang="cs-CZ" sz="3100" b="1" dirty="0" smtClean="0"/>
              <a:t>projevu </a:t>
            </a:r>
            <a:r>
              <a:rPr lang="cs-CZ" sz="3100" dirty="0" smtClean="0"/>
              <a:t>— jak </a:t>
            </a:r>
            <a:r>
              <a:rPr lang="cs-CZ" sz="3100" dirty="0" smtClean="0"/>
              <a:t>dlouho mluví ten, kdo se chopil </a:t>
            </a:r>
            <a:r>
              <a:rPr lang="cs-CZ" sz="3100" dirty="0" smtClean="0"/>
              <a:t>slova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Paralingvistika se zabývá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4876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spcAft>
                <a:spcPts val="600"/>
              </a:spcAft>
              <a:buFont typeface="+mj-lt"/>
              <a:buAutoNum type="arabicPeriod" startAt="5"/>
            </a:pPr>
            <a:r>
              <a:rPr lang="cs-CZ" sz="2300" b="1" dirty="0" smtClean="0"/>
              <a:t>Rychlost </a:t>
            </a:r>
            <a:r>
              <a:rPr lang="cs-CZ" sz="2300" b="1" dirty="0" smtClean="0"/>
              <a:t>projevu — </a:t>
            </a:r>
            <a:r>
              <a:rPr lang="cs-CZ" sz="2300" dirty="0" smtClean="0"/>
              <a:t>kolik slov bylo řečeno za minutu, jak se rychlost řeči mém během slovního sdělení, co se říkalo pomalu a co rychle</a:t>
            </a:r>
            <a:endParaRPr lang="cs-CZ" sz="2300" dirty="0" smtClean="0"/>
          </a:p>
          <a:p>
            <a:pPr marL="624078" indent="-514350">
              <a:spcAft>
                <a:spcPts val="600"/>
              </a:spcAft>
              <a:buFont typeface="+mj-lt"/>
              <a:buAutoNum type="arabicPeriod" startAt="5"/>
            </a:pPr>
            <a:r>
              <a:rPr lang="cs-CZ" sz="2300" b="1" dirty="0" smtClean="0"/>
              <a:t>Přestávky </a:t>
            </a:r>
            <a:r>
              <a:rPr lang="cs-CZ" sz="2300" b="1" dirty="0" smtClean="0"/>
              <a:t>v projevu - </a:t>
            </a:r>
            <a:r>
              <a:rPr lang="cs-CZ" sz="2300" dirty="0" smtClean="0"/>
              <a:t>kdy </a:t>
            </a:r>
            <a:r>
              <a:rPr lang="cs-CZ" sz="2300" dirty="0" smtClean="0"/>
              <a:t>a jak se dělají v </a:t>
            </a:r>
            <a:r>
              <a:rPr lang="cs-CZ" sz="2300" dirty="0" smtClean="0"/>
              <a:t>řeči</a:t>
            </a:r>
            <a:endParaRPr lang="cs-CZ" sz="2300" dirty="0" smtClean="0"/>
          </a:p>
          <a:p>
            <a:pPr marL="624078" indent="-514350">
              <a:spcAft>
                <a:spcPts val="600"/>
              </a:spcAft>
              <a:buFont typeface="+mj-lt"/>
              <a:buAutoNum type="arabicPeriod" startAt="5"/>
            </a:pPr>
            <a:r>
              <a:rPr lang="cs-CZ" sz="2300" b="1" dirty="0" smtClean="0"/>
              <a:t>Akustická </a:t>
            </a:r>
            <a:r>
              <a:rPr lang="cs-CZ" sz="2300" b="1" dirty="0" smtClean="0"/>
              <a:t>náplň </a:t>
            </a:r>
            <a:r>
              <a:rPr lang="cs-CZ" sz="2300" b="1" dirty="0" smtClean="0"/>
              <a:t>přestávek - </a:t>
            </a:r>
            <a:r>
              <a:rPr lang="cs-CZ" sz="2300" dirty="0" smtClean="0"/>
              <a:t>v</a:t>
            </a:r>
            <a:r>
              <a:rPr lang="cs-CZ" sz="2300" dirty="0" smtClean="0"/>
              <a:t> </a:t>
            </a:r>
            <a:r>
              <a:rPr lang="cs-CZ" sz="2300" dirty="0" smtClean="0"/>
              <a:t>přestávce typu pauzy může být ticho či můžeme zaslechnout i nesrozumitelná zvuky</a:t>
            </a:r>
          </a:p>
          <a:p>
            <a:pPr marL="624078" indent="-514350">
              <a:spcAft>
                <a:spcPts val="600"/>
              </a:spcAft>
              <a:buFont typeface="+mj-lt"/>
              <a:buAutoNum type="arabicPeriod" startAt="5"/>
            </a:pPr>
            <a:r>
              <a:rPr lang="cs-CZ" sz="2300" b="1" dirty="0" smtClean="0"/>
              <a:t>Přesnost projevu – </a:t>
            </a:r>
            <a:r>
              <a:rPr lang="cs-CZ" sz="2300" dirty="0" smtClean="0"/>
              <a:t>v hovoru </a:t>
            </a:r>
            <a:r>
              <a:rPr lang="cs-CZ" sz="2300" dirty="0" smtClean="0"/>
              <a:t>se mohou vyskytnou různé druhy chyb: při volbě slov, v syntaxi. </a:t>
            </a:r>
            <a:r>
              <a:rPr lang="cs-CZ" sz="2300" dirty="0" smtClean="0"/>
              <a:t>Mluvčí se může zakoktávat, může něco vynechal, může část sdělení opakovat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Paralingvistika se zabývá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Co říká barva hlasu?</a:t>
            </a:r>
          </a:p>
          <a:p>
            <a:r>
              <a:rPr lang="cs-CZ" dirty="0" smtClean="0"/>
              <a:t>Co </a:t>
            </a:r>
            <a:r>
              <a:rPr lang="cs-CZ" dirty="0" smtClean="0"/>
              <a:t>říká rychlost produkování slov</a:t>
            </a:r>
            <a:r>
              <a:rPr lang="cs-CZ" dirty="0" smtClean="0"/>
              <a:t>?</a:t>
            </a:r>
          </a:p>
          <a:p>
            <a:r>
              <a:rPr lang="pl-PL" dirty="0" smtClean="0"/>
              <a:t>Co se sděluje odmlčením na rozhraní </a:t>
            </a:r>
            <a:r>
              <a:rPr lang="pl-PL" dirty="0" smtClean="0"/>
              <a:t>vět?</a:t>
            </a:r>
          </a:p>
          <a:p>
            <a:r>
              <a:rPr lang="pl-PL" dirty="0" smtClean="0"/>
              <a:t>Jak frázovat řeč?</a:t>
            </a:r>
          </a:p>
          <a:p>
            <a:r>
              <a:rPr lang="pl-PL" dirty="0" smtClean="0"/>
              <a:t>Co se říká bezobsažnými zvuky v přestávkách řeči?</a:t>
            </a:r>
            <a:endParaRPr lang="cs-CZ" dirty="0" smtClean="0"/>
          </a:p>
          <a:p>
            <a:r>
              <a:rPr lang="cs-CZ" dirty="0" smtClean="0"/>
              <a:t>Co říkají pomlky uprostřed </a:t>
            </a:r>
            <a:r>
              <a:rPr lang="cs-CZ" dirty="0" smtClean="0"/>
              <a:t>fonologických </a:t>
            </a:r>
            <a:r>
              <a:rPr lang="cs-CZ" dirty="0" smtClean="0"/>
              <a:t>celků?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 zamyšlení: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222367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399</TotalTime>
  <Words>279</Words>
  <Application>Microsoft Office PowerPoint</Application>
  <PresentationFormat>Předvádění na obrazovce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Shluk</vt:lpstr>
      <vt:lpstr>Pedagogická komunikace 8. lekce: Paralingvistické projevy</vt:lpstr>
      <vt:lpstr>Paralingvistika</vt:lpstr>
      <vt:lpstr>Interpretujte:</vt:lpstr>
      <vt:lpstr>Paralingvistika se zabývá</vt:lpstr>
      <vt:lpstr>Paralingvistika se zabývá</vt:lpstr>
      <vt:lpstr>K zamyšlení:</vt:lpstr>
    </vt:vector>
  </TitlesOfParts>
  <Company>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</dc:creator>
  <cp:lastModifiedBy>lektor</cp:lastModifiedBy>
  <cp:revision>39</cp:revision>
  <dcterms:created xsi:type="dcterms:W3CDTF">2013-02-18T11:49:40Z</dcterms:created>
  <dcterms:modified xsi:type="dcterms:W3CDTF">2013-04-15T15:28:21Z</dcterms:modified>
</cp:coreProperties>
</file>