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67" r:id="rId5"/>
    <p:sldId id="269" r:id="rId6"/>
    <p:sldId id="270" r:id="rId7"/>
    <p:sldId id="271" r:id="rId8"/>
    <p:sldId id="268" r:id="rId9"/>
    <p:sldId id="272" r:id="rId10"/>
    <p:sldId id="258" r:id="rId11"/>
    <p:sldId id="259" r:id="rId12"/>
    <p:sldId id="260" r:id="rId13"/>
    <p:sldId id="261" r:id="rId14"/>
    <p:sldId id="262" r:id="rId15"/>
    <p:sldId id="263" r:id="rId16"/>
    <p:sldId id="264" r:id="rId17"/>
    <p:sldId id="265"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8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AE0F2F53-588B-4E4C-9FF5-9ED78FCFE405}" type="datetimeFigureOut">
              <a:rPr lang="cs-CZ" smtClean="0"/>
              <a:pPr/>
              <a:t>8.5.2013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89D61E-645C-4771-B6A3-07B9AF313FC2}"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E0F2F53-588B-4E4C-9FF5-9ED78FCFE405}" type="datetimeFigureOut">
              <a:rPr lang="cs-CZ" smtClean="0"/>
              <a:pPr/>
              <a:t>8.5.2013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89D61E-645C-4771-B6A3-07B9AF313FC2}"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E0F2F53-588B-4E4C-9FF5-9ED78FCFE405}" type="datetimeFigureOut">
              <a:rPr lang="cs-CZ" smtClean="0"/>
              <a:pPr/>
              <a:t>8.5.2013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89D61E-645C-4771-B6A3-07B9AF313FC2}"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E0F2F53-588B-4E4C-9FF5-9ED78FCFE405}" type="datetimeFigureOut">
              <a:rPr lang="cs-CZ" smtClean="0"/>
              <a:pPr/>
              <a:t>8.5.2013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89D61E-645C-4771-B6A3-07B9AF313FC2}"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E0F2F53-588B-4E4C-9FF5-9ED78FCFE405}" type="datetimeFigureOut">
              <a:rPr lang="cs-CZ" smtClean="0"/>
              <a:pPr/>
              <a:t>8.5.2013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89D61E-645C-4771-B6A3-07B9AF313FC2}"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E0F2F53-588B-4E4C-9FF5-9ED78FCFE405}" type="datetimeFigureOut">
              <a:rPr lang="cs-CZ" smtClean="0"/>
              <a:pPr/>
              <a:t>8.5.2013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B89D61E-645C-4771-B6A3-07B9AF313FC2}"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E0F2F53-588B-4E4C-9FF5-9ED78FCFE405}" type="datetimeFigureOut">
              <a:rPr lang="cs-CZ" smtClean="0"/>
              <a:pPr/>
              <a:t>8.5.2013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B89D61E-645C-4771-B6A3-07B9AF313FC2}"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AE0F2F53-588B-4E4C-9FF5-9ED78FCFE405}" type="datetimeFigureOut">
              <a:rPr lang="cs-CZ" smtClean="0"/>
              <a:pPr/>
              <a:t>8.5.2013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B89D61E-645C-4771-B6A3-07B9AF313FC2}"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E0F2F53-588B-4E4C-9FF5-9ED78FCFE405}" type="datetimeFigureOut">
              <a:rPr lang="cs-CZ" smtClean="0"/>
              <a:pPr/>
              <a:t>8.5.2013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B89D61E-645C-4771-B6A3-07B9AF313FC2}"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E0F2F53-588B-4E4C-9FF5-9ED78FCFE405}" type="datetimeFigureOut">
              <a:rPr lang="cs-CZ" smtClean="0"/>
              <a:pPr/>
              <a:t>8.5.2013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B89D61E-645C-4771-B6A3-07B9AF313FC2}"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E0F2F53-588B-4E4C-9FF5-9ED78FCFE405}" type="datetimeFigureOut">
              <a:rPr lang="cs-CZ" smtClean="0"/>
              <a:pPr/>
              <a:t>8.5.2013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B89D61E-645C-4771-B6A3-07B9AF313FC2}"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0F2F53-588B-4E4C-9FF5-9ED78FCFE405}" type="datetimeFigureOut">
              <a:rPr lang="cs-CZ" smtClean="0"/>
              <a:pPr/>
              <a:t>8.5.2013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89D61E-645C-4771-B6A3-07B9AF313FC2}"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smtClean="0"/>
              <a:t>Pedagogická komunikace</a:t>
            </a:r>
            <a:br>
              <a:rPr lang="cs-CZ" b="1" dirty="0" smtClean="0"/>
            </a:br>
            <a:r>
              <a:rPr lang="cs-CZ" b="1" dirty="0" smtClean="0"/>
              <a:t>Problémové komunikační situace-nekázeň</a:t>
            </a:r>
            <a:endParaRPr lang="cs-CZ" b="1" dirty="0"/>
          </a:p>
        </p:txBody>
      </p:sp>
      <p:sp>
        <p:nvSpPr>
          <p:cNvPr id="3" name="Podnadpis 2"/>
          <p:cNvSpPr>
            <a:spLocks noGrp="1"/>
          </p:cNvSpPr>
          <p:nvPr>
            <p:ph type="subTitle" idx="1"/>
          </p:nvPr>
        </p:nvSpPr>
        <p:spPr/>
        <p:txBody>
          <a:bodyPr/>
          <a:lstStyle/>
          <a:p>
            <a:r>
              <a:rPr lang="cs-CZ" dirty="0" smtClean="0"/>
              <a:t>Hana </a:t>
            </a:r>
            <a:r>
              <a:rPr lang="cs-CZ" dirty="0" err="1" smtClean="0"/>
              <a:t>Medvedová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Hlavní příčiny nekázně na straně žáků</a:t>
            </a:r>
            <a:endParaRPr lang="cs-CZ" b="1" dirty="0"/>
          </a:p>
        </p:txBody>
      </p:sp>
      <p:sp>
        <p:nvSpPr>
          <p:cNvPr id="3" name="Zástupný symbol pro obsah 2"/>
          <p:cNvSpPr>
            <a:spLocks noGrp="1"/>
          </p:cNvSpPr>
          <p:nvPr>
            <p:ph idx="1"/>
          </p:nvPr>
        </p:nvSpPr>
        <p:spPr>
          <a:xfrm>
            <a:off x="0" y="1600200"/>
            <a:ext cx="8964488" cy="5069160"/>
          </a:xfrm>
        </p:spPr>
        <p:txBody>
          <a:bodyPr>
            <a:normAutofit fontScale="70000" lnSpcReduction="20000"/>
          </a:bodyPr>
          <a:lstStyle/>
          <a:p>
            <a:pPr algn="just"/>
            <a:r>
              <a:rPr lang="cs-CZ" dirty="0" smtClean="0"/>
              <a:t>Příčinami nekázně jsou ze širokého pohledu jevy, které se dají rozdělit na faktory </a:t>
            </a:r>
            <a:r>
              <a:rPr lang="cs-CZ" b="1" dirty="0" smtClean="0"/>
              <a:t>biologické</a:t>
            </a:r>
            <a:r>
              <a:rPr lang="cs-CZ" dirty="0" smtClean="0"/>
              <a:t>, </a:t>
            </a:r>
            <a:r>
              <a:rPr lang="cs-CZ" b="1" dirty="0" smtClean="0"/>
              <a:t>sociální</a:t>
            </a:r>
            <a:r>
              <a:rPr lang="cs-CZ" dirty="0" smtClean="0"/>
              <a:t> a </a:t>
            </a:r>
            <a:r>
              <a:rPr lang="cs-CZ" b="1" dirty="0" smtClean="0"/>
              <a:t>situační</a:t>
            </a:r>
            <a:r>
              <a:rPr lang="cs-CZ" dirty="0" smtClean="0"/>
              <a:t>. Do biologických příčin nekázně spadají nedostatky a odchylky ve stavbě a funkci nervové soustavy žáka, které jsou vrozené nebo vzniklé úrazem. Faktory sociální, jsou jako vliv výchovného působení v rodinném prostředí, celková skupinová dynamika třídy, vliv party, široké komunity a obsah médií. Situační faktory, které ovlivňují kázeň můžeme vymezit na: okamžitou atmosféru třídy, bezprostřední předcházející událost nebo také nudný výklad učitele, který omezuje soustředění žáků. Dalšími faktory, které se podílejí na tvoření úrovně kázně jsou konkrétně např. nedostatečnost rodinné výchovy, nevhodně vedené vyučování učitelem, ladění osobnosti učitele a jeho chování, poruchy chování a poruchy učení a žáků, únava, násilí prezentované v médiích a počítačových hrách, žáci nechtějí akceptovat pravidla, komunikace mezi žáky a učitelem je nefungující.</a:t>
            </a:r>
          </a:p>
          <a:p>
            <a:pPr algn="just"/>
            <a:r>
              <a:rPr lang="cs-CZ" dirty="0" smtClean="0"/>
              <a:t> </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Hlavními příčinami nekázně z hlediska dítěte jsou:</a:t>
            </a:r>
            <a:endParaRPr lang="cs-CZ" b="1" dirty="0"/>
          </a:p>
        </p:txBody>
      </p:sp>
      <p:sp>
        <p:nvSpPr>
          <p:cNvPr id="3" name="Zástupný symbol pro obsah 2"/>
          <p:cNvSpPr>
            <a:spLocks noGrp="1"/>
          </p:cNvSpPr>
          <p:nvPr>
            <p:ph idx="1"/>
          </p:nvPr>
        </p:nvSpPr>
        <p:spPr/>
        <p:txBody>
          <a:bodyPr>
            <a:normAutofit fontScale="92500" lnSpcReduction="20000"/>
          </a:bodyPr>
          <a:lstStyle/>
          <a:p>
            <a:r>
              <a:rPr lang="cs-CZ" dirty="0" smtClean="0"/>
              <a:t>Větší dávka vrozené agresivity u některých dětí a projevy deviantního chování</a:t>
            </a:r>
          </a:p>
          <a:p>
            <a:r>
              <a:rPr lang="cs-CZ" dirty="0" smtClean="0"/>
              <a:t>Onemocnění nebo poruchy chování, např. ADHD</a:t>
            </a:r>
          </a:p>
          <a:p>
            <a:r>
              <a:rPr lang="cs-CZ" dirty="0" smtClean="0"/>
              <a:t>Nedostatky ve výživě</a:t>
            </a:r>
          </a:p>
          <a:p>
            <a:r>
              <a:rPr lang="cs-CZ" dirty="0" smtClean="0"/>
              <a:t>Nedostatečná výchova v rodině</a:t>
            </a:r>
          </a:p>
          <a:p>
            <a:r>
              <a:rPr lang="cs-CZ" dirty="0" smtClean="0"/>
              <a:t>Životní prostřední</a:t>
            </a:r>
          </a:p>
          <a:p>
            <a:r>
              <a:rPr lang="cs-CZ" dirty="0" smtClean="0"/>
              <a:t>Nekázeň ve společnosti</a:t>
            </a:r>
          </a:p>
          <a:p>
            <a:r>
              <a:rPr lang="cs-CZ" dirty="0" smtClean="0"/>
              <a:t>Negativní vliv mediálního násilí</a:t>
            </a:r>
          </a:p>
          <a:p>
            <a:r>
              <a:rPr lang="cs-CZ" dirty="0" smtClean="0"/>
              <a:t>Přetíženost dětí nejen ve školní oblasti, ale i mimoškolní</a:t>
            </a:r>
          </a:p>
          <a:p>
            <a:pPr>
              <a:buNone/>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1600200"/>
            <a:ext cx="8229600" cy="4525963"/>
          </a:xfrm>
        </p:spPr>
        <p:txBody>
          <a:bodyPr>
            <a:normAutofit lnSpcReduction="10000"/>
          </a:bodyPr>
          <a:lstStyle/>
          <a:p>
            <a:r>
              <a:rPr lang="cs-CZ" dirty="0" smtClean="0"/>
              <a:t>Delší adaptace dítěte na školní prostředí</a:t>
            </a:r>
          </a:p>
          <a:p>
            <a:r>
              <a:rPr lang="cs-CZ" dirty="0" smtClean="0"/>
              <a:t>Nuda</a:t>
            </a:r>
          </a:p>
          <a:p>
            <a:r>
              <a:rPr lang="cs-CZ" dirty="0" smtClean="0"/>
              <a:t>Předvádění chlapců před děvčaty  naopak</a:t>
            </a:r>
          </a:p>
          <a:p>
            <a:r>
              <a:rPr lang="cs-CZ" dirty="0" smtClean="0"/>
              <a:t>Boj žáků o moc</a:t>
            </a:r>
          </a:p>
          <a:p>
            <a:r>
              <a:rPr lang="cs-CZ" dirty="0" smtClean="0"/>
              <a:t>Vzájemné antipatie mezi žáky nebo mezi učiteli a žáky</a:t>
            </a:r>
          </a:p>
          <a:p>
            <a:r>
              <a:rPr lang="cs-CZ" dirty="0" smtClean="0"/>
              <a:t>Nevhodné školní prostředí</a:t>
            </a:r>
          </a:p>
          <a:p>
            <a:r>
              <a:rPr lang="cs-CZ" dirty="0" smtClean="0"/>
              <a:t>Snaha jedince na sebe upozornit</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1600200"/>
            <a:ext cx="8229600" cy="4525963"/>
          </a:xfrm>
        </p:spPr>
        <p:txBody>
          <a:bodyPr/>
          <a:lstStyle/>
          <a:p>
            <a:r>
              <a:rPr lang="cs-CZ" dirty="0" smtClean="0"/>
              <a:t>Školní neúspěch je ploditelem školní nekázně</a:t>
            </a:r>
          </a:p>
          <a:p>
            <a:r>
              <a:rPr lang="cs-CZ" dirty="0" smtClean="0"/>
              <a:t>Chování některých učitelů</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Neverbální projevy spojené s konfliktní situací</a:t>
            </a:r>
            <a:endParaRPr lang="cs-CZ" b="1" dirty="0"/>
          </a:p>
        </p:txBody>
      </p:sp>
      <p:sp>
        <p:nvSpPr>
          <p:cNvPr id="3" name="Zástupný symbol pro obsah 2"/>
          <p:cNvSpPr>
            <a:spLocks noGrp="1"/>
          </p:cNvSpPr>
          <p:nvPr>
            <p:ph idx="1"/>
          </p:nvPr>
        </p:nvSpPr>
        <p:spPr/>
        <p:txBody>
          <a:bodyPr/>
          <a:lstStyle/>
          <a:p>
            <a:pPr algn="ctr">
              <a:buNone/>
            </a:pPr>
            <a:r>
              <a:rPr lang="cs-CZ" dirty="0" smtClean="0"/>
              <a:t>Rozeznáváme neverbální projevy, které jsou jakousi předzvěstí možného vzniku konfliktní situace u žáků?</a:t>
            </a:r>
          </a:p>
          <a:p>
            <a:pPr>
              <a:buNone/>
            </a:pPr>
            <a:endParaRPr lang="cs-CZ"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188640"/>
            <a:ext cx="9144000" cy="6912768"/>
          </a:xfrm>
        </p:spPr>
        <p:txBody>
          <a:bodyPr>
            <a:normAutofit/>
          </a:bodyPr>
          <a:lstStyle/>
          <a:p>
            <a:r>
              <a:rPr lang="cs-CZ" b="1" dirty="0" smtClean="0"/>
              <a:t>Výraz obličeje a očí</a:t>
            </a:r>
          </a:p>
          <a:p>
            <a:pPr>
              <a:buNone/>
            </a:pPr>
            <a:r>
              <a:rPr lang="cs-CZ" dirty="0" smtClean="0"/>
              <a:t>-červenání</a:t>
            </a:r>
          </a:p>
          <a:p>
            <a:pPr>
              <a:buNone/>
            </a:pPr>
            <a:r>
              <a:rPr lang="cs-CZ" dirty="0" smtClean="0"/>
              <a:t>-uhýbání pohledem</a:t>
            </a:r>
          </a:p>
          <a:p>
            <a:pPr>
              <a:buNone/>
            </a:pPr>
            <a:r>
              <a:rPr lang="cs-CZ" dirty="0" smtClean="0"/>
              <a:t>-pohled očí, vytřeštění oči</a:t>
            </a:r>
          </a:p>
          <a:p>
            <a:pPr>
              <a:buNone/>
            </a:pPr>
            <a:r>
              <a:rPr lang="cs-CZ" dirty="0" smtClean="0"/>
              <a:t>-mimika</a:t>
            </a:r>
          </a:p>
          <a:p>
            <a:pPr>
              <a:buNone/>
            </a:pPr>
            <a:r>
              <a:rPr lang="cs-CZ" dirty="0" smtClean="0"/>
              <a:t>-upřený pohled</a:t>
            </a:r>
          </a:p>
          <a:p>
            <a:pPr>
              <a:buNone/>
            </a:pPr>
            <a:r>
              <a:rPr lang="cs-CZ" dirty="0" smtClean="0"/>
              <a:t>-zúžené zorničky</a:t>
            </a:r>
          </a:p>
          <a:p>
            <a:pPr>
              <a:buNone/>
            </a:pPr>
            <a:r>
              <a:rPr lang="cs-CZ" dirty="0" smtClean="0"/>
              <a:t>-nepříjemný výraz</a:t>
            </a:r>
          </a:p>
          <a:p>
            <a:pPr>
              <a:buNone/>
            </a:pPr>
            <a:r>
              <a:rPr lang="cs-CZ" dirty="0" smtClean="0"/>
              <a:t>-zlý úsměv</a:t>
            </a:r>
          </a:p>
          <a:p>
            <a:pPr>
              <a:buNone/>
            </a:pPr>
            <a:endParaRPr lang="cs-CZ" dirty="0" smtClean="0"/>
          </a:p>
          <a:p>
            <a:pPr>
              <a:buNone/>
            </a:pP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0"/>
            <a:ext cx="8964488" cy="6858000"/>
          </a:xfrm>
        </p:spPr>
        <p:txBody>
          <a:bodyPr>
            <a:normAutofit/>
          </a:bodyPr>
          <a:lstStyle/>
          <a:p>
            <a:r>
              <a:rPr lang="cs-CZ" b="1" dirty="0" smtClean="0"/>
              <a:t>Motorické jevy</a:t>
            </a:r>
          </a:p>
          <a:p>
            <a:pPr>
              <a:buNone/>
            </a:pPr>
            <a:r>
              <a:rPr lang="cs-CZ" dirty="0" smtClean="0"/>
              <a:t>-gesta</a:t>
            </a:r>
          </a:p>
          <a:p>
            <a:pPr>
              <a:buNone/>
            </a:pPr>
            <a:r>
              <a:rPr lang="cs-CZ" dirty="0" smtClean="0"/>
              <a:t>-vztyčený prostředníček</a:t>
            </a:r>
          </a:p>
          <a:p>
            <a:pPr>
              <a:buNone/>
            </a:pPr>
            <a:r>
              <a:rPr lang="cs-CZ" dirty="0" smtClean="0"/>
              <a:t>-tiky</a:t>
            </a:r>
          </a:p>
          <a:p>
            <a:pPr>
              <a:buNone/>
            </a:pPr>
            <a:r>
              <a:rPr lang="cs-CZ" dirty="0" smtClean="0"/>
              <a:t>-zaťaté pěsti</a:t>
            </a:r>
          </a:p>
          <a:p>
            <a:pPr>
              <a:buNone/>
            </a:pPr>
            <a:r>
              <a:rPr lang="cs-CZ" dirty="0" smtClean="0"/>
              <a:t>-šoupání nohama</a:t>
            </a:r>
          </a:p>
          <a:p>
            <a:pPr>
              <a:buNone/>
            </a:pPr>
            <a:r>
              <a:rPr lang="cs-CZ" dirty="0" smtClean="0"/>
              <a:t>-napjaté držení těla</a:t>
            </a:r>
          </a:p>
          <a:p>
            <a:pPr>
              <a:buNone/>
            </a:pPr>
            <a:r>
              <a:rPr lang="cs-CZ" dirty="0" smtClean="0"/>
              <a:t>-</a:t>
            </a:r>
            <a:r>
              <a:rPr lang="cs-CZ" dirty="0" err="1"/>
              <a:t>r</a:t>
            </a:r>
            <a:r>
              <a:rPr lang="cs-CZ" dirty="0" err="1" smtClean="0"/>
              <a:t>epetitivní</a:t>
            </a:r>
            <a:r>
              <a:rPr lang="cs-CZ" dirty="0" smtClean="0"/>
              <a:t> pohyby prstů či celých rukou</a:t>
            </a:r>
          </a:p>
          <a:p>
            <a:pPr>
              <a:buNone/>
            </a:pPr>
            <a:r>
              <a:rPr lang="cs-CZ" dirty="0" smtClean="0"/>
              <a:t>-divoká gesta</a:t>
            </a:r>
          </a:p>
          <a:p>
            <a:pPr>
              <a:buNone/>
            </a:pPr>
            <a:r>
              <a:rPr lang="cs-CZ" dirty="0" smtClean="0"/>
              <a:t>-bouchání do lavice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0"/>
            <a:ext cx="9144000" cy="7389440"/>
          </a:xfrm>
        </p:spPr>
        <p:txBody>
          <a:bodyPr/>
          <a:lstStyle/>
          <a:p>
            <a:r>
              <a:rPr lang="cs-CZ" b="1" dirty="0" smtClean="0"/>
              <a:t>Celkový stav</a:t>
            </a:r>
          </a:p>
          <a:p>
            <a:pPr>
              <a:buNone/>
            </a:pPr>
            <a:r>
              <a:rPr lang="cs-CZ" dirty="0" smtClean="0"/>
              <a:t>-ustrašené jednání</a:t>
            </a:r>
          </a:p>
          <a:p>
            <a:pPr>
              <a:buNone/>
            </a:pPr>
            <a:r>
              <a:rPr lang="cs-CZ" dirty="0" smtClean="0"/>
              <a:t>-pocení</a:t>
            </a:r>
          </a:p>
          <a:p>
            <a:pPr>
              <a:buNone/>
            </a:pPr>
            <a:r>
              <a:rPr lang="cs-CZ" dirty="0" smtClean="0"/>
              <a:t>-zvýšená intonace hlasu</a:t>
            </a:r>
          </a:p>
          <a:p>
            <a:pPr>
              <a:buNone/>
            </a:pPr>
            <a:r>
              <a:rPr lang="cs-CZ" dirty="0" smtClean="0"/>
              <a:t>-rychlé tempo řeči</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učitele:</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Pokusit se zjistit příčinu a usilovat o perspektivní změnu ( chování žáka-tj. vyjádřit upřímný zájem o žáka, řešit s ním situaci (nejraději mezi čtyřma očima-aby žák ,,neztratil tvář“), dát žákovi možnost interpretace a zdůvodnění vlastního chování)</a:t>
            </a:r>
          </a:p>
          <a:p>
            <a:r>
              <a:rPr lang="cs-CZ" dirty="0" smtClean="0"/>
              <a:t>Přímé napomenutí, výstraha, oční kontakt, přistoupení k žákovi, kladení otázek, přestávka ve výkladu, ztišení hlasu, zvýšení hlasu, přímé pokárání-bez emocí a podle závažnosti a ve správný čas (když příliš brzo-špatně, signalizuje to strach učitele z nekázně)</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Tresty-vyloučení žáka z aktivit třídy, zadržení po škole, zakázání oblíbené činnosti, omezení jeho svobody po vyučování (po domluvě s rodiči). Netrestat prací a opisováním textů (svědčí o bezradnosti učitele)</a:t>
            </a:r>
          </a:p>
          <a:p>
            <a:r>
              <a:rPr lang="cs-CZ" dirty="0" smtClean="0"/>
              <a:t>Pochvaly-jako výchovný prvek posilující správné chování. Buď pochválit ještě než někdo stihne zazlobit, nebo pak, když se snaží po trestu polepšit, neironizovat a neříkat </a:t>
            </a:r>
            <a:r>
              <a:rPr lang="cs-CZ" i="1" dirty="0" smtClean="0"/>
              <a:t>,,vidíš, že to šlo,“ </a:t>
            </a:r>
            <a:r>
              <a:rPr lang="cs-CZ" dirty="0" smtClean="0"/>
              <a:t>a </a:t>
            </a:r>
            <a:r>
              <a:rPr lang="cs-CZ" i="1" dirty="0" smtClean="0"/>
              <a:t>,,to ti to trvalo“. </a:t>
            </a:r>
            <a:endParaRPr lang="cs-CZ"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1600200"/>
            <a:ext cx="9144000" cy="4525963"/>
          </a:xfrm>
        </p:spPr>
        <p:txBody>
          <a:bodyPr/>
          <a:lstStyle/>
          <a:p>
            <a:pPr algn="just"/>
            <a:r>
              <a:rPr lang="cs-CZ" dirty="0" smtClean="0"/>
              <a:t>„</a:t>
            </a:r>
            <a:r>
              <a:rPr lang="cs-CZ" i="1" dirty="0" smtClean="0"/>
              <a:t>Kdybych měl k dispozici hodinu na zvládnutí problému,  na němž by závisel můj život, strávil bych čtyřicet minut jeho studiem, patnáct minut jeho analýzou a pět minut jeho řešením.“ </a:t>
            </a:r>
          </a:p>
          <a:p>
            <a:pPr algn="r">
              <a:buNone/>
            </a:pPr>
            <a:r>
              <a:rPr lang="cs-CZ" dirty="0" smtClean="0"/>
              <a:t>(Albert Einstein)</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Administrativní postupy (tresty)-veřejné napomenutí, oznámení rodičům, důtka třídního učitele, ředitele, snížená známka z chování, vyloučení ze školy (podmínečné a skutečné), předání přestupku policii</a:t>
            </a: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ZÁKLADNÍ PRAVIDLO</a:t>
            </a:r>
            <a:endParaRPr lang="cs-CZ" b="1" dirty="0"/>
          </a:p>
        </p:txBody>
      </p:sp>
      <p:sp>
        <p:nvSpPr>
          <p:cNvPr id="3" name="Zástupný symbol pro obsah 2"/>
          <p:cNvSpPr>
            <a:spLocks noGrp="1"/>
          </p:cNvSpPr>
          <p:nvPr>
            <p:ph idx="1"/>
          </p:nvPr>
        </p:nvSpPr>
        <p:spPr/>
        <p:txBody>
          <a:bodyPr/>
          <a:lstStyle/>
          <a:p>
            <a:r>
              <a:rPr lang="cs-CZ" dirty="0" smtClean="0"/>
              <a:t>Zůstat klidný a nenechat se vyprovokovat k emočnímu ,,výbuchu“. Buď navrhnout pro oba přijatelné řešení (zvyšuje autoritu) nebo odložit řešení (získá se čas k pozdější klidné reakci).</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Prevence nekázně</a:t>
            </a:r>
            <a:endParaRPr lang="cs-CZ" b="1" dirty="0"/>
          </a:p>
        </p:txBody>
      </p:sp>
      <p:sp>
        <p:nvSpPr>
          <p:cNvPr id="3" name="Zástupný symbol pro obsah 2"/>
          <p:cNvSpPr>
            <a:spLocks noGrp="1"/>
          </p:cNvSpPr>
          <p:nvPr>
            <p:ph idx="1"/>
          </p:nvPr>
        </p:nvSpPr>
        <p:spPr/>
        <p:txBody>
          <a:bodyPr>
            <a:normAutofit fontScale="92500"/>
          </a:bodyPr>
          <a:lstStyle/>
          <a:p>
            <a:r>
              <a:rPr lang="cs-CZ" dirty="0" smtClean="0"/>
              <a:t>Vytvoření pozitivního klimatu ve třídě  dobrý plán vyučovací hodiny</a:t>
            </a:r>
          </a:p>
          <a:p>
            <a:r>
              <a:rPr lang="cs-CZ" dirty="0" smtClean="0"/>
              <a:t>Průběžná kontrola a hodnocení všech činností žáka, sledovat žáky očima</a:t>
            </a:r>
          </a:p>
          <a:p>
            <a:r>
              <a:rPr lang="cs-CZ" dirty="0" smtClean="0"/>
              <a:t>Začlenění žáka do práce, aby nezůstal stranou, pozadu</a:t>
            </a:r>
          </a:p>
          <a:p>
            <a:r>
              <a:rPr lang="cs-CZ" dirty="0" smtClean="0"/>
              <a:t>Když ,,nestíhá“ pomoci, neopomenout však ostatní, snažit se udržet kompaktnost a kontinuitu vyučovacího procesu-všichni společně</a:t>
            </a: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Neustále motivovat a povzbuzovat zájem-nebude mít čas na nepozornost a nezačne zlobit</a:t>
            </a:r>
          </a:p>
          <a:p>
            <a:r>
              <a:rPr lang="cs-CZ" dirty="0" smtClean="0"/>
              <a:t>Uvědomit si, že mluvení žáků mezi sebou je prospěšné, je-li ho moc, změnit prostorové uspořádání</a:t>
            </a:r>
          </a:p>
          <a:p>
            <a:r>
              <a:rPr lang="cs-CZ" dirty="0" smtClean="0"/>
              <a:t>-respektovat, že při samostatných činnostech (skupinové vyučování) je vzájemná komunikace nutná a prospěšná a nevyžadovat naprostý klid –při participativních </a:t>
            </a:r>
            <a:r>
              <a:rPr lang="cs-CZ" dirty="0" err="1" smtClean="0"/>
              <a:t>meodách</a:t>
            </a:r>
            <a:r>
              <a:rPr lang="cs-CZ" dirty="0" smtClean="0"/>
              <a:t> je ,,jiná kvalita kázně“</a:t>
            </a: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188640"/>
            <a:ext cx="9144000" cy="6480720"/>
          </a:xfrm>
        </p:spPr>
        <p:txBody>
          <a:bodyPr>
            <a:normAutofit/>
          </a:bodyPr>
          <a:lstStyle/>
          <a:p>
            <a:r>
              <a:rPr lang="cs-CZ" dirty="0" smtClean="0"/>
              <a:t>Kladení otázek-napřed všem, pak vyvolat. (Na otázky typu ,,co si myslíte o“… a ,,kdo by chtěl odpovědět“ nebude v pasivní nebo neukázněné třídě nikdo reagovat)</a:t>
            </a:r>
          </a:p>
          <a:p>
            <a:r>
              <a:rPr lang="cs-CZ" dirty="0" smtClean="0"/>
              <a:t>Respektovat, že dnešní mladá generace již nemá zábrany svých rodičů-bát se zeptat-kdo se zeptá, nemusí být ještě drzý</a:t>
            </a:r>
          </a:p>
          <a:p>
            <a:r>
              <a:rPr lang="cs-CZ" dirty="0" smtClean="0"/>
              <a:t>Požadavky na žáky musí být formulovány srozumitelně. Nerozumí-li, mávne rukou a vzdá to. Pak přestane sledovat a začne zlobit</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0"/>
            <a:ext cx="9144000" cy="6858000"/>
          </a:xfrm>
        </p:spPr>
        <p:txBody>
          <a:bodyPr>
            <a:normAutofit/>
          </a:bodyPr>
          <a:lstStyle/>
          <a:p>
            <a:r>
              <a:rPr lang="cs-CZ" dirty="0" smtClean="0"/>
              <a:t>Všímat si projevů neúcty a nekázně-je třeba dát najevo nespokojenost s chováním žáka včas</a:t>
            </a:r>
          </a:p>
          <a:p>
            <a:r>
              <a:rPr lang="cs-CZ" dirty="0" smtClean="0"/>
              <a:t>Přesazovat žáky, je-li to nutné</a:t>
            </a:r>
          </a:p>
          <a:p>
            <a:r>
              <a:rPr lang="cs-CZ" dirty="0" smtClean="0"/>
              <a:t>Neztratit nervy-impulsivní jednání učitele a křik nic neřeší, ztratit nervy znamená ztratit autoritu</a:t>
            </a:r>
          </a:p>
          <a:p>
            <a:r>
              <a:rPr lang="cs-CZ" dirty="0" smtClean="0"/>
              <a:t>Projevit žákovi úctu-zamezuje žákovi ve zlobivých úmyslech </a:t>
            </a:r>
            <a:r>
              <a:rPr lang="cs-CZ" i="1" dirty="0" smtClean="0">
                <a:solidFill>
                  <a:srgbClr val="FF0000"/>
                </a:solidFill>
              </a:rPr>
              <a:t>(,,byl jsem ve třídě vždy poslední. Stále jsem měl pocit, že mě můj učitel nemá rád a otec si myslí, že jsem hloupý.“ </a:t>
            </a:r>
            <a:r>
              <a:rPr lang="cs-CZ" dirty="0" smtClean="0">
                <a:solidFill>
                  <a:srgbClr val="FF0000"/>
                </a:solidFill>
              </a:rPr>
              <a:t>Thomas Edison)</a:t>
            </a:r>
            <a:endParaRPr lang="cs-CZ" dirty="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260648"/>
            <a:ext cx="9144000" cy="6408712"/>
          </a:xfrm>
        </p:spPr>
        <p:txBody>
          <a:bodyPr/>
          <a:lstStyle/>
          <a:p>
            <a:r>
              <a:rPr lang="cs-CZ" dirty="0" smtClean="0"/>
              <a:t>Nemstít se žákovi trestem nebo známkou, to jen zvýší napětí a odpor k učiteli</a:t>
            </a:r>
          </a:p>
          <a:p>
            <a:r>
              <a:rPr lang="cs-CZ" dirty="0" smtClean="0"/>
              <a:t>Orientace na kladné rysy a prvky v chování žáka vytváří ovzduší důvěry</a:t>
            </a:r>
          </a:p>
          <a:p>
            <a:r>
              <a:rPr lang="cs-CZ" dirty="0" smtClean="0"/>
              <a:t>Negativní přístup k žákovi působí podle zákona akce a reakce. Stavět na dobrém!!!!!!!!!!!</a:t>
            </a:r>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3 přístupy k řešení problémů:</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b="1" dirty="0" smtClean="0"/>
              <a:t>,,Popovídání“</a:t>
            </a:r>
          </a:p>
          <a:p>
            <a:pPr>
              <a:buNone/>
            </a:pPr>
            <a:r>
              <a:rPr lang="cs-CZ" b="1" dirty="0" smtClean="0"/>
              <a:t>Nedirektivní partnerský dialog</a:t>
            </a:r>
          </a:p>
          <a:p>
            <a:pPr>
              <a:buNone/>
            </a:pPr>
            <a:r>
              <a:rPr lang="cs-CZ" dirty="0" smtClean="0"/>
              <a:t>(</a:t>
            </a:r>
            <a:r>
              <a:rPr lang="cs-CZ" i="1" dirty="0"/>
              <a:t>R</a:t>
            </a:r>
            <a:r>
              <a:rPr lang="cs-CZ" i="1" dirty="0" smtClean="0"/>
              <a:t>ozhovor na úrovni dospělý-dospělý</a:t>
            </a:r>
            <a:r>
              <a:rPr lang="cs-CZ" dirty="0" smtClean="0"/>
              <a:t>)</a:t>
            </a:r>
          </a:p>
          <a:p>
            <a:pPr>
              <a:buNone/>
            </a:pPr>
            <a:r>
              <a:rPr lang="cs-CZ" b="1" dirty="0" smtClean="0"/>
              <a:t>Učitel vlastně říká: </a:t>
            </a:r>
            <a:r>
              <a:rPr lang="cs-CZ" dirty="0" smtClean="0"/>
              <a:t>,,Myslím si, že si své problémy ochoten vyřešit sám.“ ,,Respektuji tě jako člověka a mám pro tvé potíže celkem pochopení.“</a:t>
            </a:r>
          </a:p>
          <a:p>
            <a:pPr>
              <a:buNone/>
            </a:pPr>
            <a:r>
              <a:rPr lang="cs-CZ" b="1" dirty="0" smtClean="0"/>
              <a:t>Technika:</a:t>
            </a:r>
            <a:r>
              <a:rPr lang="cs-CZ" dirty="0" smtClean="0"/>
              <a:t> Klaďte otázky, které jdou k podstatě věci, a POSLOUCHEJTE: ,,Co ti připadá nejtěžší…?“ </a:t>
            </a:r>
          </a:p>
          <a:p>
            <a:pPr>
              <a:buNone/>
            </a:pPr>
            <a:r>
              <a:rPr lang="cs-CZ" b="1" dirty="0" smtClean="0"/>
              <a:t>Řeč těla a styl: </a:t>
            </a:r>
            <a:r>
              <a:rPr lang="cs-CZ" dirty="0" smtClean="0"/>
              <a:t>povzbudivé, přívětivé, naslouchající, akceptující</a:t>
            </a:r>
          </a:p>
          <a:p>
            <a:pPr>
              <a:buNone/>
            </a:pPr>
            <a:r>
              <a:rPr lang="cs-CZ" b="1" dirty="0" smtClean="0"/>
              <a:t>Pravděpodobná reakce žáka</a:t>
            </a:r>
            <a:r>
              <a:rPr lang="cs-CZ" dirty="0" smtClean="0"/>
              <a:t>: Spolupráce</a:t>
            </a:r>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0"/>
            <a:ext cx="9144000" cy="6858000"/>
          </a:xfrm>
        </p:spPr>
        <p:txBody>
          <a:bodyPr>
            <a:normAutofit fontScale="92500"/>
          </a:bodyPr>
          <a:lstStyle/>
          <a:p>
            <a:r>
              <a:rPr lang="cs-CZ" b="1" dirty="0" smtClean="0"/>
              <a:t>,,Pohovor“</a:t>
            </a:r>
          </a:p>
          <a:p>
            <a:pPr>
              <a:buNone/>
            </a:pPr>
            <a:r>
              <a:rPr lang="cs-CZ" b="1" dirty="0" smtClean="0"/>
              <a:t>Rodičovský přístup</a:t>
            </a:r>
          </a:p>
          <a:p>
            <a:pPr>
              <a:buNone/>
            </a:pPr>
            <a:r>
              <a:rPr lang="cs-CZ" dirty="0" smtClean="0"/>
              <a:t>(</a:t>
            </a:r>
            <a:r>
              <a:rPr lang="cs-CZ" i="1" dirty="0" smtClean="0"/>
              <a:t>Rozhovor na úrovni rodič-dospělý</a:t>
            </a:r>
            <a:r>
              <a:rPr lang="cs-CZ" dirty="0" smtClean="0"/>
              <a:t>)</a:t>
            </a:r>
          </a:p>
          <a:p>
            <a:pPr>
              <a:buNone/>
            </a:pPr>
            <a:r>
              <a:rPr lang="cs-CZ" i="1" dirty="0" smtClean="0"/>
              <a:t>Učitel vlastně říká:</a:t>
            </a:r>
          </a:p>
          <a:p>
            <a:pPr>
              <a:buNone/>
            </a:pPr>
            <a:r>
              <a:rPr lang="cs-CZ" dirty="0" smtClean="0"/>
              <a:t>,,Myslím, že k tomu, aby sis vyřešil svoje problémy, potřebuješ trochu přinutit.“</a:t>
            </a:r>
          </a:p>
          <a:p>
            <a:pPr>
              <a:buNone/>
            </a:pPr>
            <a:r>
              <a:rPr lang="cs-CZ" i="1" dirty="0" smtClean="0"/>
              <a:t>Technika:</a:t>
            </a:r>
          </a:p>
          <a:p>
            <a:pPr>
              <a:buNone/>
            </a:pPr>
            <a:r>
              <a:rPr lang="cs-CZ" dirty="0" smtClean="0"/>
              <a:t>Stanovte jasné cíle; řekněte žákovi, jaké může očekávat důsledky, když je nesplní; posuzujte dosahování cílů (což může vyžadovat větší počet rozmluv)</a:t>
            </a:r>
          </a:p>
          <a:p>
            <a:pPr>
              <a:buNone/>
            </a:pPr>
            <a:r>
              <a:rPr lang="cs-CZ" b="1" dirty="0"/>
              <a:t>Ř</a:t>
            </a:r>
            <a:r>
              <a:rPr lang="cs-CZ" b="1" dirty="0" smtClean="0"/>
              <a:t>eč těla a styl: </a:t>
            </a:r>
            <a:r>
              <a:rPr lang="cs-CZ" dirty="0" smtClean="0"/>
              <a:t>povzbudivé, přívětivé, naslouchající, akceptující</a:t>
            </a:r>
          </a:p>
          <a:p>
            <a:pPr>
              <a:buNone/>
            </a:pPr>
            <a:r>
              <a:rPr lang="cs-CZ" b="1" dirty="0" smtClean="0"/>
              <a:t>Pravděpodobná reakce žáka: </a:t>
            </a:r>
            <a:r>
              <a:rPr lang="cs-CZ" dirty="0" smtClean="0"/>
              <a:t>Poddajnost</a:t>
            </a:r>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0"/>
            <a:ext cx="9144000" cy="6669360"/>
          </a:xfrm>
        </p:spPr>
        <p:txBody>
          <a:bodyPr>
            <a:normAutofit lnSpcReduction="10000"/>
          </a:bodyPr>
          <a:lstStyle/>
          <a:p>
            <a:r>
              <a:rPr lang="cs-CZ" b="1" dirty="0" smtClean="0"/>
              <a:t>,,Ostrá výtka“</a:t>
            </a:r>
          </a:p>
          <a:p>
            <a:pPr>
              <a:buNone/>
            </a:pPr>
            <a:r>
              <a:rPr lang="cs-CZ" b="1" dirty="0" smtClean="0"/>
              <a:t>Direktivní rodičovský přístup</a:t>
            </a:r>
          </a:p>
          <a:p>
            <a:pPr>
              <a:buNone/>
            </a:pPr>
            <a:r>
              <a:rPr lang="cs-CZ" dirty="0" smtClean="0"/>
              <a:t>(</a:t>
            </a:r>
            <a:r>
              <a:rPr lang="cs-CZ" i="1" dirty="0" smtClean="0"/>
              <a:t>Rozhovor na úrovni rodič-dítě</a:t>
            </a:r>
            <a:r>
              <a:rPr lang="cs-CZ" dirty="0" smtClean="0"/>
              <a:t>)</a:t>
            </a:r>
          </a:p>
          <a:p>
            <a:pPr>
              <a:buNone/>
            </a:pPr>
            <a:r>
              <a:rPr lang="cs-CZ" b="1" dirty="0" smtClean="0"/>
              <a:t>Učitel vlastně říká: </a:t>
            </a:r>
            <a:r>
              <a:rPr lang="cs-CZ" dirty="0" smtClean="0"/>
              <a:t>,,Jsi mizerný </a:t>
            </a:r>
            <a:r>
              <a:rPr lang="cs-CZ" dirty="0" err="1" smtClean="0"/>
              <a:t>lump</a:t>
            </a:r>
            <a:r>
              <a:rPr lang="cs-CZ" dirty="0" smtClean="0"/>
              <a:t> a nemám tě rád.“ ,,Neumíš si sám vyřešit svoje problémy.“</a:t>
            </a:r>
          </a:p>
          <a:p>
            <a:pPr>
              <a:buNone/>
            </a:pPr>
            <a:r>
              <a:rPr lang="cs-CZ" b="1" dirty="0" smtClean="0"/>
              <a:t>Technika: </a:t>
            </a:r>
            <a:r>
              <a:rPr lang="cs-CZ" dirty="0" smtClean="0"/>
              <a:t>,,TOP“-tělesná blízkost, oční kontakt, položení otázky a (nebo) užijete metodu ,,přeskakující gramofonové desky“: ,,Proč jsi ne…?“ ,,Uvědomuješ si, co se ti mohlo stát?“</a:t>
            </a:r>
          </a:p>
          <a:p>
            <a:pPr>
              <a:buNone/>
            </a:pPr>
            <a:r>
              <a:rPr lang="cs-CZ" b="1" dirty="0" smtClean="0"/>
              <a:t>Řeč těla a styl: </a:t>
            </a:r>
            <a:r>
              <a:rPr lang="cs-CZ" dirty="0" smtClean="0"/>
              <a:t>svrchované, přikazující, strohé, odsuzující</a:t>
            </a:r>
          </a:p>
          <a:p>
            <a:pPr>
              <a:buNone/>
            </a:pPr>
            <a:r>
              <a:rPr lang="cs-CZ" b="1" dirty="0" smtClean="0"/>
              <a:t>Pravděpodobná reakce žáka:</a:t>
            </a:r>
            <a:r>
              <a:rPr lang="cs-CZ" dirty="0" smtClean="0"/>
              <a:t> podrážděnost, ale poddajnost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Definice pojmu</a:t>
            </a:r>
            <a:endParaRPr lang="cs-CZ" b="1" dirty="0"/>
          </a:p>
        </p:txBody>
      </p:sp>
      <p:sp>
        <p:nvSpPr>
          <p:cNvPr id="3" name="Zástupný symbol pro obsah 2"/>
          <p:cNvSpPr>
            <a:spLocks noGrp="1"/>
          </p:cNvSpPr>
          <p:nvPr>
            <p:ph idx="1"/>
          </p:nvPr>
        </p:nvSpPr>
        <p:spPr/>
        <p:txBody>
          <a:bodyPr>
            <a:normAutofit lnSpcReduction="10000"/>
          </a:bodyPr>
          <a:lstStyle/>
          <a:p>
            <a:pPr algn="just"/>
            <a:r>
              <a:rPr lang="cs-CZ" dirty="0" smtClean="0"/>
              <a:t>,,Kázeň lze vymezit jako vědomé dodržování zadaných norem chování“.  Přičemž je zde velmi důležité neopomínat význam slova ,,vědomé“ poněvadž porušení normy </a:t>
            </a:r>
            <a:r>
              <a:rPr lang="cs-CZ" dirty="0" err="1" smtClean="0"/>
              <a:t>jakao</a:t>
            </a:r>
            <a:r>
              <a:rPr lang="cs-CZ" dirty="0" smtClean="0"/>
              <a:t> takové můžeme trestat pouze, pokud je také uvědomělé. Jedinec tedy musí chápat a rozumět vzorci chování, který se od něj očekává. Od toho slouží mimo jiné také vnitřní řád školy a jeho interpretace žákovi pedagogem.</a:t>
            </a:r>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Stupňování reakcí</a:t>
            </a:r>
            <a:endParaRPr lang="cs-CZ" dirty="0"/>
          </a:p>
        </p:txBody>
      </p:sp>
      <p:sp>
        <p:nvSpPr>
          <p:cNvPr id="3" name="Zástupný symbol pro obsah 2"/>
          <p:cNvSpPr>
            <a:spLocks noGrp="1"/>
          </p:cNvSpPr>
          <p:nvPr>
            <p:ph idx="1"/>
          </p:nvPr>
        </p:nvSpPr>
        <p:spPr/>
        <p:txBody>
          <a:bodyPr/>
          <a:lstStyle/>
          <a:p>
            <a:r>
              <a:rPr lang="cs-CZ" dirty="0" smtClean="0"/>
              <a:t>Při opakovaném projevu je dobré reakce stupňovat. Neopakovat to co už se jednou neosvědčilo-pravděpodobně se to neosvědčí znovu. Následující seznam není možní rozhodně vyčerpávající, každý by si měl vytvořit vlastní seznam, podle kterého by měl v rámci možností postupovat-nezačínat nejhorším trestem-pak už není kam stupňovat.</a:t>
            </a:r>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Reakce na nekázeň</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Podívejte se na žáka</a:t>
            </a:r>
          </a:p>
          <a:p>
            <a:r>
              <a:rPr lang="cs-CZ" dirty="0" smtClean="0"/>
              <a:t>Hleďte mu chvíli do očí</a:t>
            </a:r>
          </a:p>
          <a:p>
            <a:r>
              <a:rPr lang="cs-CZ" dirty="0" smtClean="0"/>
              <a:t>Jděte směrem k žákovi a nespouštějte ho přitom z očí</a:t>
            </a:r>
          </a:p>
          <a:p>
            <a:r>
              <a:rPr lang="cs-CZ" dirty="0" smtClean="0"/>
              <a:t>Zůstaňte v blízkosti žáka</a:t>
            </a:r>
          </a:p>
          <a:p>
            <a:r>
              <a:rPr lang="cs-CZ" dirty="0" smtClean="0"/>
              <a:t>Když hledíte na žáka, zavrťte hlavou nebo se zamračte</a:t>
            </a:r>
          </a:p>
          <a:p>
            <a:pPr>
              <a:buNone/>
            </a:pPr>
            <a:r>
              <a:rPr lang="cs-CZ" dirty="0" smtClean="0"/>
              <a:t>(Těchto 5 technik lze užívat, aniž byste přitom přerušovali výklad atd.)</a:t>
            </a:r>
          </a:p>
          <a:p>
            <a:pPr>
              <a:buNone/>
            </a:pPr>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0"/>
            <a:ext cx="9144000" cy="6858000"/>
          </a:xfrm>
        </p:spPr>
        <p:txBody>
          <a:bodyPr>
            <a:normAutofit fontScale="92500" lnSpcReduction="10000"/>
          </a:bodyPr>
          <a:lstStyle/>
          <a:p>
            <a:r>
              <a:rPr lang="cs-CZ" dirty="0" smtClean="0"/>
              <a:t>Zarazte se v řeči a dívejte se na žáka, dokud si toho nevšimne; hleďte mu beze slova do očí, pak pokračujte</a:t>
            </a:r>
          </a:p>
          <a:p>
            <a:r>
              <a:rPr lang="cs-CZ" dirty="0" smtClean="0"/>
              <a:t>Ukažte na žáka (např. během praktických cvičení)</a:t>
            </a:r>
          </a:p>
          <a:p>
            <a:r>
              <a:rPr lang="cs-CZ" dirty="0" smtClean="0"/>
              <a:t>Jmenujte žáka bez dalšího vysvětlení: ,,A nyní si, Pepo, probereme další příklad.“</a:t>
            </a:r>
          </a:p>
          <a:p>
            <a:r>
              <a:rPr lang="cs-CZ" dirty="0" smtClean="0"/>
              <a:t>Položte žákovi otázku týkající se probírané látky</a:t>
            </a:r>
          </a:p>
          <a:p>
            <a:r>
              <a:rPr lang="cs-CZ" dirty="0" smtClean="0"/>
              <a:t>Požádejte žáka, aby vysvětlil ostatním určitou věc, jíž se právě na hodině věnujete</a:t>
            </a:r>
          </a:p>
          <a:p>
            <a:r>
              <a:rPr lang="cs-CZ" dirty="0" smtClean="0"/>
              <a:t>Přerušte to, co právě děláte, a požádejte žáka, aby svého chování nechal. Lze to činit před ostatními, nejlepší je to ovšem mezi čtyřma očima</a:t>
            </a:r>
          </a:p>
          <a:p>
            <a:r>
              <a:rPr lang="cs-CZ" dirty="0" smtClean="0"/>
              <a:t>Proveďte totéž jako v předchozím případě,m ale zesilte nonverbální tlak-např. stojíte těsně u žáka, vytrvale mu hledíte do očí a doprovázíte svůj pohled mlčením, nasadíte přísný tón.</a:t>
            </a:r>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0"/>
            <a:ext cx="9144000" cy="6858000"/>
          </a:xfrm>
        </p:spPr>
        <p:txBody>
          <a:bodyPr>
            <a:normAutofit fontScale="92500" lnSpcReduction="20000"/>
          </a:bodyPr>
          <a:lstStyle/>
          <a:p>
            <a:r>
              <a:rPr lang="cs-CZ" dirty="0" smtClean="0"/>
              <a:t>Položte žákovi otázku týkající se jeho chování</a:t>
            </a:r>
          </a:p>
          <a:p>
            <a:r>
              <a:rPr lang="cs-CZ" dirty="0" smtClean="0"/>
              <a:t>Promluvte s žákem po hodině. Zvolte partnerský dialog; stanovte cíle a hodnoťte jejich plnění. Opakujte podle potřeby</a:t>
            </a:r>
          </a:p>
          <a:p>
            <a:r>
              <a:rPr lang="cs-CZ" dirty="0" smtClean="0"/>
              <a:t>„Potrestejte žáka tím, že mu zadáte nějaký nepříjemný úkol, pokud možno takový, který se nevztahuje k práci v hodinách. Ujistěte se, že jej provede sám.</a:t>
            </a:r>
          </a:p>
          <a:p>
            <a:r>
              <a:rPr lang="cs-CZ" dirty="0" smtClean="0"/>
              <a:t>Pohrozte žákovi, že ho přesadíte</a:t>
            </a:r>
          </a:p>
          <a:p>
            <a:r>
              <a:rPr lang="cs-CZ" dirty="0" smtClean="0"/>
              <a:t>Přesaďte žáka</a:t>
            </a:r>
          </a:p>
          <a:p>
            <a:r>
              <a:rPr lang="cs-CZ" dirty="0" smtClean="0"/>
              <a:t>Uložte mu povinnost, aby se vám po každé hodině hlásil a ukázal vám svou práci</a:t>
            </a:r>
          </a:p>
          <a:p>
            <a:r>
              <a:rPr lang="cs-CZ" dirty="0" smtClean="0"/>
              <a:t>Pohrozte žákovi, že jeho chování ohlásíte třídnímu učiteli (řediteli školy) apod.</a:t>
            </a:r>
          </a:p>
          <a:p>
            <a:r>
              <a:rPr lang="cs-CZ" dirty="0" smtClean="0"/>
              <a:t>Ohlaste jim jeho chování. Oznamujte jim průběžně, jak se žák chová.</a:t>
            </a:r>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0"/>
            <a:ext cx="9144000" cy="6858000"/>
          </a:xfrm>
        </p:spPr>
        <p:txBody>
          <a:bodyPr>
            <a:normAutofit lnSpcReduction="10000"/>
          </a:bodyPr>
          <a:lstStyle/>
          <a:p>
            <a:r>
              <a:rPr lang="cs-CZ" dirty="0" smtClean="0"/>
              <a:t>Sdělte to žákovi. (Nebojte se požádat o pomoc zkušenější kolegy. Žádat o radu v žádném případě není projevem selhání.)</a:t>
            </a:r>
          </a:p>
          <a:p>
            <a:r>
              <a:rPr lang="cs-CZ" dirty="0" smtClean="0"/>
              <a:t>Pohrozte žákovi, že bude sedět odděleně od ostatních</a:t>
            </a:r>
          </a:p>
          <a:p>
            <a:r>
              <a:rPr lang="cs-CZ" dirty="0" smtClean="0"/>
              <a:t>Když se žákovo chování nezlepší, dále oznamujte jeho chování třídnímu učiteli (řediteli školy) apod.-dělejte to písemně a dejte na srozuměnou, že si od všeho ponecháváte kopie. Mohou se Vám hodit.</a:t>
            </a:r>
          </a:p>
          <a:p>
            <a:r>
              <a:rPr lang="cs-CZ" dirty="0" smtClean="0"/>
              <a:t>Seznamte s tím žáka</a:t>
            </a:r>
          </a:p>
          <a:p>
            <a:r>
              <a:rPr lang="cs-CZ" dirty="0" smtClean="0"/>
              <a:t>Pohrozte žákovi, že požádáte ředitele školy, aby s ním promluvil</a:t>
            </a:r>
          </a:p>
          <a:p>
            <a:r>
              <a:rPr lang="cs-CZ" dirty="0" smtClean="0"/>
              <a:t>Udělejte to, čím jste pohrozili</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i="1" dirty="0" smtClean="0"/>
              <a:t>„Latinský výraz pro žáka </a:t>
            </a:r>
            <a:r>
              <a:rPr lang="cs-CZ" b="1" i="1" dirty="0" err="1" smtClean="0"/>
              <a:t>discipulus</a:t>
            </a:r>
            <a:r>
              <a:rPr lang="cs-CZ" i="1" dirty="0" smtClean="0"/>
              <a:t> byl odvozen od slova </a:t>
            </a:r>
            <a:r>
              <a:rPr lang="cs-CZ" b="1" i="1" dirty="0" smtClean="0"/>
              <a:t>disciplína</a:t>
            </a:r>
            <a:r>
              <a:rPr lang="cs-CZ" i="1" dirty="0" smtClean="0"/>
              <a:t>. Smyslem zkáznění bylo utváření světa kultury jako světa společně pěstěného a rozvíjeného. V jeho základech bylo možno nalézt univerzálnosti, která přispěla k tomu, že se postupně stabilizoval i ideál vzdělance“ </a:t>
            </a:r>
            <a:endParaRPr lang="cs-CZ"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Nekázeň-formy porušování kázně během hodiny (nejběžnější)</a:t>
            </a:r>
          </a:p>
          <a:p>
            <a:pPr>
              <a:buNone/>
            </a:pPr>
            <a:r>
              <a:rPr lang="cs-CZ" dirty="0" smtClean="0"/>
              <a:t>-neklid způsobovaný mluvením, smíchem, vyskakováním, okřikováním, dohadováním se, posunováním školního nábytku, boucháním knihami a pomůckami, mluvení bez vyvolání, hlučnost, neposlušnost, podvádění,dopisování si s kamarádem, manuální činnosti nesouvisející s vyučováním, nevhodné poznámky, požďuchování spolužáka, útoky slovní na učitele, zesměšňování učitele, pošklebky, odepření poslušnosti, odmlouvání učitelům, ignorování domácích úkolů, odmítání písemných prací</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Mimo hodinu</a:t>
            </a:r>
          </a:p>
          <a:p>
            <a:pPr>
              <a:buNone/>
            </a:pPr>
            <a:r>
              <a:rPr lang="cs-CZ" dirty="0" smtClean="0"/>
              <a:t>-rvačky na chodbách, šikana spolužáků, poškozování zařízení a vybavení školy, drobné (větší) krádeže, záškoláctví, potulky s destruktivním záměrem, trápení zvířat, nevhodné a hrubé chování vůči sobě navzájem i vůči učitelům,neuposlechnutí pokynu</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Jaký je Váš názor na vzrůst agresivity v hodině?</a:t>
            </a:r>
            <a:endParaRPr lang="cs-CZ" dirty="0"/>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Časová ztráta jako důsledek nekázně</a:t>
            </a:r>
            <a:endParaRPr lang="cs-CZ" b="1" dirty="0"/>
          </a:p>
        </p:txBody>
      </p:sp>
      <p:sp>
        <p:nvSpPr>
          <p:cNvPr id="3" name="Zástupný symbol pro obsah 2"/>
          <p:cNvSpPr>
            <a:spLocks noGrp="1"/>
          </p:cNvSpPr>
          <p:nvPr>
            <p:ph idx="1"/>
          </p:nvPr>
        </p:nvSpPr>
        <p:spPr/>
        <p:txBody>
          <a:bodyPr/>
          <a:lstStyle/>
          <a:p>
            <a:r>
              <a:rPr lang="cs-CZ" dirty="0" smtClean="0"/>
              <a:t>Kromě konfliktů mezi učitelem a žáky, které nekázeň vyvolává, vzniká taky v důsledku nekázně ve třídě časová ztráta. Je to čas vynaložený pedagogem k tomu, aby žáci ve třídě dávali pozor, byli přítomní pozorností a </a:t>
            </a:r>
            <a:r>
              <a:rPr lang="cs-CZ" dirty="0" err="1" smtClean="0"/>
              <a:t>spolpracovali</a:t>
            </a:r>
            <a:r>
              <a:rPr lang="cs-CZ" dirty="0" smtClean="0"/>
              <a:t>.</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Příčiny nekázně:</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Sám pedagog (mluví nezajímavě, nekontroluje a nehodnotí průběžně činnost žáků…)</a:t>
            </a:r>
          </a:p>
          <a:p>
            <a:r>
              <a:rPr lang="cs-CZ" dirty="0" smtClean="0"/>
              <a:t>Učební činnost (nepochopitelná, neúčelná…)</a:t>
            </a:r>
          </a:p>
          <a:p>
            <a:r>
              <a:rPr lang="cs-CZ" dirty="0" smtClean="0"/>
              <a:t>Sociální aspekty (Neuznávání vzdělání jako hodnoty v rodině…)</a:t>
            </a:r>
          </a:p>
          <a:p>
            <a:r>
              <a:rPr lang="cs-CZ" dirty="0" smtClean="0"/>
              <a:t>Emoční a fyziologické aspekty (Hyperaktivita dítěte, LMD, únava…)</a:t>
            </a:r>
          </a:p>
          <a:p>
            <a:r>
              <a:rPr lang="cs-CZ" dirty="0" smtClean="0"/>
              <a:t>Plynoucí z prostředí (hluk z ulice, ošklivá třída…)</a:t>
            </a:r>
          </a:p>
          <a:p>
            <a:r>
              <a:rPr lang="cs-CZ" dirty="0" smtClean="0"/>
              <a:t>Příčiny vyplývající z žákovy osobnosti a jeho vztahu k učení </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1992</Words>
  <Application>Microsoft Office PowerPoint</Application>
  <PresentationFormat>Předvádění na obrazovce (4:3)</PresentationFormat>
  <Paragraphs>148</Paragraphs>
  <Slides>34</Slides>
  <Notes>0</Notes>
  <HiddenSlides>0</HiddenSlides>
  <MMClips>0</MMClips>
  <ScaleCrop>false</ScaleCrop>
  <HeadingPairs>
    <vt:vector size="4" baseType="variant">
      <vt:variant>
        <vt:lpstr>Motiv</vt:lpstr>
      </vt:variant>
      <vt:variant>
        <vt:i4>1</vt:i4>
      </vt:variant>
      <vt:variant>
        <vt:lpstr>Nadpisy snímků</vt:lpstr>
      </vt:variant>
      <vt:variant>
        <vt:i4>34</vt:i4>
      </vt:variant>
    </vt:vector>
  </HeadingPairs>
  <TitlesOfParts>
    <vt:vector size="35" baseType="lpstr">
      <vt:lpstr>Motiv sady Office</vt:lpstr>
      <vt:lpstr>Pedagogická komunikace Problémové komunikační situace-nekázeň</vt:lpstr>
      <vt:lpstr>Snímek 2</vt:lpstr>
      <vt:lpstr>Definice pojmu</vt:lpstr>
      <vt:lpstr>Snímek 4</vt:lpstr>
      <vt:lpstr>Snímek 5</vt:lpstr>
      <vt:lpstr>Snímek 6</vt:lpstr>
      <vt:lpstr>Jaký je Váš názor na vzrůst agresivity v hodině?</vt:lpstr>
      <vt:lpstr>Časová ztráta jako důsledek nekázně</vt:lpstr>
      <vt:lpstr>Příčiny nekázně:</vt:lpstr>
      <vt:lpstr>Hlavní příčiny nekázně na straně žáků</vt:lpstr>
      <vt:lpstr>Hlavními příčinami nekázně z hlediska dítěte jsou:</vt:lpstr>
      <vt:lpstr>Snímek 12</vt:lpstr>
      <vt:lpstr>Snímek 13</vt:lpstr>
      <vt:lpstr>Neverbální projevy spojené s konfliktní situací</vt:lpstr>
      <vt:lpstr>Snímek 15</vt:lpstr>
      <vt:lpstr>Snímek 16</vt:lpstr>
      <vt:lpstr>Snímek 17</vt:lpstr>
      <vt:lpstr>Postup učitele:</vt:lpstr>
      <vt:lpstr>Snímek 19</vt:lpstr>
      <vt:lpstr>Snímek 20</vt:lpstr>
      <vt:lpstr>ZÁKLADNÍ PRAVIDLO</vt:lpstr>
      <vt:lpstr>Prevence nekázně</vt:lpstr>
      <vt:lpstr>Snímek 23</vt:lpstr>
      <vt:lpstr>Snímek 24</vt:lpstr>
      <vt:lpstr>Snímek 25</vt:lpstr>
      <vt:lpstr>Snímek 26</vt:lpstr>
      <vt:lpstr>3 přístupy k řešení problémů:</vt:lpstr>
      <vt:lpstr>Snímek 28</vt:lpstr>
      <vt:lpstr>Snímek 29</vt:lpstr>
      <vt:lpstr>Stupňování reakcí</vt:lpstr>
      <vt:lpstr>Reakce na nekázeň</vt:lpstr>
      <vt:lpstr>Snímek 32</vt:lpstr>
      <vt:lpstr>Snímek 33</vt:lpstr>
      <vt:lpstr>Snímek 34</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Pedagogická komunikace Problémové komunikační situace-nekázeň</dc:title>
  <dc:creator>Hana</dc:creator>
  <cp:lastModifiedBy>Hana</cp:lastModifiedBy>
  <cp:revision>4</cp:revision>
  <dcterms:created xsi:type="dcterms:W3CDTF">2013-05-07T17:48:18Z</dcterms:created>
  <dcterms:modified xsi:type="dcterms:W3CDTF">2013-05-08T19:28:48Z</dcterms:modified>
</cp:coreProperties>
</file>