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70" r:id="rId4"/>
    <p:sldId id="258" r:id="rId5"/>
    <p:sldId id="259" r:id="rId6"/>
    <p:sldId id="269" r:id="rId7"/>
    <p:sldId id="268" r:id="rId8"/>
    <p:sldId id="260" r:id="rId9"/>
    <p:sldId id="261" r:id="rId10"/>
    <p:sldId id="262" r:id="rId11"/>
    <p:sldId id="271" r:id="rId12"/>
    <p:sldId id="272" r:id="rId13"/>
    <p:sldId id="273" r:id="rId14"/>
    <p:sldId id="263" r:id="rId15"/>
    <p:sldId id="264" r:id="rId16"/>
    <p:sldId id="276" r:id="rId17"/>
    <p:sldId id="277" r:id="rId18"/>
    <p:sldId id="278" r:id="rId19"/>
    <p:sldId id="279" r:id="rId20"/>
    <p:sldId id="283" r:id="rId21"/>
    <p:sldId id="284" r:id="rId22"/>
    <p:sldId id="285" r:id="rId23"/>
    <p:sldId id="280" r:id="rId24"/>
    <p:sldId id="281" r:id="rId25"/>
    <p:sldId id="282" r:id="rId26"/>
    <p:sldId id="274" r:id="rId27"/>
    <p:sldId id="275" r:id="rId28"/>
    <p:sldId id="265" r:id="rId29"/>
    <p:sldId id="266" r:id="rId3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FCAE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08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2360BB0E-3155-4D84-856B-31B354144E92}" type="datetimeFigureOut">
              <a:rPr lang="cs-CZ" smtClean="0"/>
              <a:t>16.4.2013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E87F20E-C247-4A3A-97CB-29F51C73F70E}"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360BB0E-3155-4D84-856B-31B354144E92}" type="datetimeFigureOut">
              <a:rPr lang="cs-CZ" smtClean="0"/>
              <a:t>16.4.2013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E87F20E-C247-4A3A-97CB-29F51C73F70E}"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360BB0E-3155-4D84-856B-31B354144E92}" type="datetimeFigureOut">
              <a:rPr lang="cs-CZ" smtClean="0"/>
              <a:t>16.4.2013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E87F20E-C247-4A3A-97CB-29F51C73F70E}"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360BB0E-3155-4D84-856B-31B354144E92}" type="datetimeFigureOut">
              <a:rPr lang="cs-CZ" smtClean="0"/>
              <a:t>16.4.2013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E87F20E-C247-4A3A-97CB-29F51C73F70E}"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2360BB0E-3155-4D84-856B-31B354144E92}" type="datetimeFigureOut">
              <a:rPr lang="cs-CZ" smtClean="0"/>
              <a:t>16.4.2013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E87F20E-C247-4A3A-97CB-29F51C73F70E}"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360BB0E-3155-4D84-856B-31B354144E92}" type="datetimeFigureOut">
              <a:rPr lang="cs-CZ" smtClean="0"/>
              <a:t>16.4.2013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E87F20E-C247-4A3A-97CB-29F51C73F70E}"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2360BB0E-3155-4D84-856B-31B354144E92}" type="datetimeFigureOut">
              <a:rPr lang="cs-CZ" smtClean="0"/>
              <a:t>16.4.2013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E87F20E-C247-4A3A-97CB-29F51C73F70E}"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2360BB0E-3155-4D84-856B-31B354144E92}" type="datetimeFigureOut">
              <a:rPr lang="cs-CZ" smtClean="0"/>
              <a:t>16.4.2013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7E87F20E-C247-4A3A-97CB-29F51C73F70E}"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360BB0E-3155-4D84-856B-31B354144E92}" type="datetimeFigureOut">
              <a:rPr lang="cs-CZ" smtClean="0"/>
              <a:t>16.4.2013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E87F20E-C247-4A3A-97CB-29F51C73F70E}"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2360BB0E-3155-4D84-856B-31B354144E92}" type="datetimeFigureOut">
              <a:rPr lang="cs-CZ" smtClean="0"/>
              <a:t>16.4.2013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E87F20E-C247-4A3A-97CB-29F51C73F70E}"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2360BB0E-3155-4D84-856B-31B354144E92}" type="datetimeFigureOut">
              <a:rPr lang="cs-CZ" smtClean="0"/>
              <a:t>16.4.2013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E87F20E-C247-4A3A-97CB-29F51C73F70E}"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60BB0E-3155-4D84-856B-31B354144E92}" type="datetimeFigureOut">
              <a:rPr lang="cs-CZ" smtClean="0"/>
              <a:t>16.4.2013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87F20E-C247-4A3A-97CB-29F51C73F70E}"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z/url?sa=i&amp;rct=j&amp;q=proxemika&amp;source=images&amp;cd=&amp;cad=rja&amp;docid=NJF4HGt2MdoXIM&amp;tbnid=OIAvVcgrnXFDjM:&amp;ved=&amp;url=http%3A%2F%2Fwww.sszdra-karvina.cz%2Fkomunikace%2Fproxemi%2Fdiszon.htm&amp;ei=0_lsUf7aOoWGswbHhoGgBA&amp;bvm=bv.45175338,d.Yms&amp;psig=AFQjCNGMYKeRI5ctTq3PXvfez115xdhuXg&amp;ust=136618274033078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skoropsycho.cz/tag/video/"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fyziollfup.upol.cz/castwiki/wp-content/uploads/2011/04/bubliny2.bmp"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z/url?sa=i&amp;rct=j&amp;q=proxemika&amp;source=images&amp;cd=&amp;cad=rja&amp;docid=VXt99WEyEAxYsM&amp;tbnid=l_uosYGbUHLvoM:&amp;ved=&amp;url=http%3A%2F%2Fwww.anavi.estranky.cz%2Fclanky%2Fneverbalni-komunikace%2Fposturologie.html&amp;ei=0_lsUf7aOoWGswbHhoGgBA&amp;bvm=bv.45175338,d.Yms&amp;psig=AFQjCNGMYKeRI5ctTq3PXvfez115xdhuXg&amp;ust=136618274033078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google.cz/url?sa=i&amp;rct=j&amp;q=proxemika&amp;source=images&amp;cd=&amp;cad=rja&amp;docid=fvgIFJIUChfv7M&amp;tbnid=jnLq7s3YOKqQ7M:&amp;ved=&amp;url=http%3A%2F%2Fdan.univerzita-online.cz%2Fpsychologie%2Fproxemika&amp;ei=0_lsUf7aOoWGswbHhoGgBA&amp;bvm=bv.45175338,d.Yms&amp;psig=AFQjCNGMYKeRI5ctTq3PXvfez115xdhuXg&amp;ust=1366182740330784" TargetMode="Externa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hyperlink" Target="http://www.google.cz/url?sa=i&amp;rct=j&amp;q=proxemika&amp;source=images&amp;cd=&amp;cad=rja&amp;docid=P7CObV1YmhB3lM&amp;tbnid=5ykflDtV25MZeM:&amp;ved=&amp;url=http%3A%2F%2Fhome.zcu.cz%2F~holytom%2F&amp;ei=0_lsUf7aOoWGswbHhoGgBA&amp;bvm=bv.45175338,d.Yms&amp;psig=AFQjCNGMYKeRI5ctTq3PXvfez115xdhuXg&amp;ust=136618274033078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FCAEB"/>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Pedagogická komunikace</a:t>
            </a:r>
            <a:endParaRPr lang="cs-CZ" dirty="0"/>
          </a:p>
        </p:txBody>
      </p:sp>
      <p:sp>
        <p:nvSpPr>
          <p:cNvPr id="3" name="Podnadpis 2"/>
          <p:cNvSpPr>
            <a:spLocks noGrp="1"/>
          </p:cNvSpPr>
          <p:nvPr>
            <p:ph type="subTitle" idx="1"/>
          </p:nvPr>
        </p:nvSpPr>
        <p:spPr/>
        <p:txBody>
          <a:bodyPr/>
          <a:lstStyle/>
          <a:p>
            <a:r>
              <a:rPr lang="cs-CZ" dirty="0" smtClean="0"/>
              <a:t>Neverbální komunikace-</a:t>
            </a:r>
            <a:r>
              <a:rPr lang="cs-CZ" dirty="0" err="1" smtClean="0"/>
              <a:t>Proxemika</a:t>
            </a:r>
            <a:endParaRPr lang="cs-CZ" dirty="0" smtClean="0"/>
          </a:p>
          <a:p>
            <a:r>
              <a:rPr lang="cs-CZ" dirty="0" smtClean="0"/>
              <a:t>Hana </a:t>
            </a:r>
            <a:r>
              <a:rPr lang="cs-CZ" dirty="0" err="1" smtClean="0"/>
              <a:t>Medvedová</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PROXEMIKA</a:t>
            </a:r>
            <a:endParaRPr lang="cs-CZ" dirty="0"/>
          </a:p>
        </p:txBody>
      </p:sp>
      <p:sp>
        <p:nvSpPr>
          <p:cNvPr id="3" name="Zástupný symbol pro obsah 2"/>
          <p:cNvSpPr>
            <a:spLocks noGrp="1"/>
          </p:cNvSpPr>
          <p:nvPr>
            <p:ph idx="1"/>
          </p:nvPr>
        </p:nvSpPr>
        <p:spPr/>
        <p:txBody>
          <a:bodyPr>
            <a:normAutofit fontScale="77500" lnSpcReduction="20000"/>
          </a:bodyPr>
          <a:lstStyle/>
          <a:p>
            <a:pPr algn="just"/>
            <a:r>
              <a:rPr lang="cs-CZ" dirty="0"/>
              <a:t>osobního prostoru a zůstat stát nad nimi. Je na pedagogově vnímání a taktu, jak </a:t>
            </a:r>
            <a:r>
              <a:rPr lang="cs-CZ" dirty="0" smtClean="0"/>
              <a:t>dokáže využívat </a:t>
            </a:r>
            <a:r>
              <a:rPr lang="cs-CZ" dirty="0"/>
              <a:t>vzájemného prostoru mezi sebou a </a:t>
            </a:r>
            <a:r>
              <a:rPr lang="cs-CZ" dirty="0" smtClean="0"/>
              <a:t>žákem</a:t>
            </a:r>
            <a:r>
              <a:rPr lang="cs-CZ" dirty="0"/>
              <a:t>. </a:t>
            </a:r>
          </a:p>
          <a:p>
            <a:pPr algn="just"/>
            <a:r>
              <a:rPr lang="cs-CZ" dirty="0"/>
              <a:t>Učitel, zvláště na 1. stupni základní školy, je přirozeně vyšší a větší postavy </a:t>
            </a:r>
            <a:r>
              <a:rPr lang="cs-CZ" dirty="0" smtClean="0"/>
              <a:t>než </a:t>
            </a:r>
            <a:r>
              <a:rPr lang="cs-CZ" dirty="0"/>
              <a:t>děti. To samo o sobě budí respekt a dojem síly a moci, neboť zaujímá větší prostor. </a:t>
            </a:r>
          </a:p>
          <a:p>
            <a:pPr algn="just"/>
            <a:r>
              <a:rPr lang="cs-CZ" dirty="0"/>
              <a:t>V částech vyučovacích jednotek, kdy sedávají učitelé s dětmi v </a:t>
            </a:r>
            <a:r>
              <a:rPr lang="cs-CZ" dirty="0" smtClean="0"/>
              <a:t>kroužcích </a:t>
            </a:r>
            <a:r>
              <a:rPr lang="cs-CZ" dirty="0"/>
              <a:t>na kobercích, si navzájem vstupují do osobních zón, a přesto tato těsná komunikace nebývá vnímána jako znervózňující. Vztah mezi </a:t>
            </a:r>
            <a:r>
              <a:rPr lang="cs-CZ" dirty="0" smtClean="0"/>
              <a:t>žákem </a:t>
            </a:r>
            <a:r>
              <a:rPr lang="cs-CZ" dirty="0"/>
              <a:t>a učitelem je v tu chvíli méně formální a i mluvené slovo se jí přizpůsobí a je lépe </a:t>
            </a:r>
            <a:r>
              <a:rPr lang="cs-CZ" dirty="0" smtClean="0"/>
              <a:t>žáky </a:t>
            </a:r>
            <a:r>
              <a:rPr lang="cs-CZ" dirty="0"/>
              <a:t>přijímáno.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Co ovlivňuje naši prostorovou komunikaci?</a:t>
            </a:r>
            <a:endParaRPr lang="cs-CZ" dirty="0"/>
          </a:p>
        </p:txBody>
      </p:sp>
      <p:sp>
        <p:nvSpPr>
          <p:cNvPr id="3" name="Zástupný symbol pro obsah 2"/>
          <p:cNvSpPr>
            <a:spLocks noGrp="1"/>
          </p:cNvSpPr>
          <p:nvPr>
            <p:ph idx="1"/>
          </p:nvPr>
        </p:nvSpPr>
        <p:spPr/>
        <p:txBody>
          <a:bodyPr>
            <a:normAutofit fontScale="70000" lnSpcReduction="20000"/>
          </a:bodyPr>
          <a:lstStyle/>
          <a:p>
            <a:pPr algn="just"/>
            <a:r>
              <a:rPr lang="cs-CZ" dirty="0" smtClean="0"/>
              <a:t>Lidé </a:t>
            </a:r>
            <a:r>
              <a:rPr lang="cs-CZ" dirty="0"/>
              <a:t>stejného postavení udržují </a:t>
            </a:r>
            <a:r>
              <a:rPr lang="cs-CZ" dirty="0" smtClean="0"/>
              <a:t>menší vzájemný </a:t>
            </a:r>
            <a:r>
              <a:rPr lang="cs-CZ" dirty="0"/>
              <a:t>odstup než lidé nestejného postavení. Hranice </a:t>
            </a:r>
            <a:r>
              <a:rPr lang="cs-CZ" dirty="0" err="1"/>
              <a:t>proxemiky</a:t>
            </a:r>
            <a:r>
              <a:rPr lang="cs-CZ" dirty="0"/>
              <a:t> určuje </a:t>
            </a:r>
            <a:r>
              <a:rPr lang="cs-CZ" dirty="0" smtClean="0"/>
              <a:t>žena, starší </a:t>
            </a:r>
            <a:r>
              <a:rPr lang="cs-CZ" dirty="0"/>
              <a:t>z partnerů, společensky výše postavený člověk. Existují společenství, </a:t>
            </a:r>
            <a:r>
              <a:rPr lang="cs-CZ" dirty="0" smtClean="0"/>
              <a:t>kde</a:t>
            </a:r>
            <a:r>
              <a:rPr lang="cs-CZ" dirty="0"/>
              <a:t> na zasedáních jsou tradičně vymezena místa předem nebo tichou dohodou </a:t>
            </a:r>
            <a:r>
              <a:rPr lang="cs-CZ" dirty="0" smtClean="0"/>
              <a:t>mezi členy </a:t>
            </a:r>
            <a:r>
              <a:rPr lang="cs-CZ" dirty="0"/>
              <a:t>společenství. Umožňují pak další opakovaná zasedání, kdy sedí </a:t>
            </a:r>
            <a:r>
              <a:rPr lang="cs-CZ" dirty="0" smtClean="0"/>
              <a:t>partneři na </a:t>
            </a:r>
            <a:r>
              <a:rPr lang="cs-CZ" dirty="0"/>
              <a:t>týchž místech, takže se tato místa postupně stanou stabilními. Blíže </a:t>
            </a:r>
            <a:r>
              <a:rPr lang="cs-CZ" dirty="0" smtClean="0"/>
              <a:t>přistupujeme k </a:t>
            </a:r>
            <a:r>
              <a:rPr lang="cs-CZ" dirty="0"/>
              <a:t>přátelům a sympatickým lidem. Extroverti přistupují k lidem blíže </a:t>
            </a:r>
            <a:r>
              <a:rPr lang="cs-CZ" dirty="0" smtClean="0"/>
              <a:t>než introverti</a:t>
            </a:r>
            <a:r>
              <a:rPr lang="cs-CZ" dirty="0"/>
              <a:t>. Muž zaujímá v dialogu s jiným mužem bližší vzdálenost než s </a:t>
            </a:r>
            <a:r>
              <a:rPr lang="cs-CZ" dirty="0" smtClean="0"/>
              <a:t>ženou. </a:t>
            </a:r>
          </a:p>
          <a:p>
            <a:pPr algn="just"/>
            <a:r>
              <a:rPr lang="cs-CZ" dirty="0" smtClean="0"/>
              <a:t>Ve </a:t>
            </a:r>
            <a:r>
              <a:rPr lang="cs-CZ" dirty="0"/>
              <a:t>vzdálenosti </a:t>
            </a:r>
            <a:r>
              <a:rPr lang="cs-CZ" b="1" dirty="0"/>
              <a:t>intimní se málo hovoří, komunikuje se pohledem, dotekem, </a:t>
            </a:r>
            <a:r>
              <a:rPr lang="cs-CZ" b="1" dirty="0" smtClean="0"/>
              <a:t>mimikou, </a:t>
            </a:r>
            <a:r>
              <a:rPr lang="cs-CZ" dirty="0" smtClean="0"/>
              <a:t>řeč </a:t>
            </a:r>
            <a:r>
              <a:rPr lang="cs-CZ" dirty="0"/>
              <a:t>je přerývaná, subjektivně stylizovaná, </a:t>
            </a:r>
            <a:r>
              <a:rPr lang="cs-CZ" b="1" dirty="0"/>
              <a:t>osobní vzdálenost se </a:t>
            </a:r>
            <a:r>
              <a:rPr lang="cs-CZ" b="1" dirty="0" smtClean="0"/>
              <a:t>pohybuje </a:t>
            </a:r>
            <a:r>
              <a:rPr lang="cs-CZ" dirty="0" smtClean="0"/>
              <a:t>v </a:t>
            </a:r>
            <a:r>
              <a:rPr lang="cs-CZ" dirty="0"/>
              <a:t>rozmezí vzdálenosti tzv. lehkého dotyku. Během </a:t>
            </a:r>
            <a:r>
              <a:rPr lang="cs-CZ" b="1" dirty="0"/>
              <a:t>sociální (společenské) </a:t>
            </a:r>
            <a:r>
              <a:rPr lang="cs-CZ" b="1" dirty="0" smtClean="0"/>
              <a:t>vzdálenosti </a:t>
            </a:r>
            <a:r>
              <a:rPr lang="pl-PL" dirty="0" smtClean="0"/>
              <a:t>je </a:t>
            </a:r>
            <a:r>
              <a:rPr lang="pl-PL" dirty="0"/>
              <a:t>v zorném poli celý partner.</a:t>
            </a: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smtClean="0"/>
              <a:t>Proxemika</a:t>
            </a:r>
            <a:r>
              <a:rPr lang="cs-CZ" dirty="0" smtClean="0"/>
              <a:t> souvisí s kulturou dané země</a:t>
            </a:r>
            <a:endParaRPr lang="cs-CZ" dirty="0"/>
          </a:p>
        </p:txBody>
      </p:sp>
      <p:sp>
        <p:nvSpPr>
          <p:cNvPr id="3" name="Zástupný symbol pro obsah 2"/>
          <p:cNvSpPr>
            <a:spLocks noGrp="1"/>
          </p:cNvSpPr>
          <p:nvPr>
            <p:ph idx="1"/>
          </p:nvPr>
        </p:nvSpPr>
        <p:spPr/>
        <p:txBody>
          <a:bodyPr>
            <a:normAutofit fontScale="77500" lnSpcReduction="20000"/>
          </a:bodyPr>
          <a:lstStyle/>
          <a:p>
            <a:pPr algn="just"/>
            <a:r>
              <a:rPr lang="cs-CZ" dirty="0" smtClean="0"/>
              <a:t>Příslušníci </a:t>
            </a:r>
            <a:r>
              <a:rPr lang="cs-CZ" dirty="0"/>
              <a:t>odlišných kultur zacházejí s </a:t>
            </a:r>
            <a:r>
              <a:rPr lang="cs-CZ" dirty="0" smtClean="0"/>
              <a:t>prostorem odlišně</a:t>
            </a:r>
            <a:r>
              <a:rPr lang="cs-CZ" dirty="0"/>
              <a:t>. Příslušníci severoevropských kultur a mnozí Američané při </a:t>
            </a:r>
            <a:r>
              <a:rPr lang="cs-CZ" dirty="0" smtClean="0"/>
              <a:t>konverzaci udržují </a:t>
            </a:r>
            <a:r>
              <a:rPr lang="cs-CZ" dirty="0"/>
              <a:t>dost značný odstup. Jihoevropané a lidé z blízkovýchodních </a:t>
            </a:r>
            <a:r>
              <a:rPr lang="cs-CZ" dirty="0" smtClean="0"/>
              <a:t>kultur ve </a:t>
            </a:r>
            <a:r>
              <a:rPr lang="cs-CZ" dirty="0"/>
              <a:t>stejných situacích stojí mnohem blíže. V Japonsku se obvykle sousedé </a:t>
            </a:r>
            <a:r>
              <a:rPr lang="cs-CZ" dirty="0" smtClean="0"/>
              <a:t>nesbližují, v </a:t>
            </a:r>
            <a:r>
              <a:rPr lang="cs-CZ" dirty="0"/>
              <a:t>Evropě nebo v USA obvykle ano. Existují mnohé rozdíly mezi gesty v </a:t>
            </a:r>
            <a:r>
              <a:rPr lang="cs-CZ" dirty="0" smtClean="0"/>
              <a:t>domácím prostředí </a:t>
            </a:r>
            <a:r>
              <a:rPr lang="cs-CZ" dirty="0"/>
              <a:t>a v zahraničí: například při loučení Češi i Rusové mávají </a:t>
            </a:r>
            <a:r>
              <a:rPr lang="cs-CZ" dirty="0" smtClean="0"/>
              <a:t>tak, že </a:t>
            </a:r>
            <a:r>
              <a:rPr lang="cs-CZ" dirty="0"/>
              <a:t>dlaň ruky je obrácena od těla a ruka od zápěstí ke konečkům prstů se </a:t>
            </a:r>
            <a:r>
              <a:rPr lang="cs-CZ" dirty="0" smtClean="0"/>
              <a:t>pohybuje dopředu </a:t>
            </a:r>
            <a:r>
              <a:rPr lang="cs-CZ" dirty="0"/>
              <a:t>a dozadu. Italové však obracejí dlaň k sobě, což pro Čechy a Rusy </a:t>
            </a:r>
            <a:r>
              <a:rPr lang="cs-CZ" dirty="0" smtClean="0"/>
              <a:t>znamená přivolání</a:t>
            </a:r>
            <a:r>
              <a:rPr lang="cs-CZ" dirty="0"/>
              <a:t>: </a:t>
            </a:r>
            <a:r>
              <a:rPr lang="cs-CZ" i="1" dirty="0"/>
              <a:t>Pojď sem! Nestejnou gestikulaci v týchž situacích v různém </a:t>
            </a:r>
            <a:r>
              <a:rPr lang="cs-CZ" i="1" dirty="0" smtClean="0"/>
              <a:t>prostředí </a:t>
            </a:r>
            <a:r>
              <a:rPr lang="cs-CZ" dirty="0" smtClean="0"/>
              <a:t>může </a:t>
            </a:r>
            <a:r>
              <a:rPr lang="cs-CZ" dirty="0"/>
              <a:t>provázet i náš </a:t>
            </a:r>
            <a:r>
              <a:rPr lang="cs-CZ" b="1" dirty="0"/>
              <a:t>tzv. kulturní šok.</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85000" lnSpcReduction="10000"/>
          </a:bodyPr>
          <a:lstStyle/>
          <a:p>
            <a:pPr algn="just"/>
            <a:r>
              <a:rPr lang="cs-CZ" dirty="0"/>
              <a:t>Při hostině sedí čestný host vedle </a:t>
            </a:r>
            <a:r>
              <a:rPr lang="cs-CZ" dirty="0" smtClean="0"/>
              <a:t>hostitelky vpravo</a:t>
            </a:r>
            <a:r>
              <a:rPr lang="cs-CZ" dirty="0"/>
              <a:t>, žena jako čestný host vedle hostitele vpravo. V Anglii je ovšem </a:t>
            </a:r>
            <a:r>
              <a:rPr lang="cs-CZ" dirty="0" smtClean="0"/>
              <a:t>nejčestnější místo </a:t>
            </a:r>
            <a:r>
              <a:rPr lang="cs-CZ" dirty="0"/>
              <a:t>vždy po levé straně hostitele. Manželé jako hostitelé sedí naproti </a:t>
            </a:r>
            <a:r>
              <a:rPr lang="cs-CZ" dirty="0" smtClean="0"/>
              <a:t>sobě na </a:t>
            </a:r>
            <a:r>
              <a:rPr lang="cs-CZ" dirty="0"/>
              <a:t>konci dlouhého stolu (anglický zvyk), vedle sebe uprostřed stolu (</a:t>
            </a:r>
            <a:r>
              <a:rPr lang="cs-CZ" dirty="0" smtClean="0"/>
              <a:t>francouzský zvyk</a:t>
            </a:r>
            <a:r>
              <a:rPr lang="cs-CZ" dirty="0"/>
              <a:t>). </a:t>
            </a:r>
          </a:p>
          <a:p>
            <a:pPr algn="just"/>
            <a:r>
              <a:rPr lang="cs-CZ" dirty="0"/>
              <a:t>Ženy sedají raději vedle sebe a stojí všeobecně blíže k sobě než muži. Muži </a:t>
            </a:r>
            <a:r>
              <a:rPr lang="cs-CZ" dirty="0" smtClean="0"/>
              <a:t>dávají přednost </a:t>
            </a:r>
            <a:r>
              <a:rPr lang="cs-CZ" dirty="0"/>
              <a:t>sezení naproti sobě (typické je to pro rokování nad konferenčním </a:t>
            </a:r>
            <a:r>
              <a:rPr lang="cs-CZ" dirty="0" smtClean="0"/>
              <a:t>stolkem: pokud </a:t>
            </a:r>
            <a:r>
              <a:rPr lang="cs-CZ" dirty="0"/>
              <a:t>je však příliš dlouhý, je záhodno sedět v rohu).</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Cvičení-DÚ</a:t>
            </a:r>
            <a:br>
              <a:rPr lang="cs-CZ" dirty="0" smtClean="0"/>
            </a:br>
            <a:r>
              <a:rPr lang="cs-CZ" dirty="0" smtClean="0"/>
              <a:t>Vypracujte si toto cvičení</a:t>
            </a:r>
            <a:endParaRPr lang="cs-CZ" dirty="0"/>
          </a:p>
        </p:txBody>
      </p:sp>
      <p:sp>
        <p:nvSpPr>
          <p:cNvPr id="3" name="Zástupný symbol pro obsah 2"/>
          <p:cNvSpPr>
            <a:spLocks noGrp="1"/>
          </p:cNvSpPr>
          <p:nvPr>
            <p:ph idx="1"/>
          </p:nvPr>
        </p:nvSpPr>
        <p:spPr>
          <a:xfrm>
            <a:off x="457200" y="1600200"/>
            <a:ext cx="8229600" cy="5257800"/>
          </a:xfrm>
        </p:spPr>
        <p:txBody>
          <a:bodyPr>
            <a:normAutofit fontScale="55000" lnSpcReduction="20000"/>
          </a:bodyPr>
          <a:lstStyle/>
          <a:p>
            <a:endParaRPr lang="cs-CZ" dirty="0"/>
          </a:p>
          <a:p>
            <a:pPr algn="just"/>
            <a:r>
              <a:rPr lang="cs-CZ" b="1" dirty="0"/>
              <a:t>Slyšíte, vidíte nebo cítíte, co se kolem vás děje? </a:t>
            </a:r>
          </a:p>
          <a:p>
            <a:pPr algn="just"/>
            <a:r>
              <a:rPr lang="cs-CZ" dirty="0"/>
              <a:t>M. </a:t>
            </a:r>
            <a:r>
              <a:rPr lang="cs-CZ" dirty="0" err="1"/>
              <a:t>Hartley</a:t>
            </a:r>
            <a:r>
              <a:rPr lang="cs-CZ" dirty="0"/>
              <a:t> rozdělila lidi do tří typů podle toho, jak neverbálně komunikují: </a:t>
            </a:r>
          </a:p>
          <a:p>
            <a:pPr algn="just"/>
            <a:r>
              <a:rPr lang="cs-CZ" b="1" dirty="0"/>
              <a:t>a) Vizuální typ - upřednostňují zrakový kontakt </a:t>
            </a:r>
          </a:p>
          <a:p>
            <a:pPr algn="just"/>
            <a:r>
              <a:rPr lang="cs-CZ" dirty="0"/>
              <a:t>- hovoří rychle, vysokým hlasem </a:t>
            </a:r>
            <a:r>
              <a:rPr lang="cs-CZ" dirty="0" smtClean="0"/>
              <a:t> </a:t>
            </a:r>
            <a:endParaRPr lang="cs-CZ" dirty="0"/>
          </a:p>
          <a:p>
            <a:pPr algn="just"/>
            <a:r>
              <a:rPr lang="cs-CZ" dirty="0"/>
              <a:t>- stojí vzpřímeně, s lehkým napětím v ramenech </a:t>
            </a:r>
          </a:p>
          <a:p>
            <a:pPr algn="just"/>
            <a:r>
              <a:rPr lang="cs-CZ" dirty="0"/>
              <a:t>- dýchají povrchově horní částí hrudníku </a:t>
            </a:r>
          </a:p>
          <a:p>
            <a:pPr algn="just"/>
            <a:r>
              <a:rPr lang="cs-CZ" dirty="0"/>
              <a:t>- na čele mívají slabé vrásky </a:t>
            </a:r>
          </a:p>
          <a:p>
            <a:pPr algn="just"/>
            <a:r>
              <a:rPr lang="cs-CZ" b="1" dirty="0"/>
              <a:t>b) Auditivní typ - informace vnímají především sluchem </a:t>
            </a:r>
          </a:p>
          <a:p>
            <a:pPr algn="just"/>
            <a:r>
              <a:rPr lang="cs-CZ" dirty="0"/>
              <a:t>- mají čistý, melodický projev </a:t>
            </a:r>
          </a:p>
          <a:p>
            <a:pPr algn="just"/>
            <a:r>
              <a:rPr lang="cs-CZ" dirty="0"/>
              <a:t>- dýchají rovnoměrně do celého hrudníku </a:t>
            </a:r>
          </a:p>
          <a:p>
            <a:pPr algn="just"/>
            <a:r>
              <a:rPr lang="cs-CZ" dirty="0"/>
              <a:t>- stojí </a:t>
            </a:r>
            <a:r>
              <a:rPr lang="cs-CZ" dirty="0" smtClean="0"/>
              <a:t>vyváženě</a:t>
            </a:r>
            <a:r>
              <a:rPr lang="cs-CZ" dirty="0"/>
              <a:t>, s hlavou někdy lehce nachýlenou ke straně </a:t>
            </a:r>
          </a:p>
          <a:p>
            <a:pPr algn="just"/>
            <a:r>
              <a:rPr lang="cs-CZ" b="1" dirty="0"/>
              <a:t>c) Kinestetický typ - hovoří hlubokým pomalým hlasem </a:t>
            </a:r>
          </a:p>
          <a:p>
            <a:pPr algn="just"/>
            <a:r>
              <a:rPr lang="cs-CZ" dirty="0"/>
              <a:t>- dýchají zhluboka do břicha </a:t>
            </a:r>
          </a:p>
          <a:p>
            <a:pPr algn="just"/>
            <a:r>
              <a:rPr lang="cs-CZ" dirty="0"/>
              <a:t>- stojí uvolněně s hlavou skloněnou dolů </a:t>
            </a:r>
          </a:p>
          <a:p>
            <a:pPr algn="just"/>
            <a:r>
              <a:rPr lang="cs-CZ" dirty="0" smtClean="0"/>
              <a:t>Následujícím </a:t>
            </a:r>
            <a:r>
              <a:rPr lang="cs-CZ" dirty="0"/>
              <a:t>cvičením lze zjistit jaký neverbální jste neverbální typ a zároveň získat pochopení pro různé druhy myšlení a přizpůsobit se jim při výkladu.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Cvičení-DÚ (pokračování)</a:t>
            </a:r>
            <a:endParaRPr lang="cs-CZ" dirty="0"/>
          </a:p>
        </p:txBody>
      </p:sp>
      <p:sp>
        <p:nvSpPr>
          <p:cNvPr id="3" name="Zástupný symbol pro obsah 2"/>
          <p:cNvSpPr>
            <a:spLocks noGrp="1"/>
          </p:cNvSpPr>
          <p:nvPr>
            <p:ph idx="1"/>
          </p:nvPr>
        </p:nvSpPr>
        <p:spPr>
          <a:xfrm>
            <a:off x="0" y="1268760"/>
            <a:ext cx="9144000" cy="5400600"/>
          </a:xfrm>
        </p:spPr>
        <p:txBody>
          <a:bodyPr>
            <a:normAutofit fontScale="47500" lnSpcReduction="20000"/>
          </a:bodyPr>
          <a:lstStyle/>
          <a:p>
            <a:pPr algn="just"/>
            <a:r>
              <a:rPr lang="cs-CZ" b="1" i="1" dirty="0" smtClean="0"/>
              <a:t>Pomůcky: psací potřeby, pracovní list </a:t>
            </a:r>
          </a:p>
          <a:p>
            <a:pPr algn="just"/>
            <a:r>
              <a:rPr lang="cs-CZ" b="1" i="1" dirty="0" smtClean="0"/>
              <a:t>Prostředí: klidné místo s možností soustředění </a:t>
            </a:r>
          </a:p>
          <a:p>
            <a:pPr algn="just"/>
            <a:r>
              <a:rPr lang="cs-CZ" b="1" i="1" dirty="0" smtClean="0"/>
              <a:t>Popis aktivity: </a:t>
            </a:r>
          </a:p>
          <a:p>
            <a:pPr algn="just"/>
            <a:r>
              <a:rPr lang="cs-CZ" dirty="0" smtClean="0"/>
              <a:t>Představte si, </a:t>
            </a:r>
            <a:r>
              <a:rPr lang="cs-CZ" dirty="0"/>
              <a:t>ž</a:t>
            </a:r>
            <a:r>
              <a:rPr lang="cs-CZ" dirty="0" smtClean="0"/>
              <a:t>e mluvíte se třídou. Dáváte </a:t>
            </a:r>
            <a:r>
              <a:rPr lang="cs-CZ" dirty="0"/>
              <a:t>ž</a:t>
            </a:r>
            <a:r>
              <a:rPr lang="cs-CZ" dirty="0" smtClean="0"/>
              <a:t>ákům instrukce, jak mají například spočítat nějaký příklad nebo použít konkrétní výtvarnou techniku. Jaká slova nebo fráze použijete? Jakou řeč těla použijete? Vyplňte následující tabulku. Kterého neverbálního typu jsou vaše výrazové prostředky? </a:t>
            </a:r>
          </a:p>
          <a:p>
            <a:pPr algn="just"/>
            <a:r>
              <a:rPr lang="cs-CZ" i="1" dirty="0" smtClean="0"/>
              <a:t>Příklady/ vizuální, auditivní nebo kinestetický přístup? </a:t>
            </a:r>
          </a:p>
          <a:p>
            <a:pPr algn="just"/>
            <a:r>
              <a:rPr lang="cs-CZ" dirty="0" smtClean="0"/>
              <a:t>Slova ______________________________________________ ___________ </a:t>
            </a:r>
          </a:p>
          <a:p>
            <a:pPr algn="just"/>
            <a:r>
              <a:rPr lang="cs-CZ" dirty="0" smtClean="0"/>
              <a:t>Postoj ______________________________________________ ___________ </a:t>
            </a:r>
          </a:p>
          <a:p>
            <a:pPr algn="just"/>
            <a:r>
              <a:rPr lang="cs-CZ" dirty="0" smtClean="0"/>
              <a:t>Tón hlasu____________________________________________ ___________ </a:t>
            </a:r>
          </a:p>
          <a:p>
            <a:pPr algn="just"/>
            <a:r>
              <a:rPr lang="cs-CZ" dirty="0" smtClean="0"/>
              <a:t>Gesta_______________________________________________ ___________ </a:t>
            </a:r>
          </a:p>
          <a:p>
            <a:pPr algn="just"/>
            <a:r>
              <a:rPr lang="cs-CZ" b="1" i="1" dirty="0" smtClean="0"/>
              <a:t>Rozbor: </a:t>
            </a:r>
          </a:p>
          <a:p>
            <a:pPr algn="just"/>
            <a:r>
              <a:rPr lang="cs-CZ" dirty="0" smtClean="0"/>
              <a:t>Který neverbální typ jste? </a:t>
            </a:r>
          </a:p>
          <a:p>
            <a:pPr algn="just"/>
            <a:r>
              <a:rPr lang="cs-CZ" dirty="0" smtClean="0"/>
              <a:t>Jak lze toto uplatnit při výuce? </a:t>
            </a:r>
          </a:p>
          <a:p>
            <a:pPr algn="just"/>
            <a:r>
              <a:rPr lang="cs-CZ" dirty="0" smtClean="0"/>
              <a:t>Jaké neverbální typy </a:t>
            </a:r>
            <a:r>
              <a:rPr lang="cs-CZ" dirty="0"/>
              <a:t>ž</a:t>
            </a:r>
            <a:r>
              <a:rPr lang="cs-CZ" dirty="0" smtClean="0"/>
              <a:t>áků jsou ve vaší třídě? Jak k nim budete přistupovat? </a:t>
            </a:r>
          </a:p>
          <a:p>
            <a:pPr algn="just"/>
            <a:r>
              <a:rPr lang="cs-CZ" b="1" i="1" dirty="0" smtClean="0"/>
              <a:t>Doporučení: </a:t>
            </a:r>
          </a:p>
          <a:p>
            <a:pPr algn="just"/>
            <a:endParaRPr lang="cs-CZ" dirty="0" smtClean="0"/>
          </a:p>
          <a:p>
            <a:pPr algn="just"/>
            <a:r>
              <a:rPr lang="cs-CZ" dirty="0" smtClean="0"/>
              <a:t>Zjistit jakým způsobem komunikují </a:t>
            </a:r>
            <a:r>
              <a:rPr lang="cs-CZ" dirty="0"/>
              <a:t>ž</a:t>
            </a:r>
            <a:r>
              <a:rPr lang="cs-CZ" dirty="0" smtClean="0"/>
              <a:t>áci a „přeladit“ se na jejich komunikační smysl (zrak, sluch, pocity) </a:t>
            </a:r>
          </a:p>
          <a:p>
            <a:pPr algn="just"/>
            <a:endParaRPr lang="cs-CZ" dirty="0" smtClean="0"/>
          </a:p>
          <a:p>
            <a:pPr algn="just"/>
            <a:r>
              <a:rPr lang="cs-CZ" dirty="0" smtClean="0"/>
              <a:t>Zaměřit se na to, jak se projevuje neverbální typ ve verbálním projevu: virtuální typ – věty stylu: „to vypadá dobře“, „to se mi líbí“ </a:t>
            </a:r>
          </a:p>
          <a:p>
            <a:pPr algn="just"/>
            <a:endParaRPr lang="cs-CZ" dirty="0" smtClean="0"/>
          </a:p>
          <a:p>
            <a:pPr algn="just"/>
            <a:r>
              <a:rPr lang="cs-CZ" dirty="0" smtClean="0"/>
              <a:t>auditivní typ- věty stylu: „to zní dobře“, „pokud jsem dobře slyšel“ </a:t>
            </a:r>
          </a:p>
          <a:p>
            <a:pPr algn="just"/>
            <a:r>
              <a:rPr lang="cs-CZ" dirty="0" smtClean="0"/>
              <a:t>kinestetický typ – věty stylu: „mám z toho dobrý pocit“ </a:t>
            </a:r>
          </a:p>
          <a:p>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Interaktivní cvičení</a:t>
            </a:r>
            <a:endParaRPr lang="cs-CZ" dirty="0"/>
          </a:p>
        </p:txBody>
      </p:sp>
      <p:sp>
        <p:nvSpPr>
          <p:cNvPr id="3" name="Zástupný symbol pro obsah 2"/>
          <p:cNvSpPr>
            <a:spLocks noGrp="1"/>
          </p:cNvSpPr>
          <p:nvPr>
            <p:ph idx="1"/>
          </p:nvPr>
        </p:nvSpPr>
        <p:spPr/>
        <p:txBody>
          <a:bodyPr>
            <a:normAutofit/>
          </a:bodyPr>
          <a:lstStyle/>
          <a:p>
            <a:pPr>
              <a:buNone/>
            </a:pPr>
            <a:r>
              <a:rPr lang="cs-CZ" b="1" dirty="0" smtClean="0"/>
              <a:t>TEST </a:t>
            </a:r>
            <a:r>
              <a:rPr lang="cs-CZ" b="1" dirty="0"/>
              <a:t>SEBEPOZNÁNÍ - VNÍMÁNÍ</a:t>
            </a:r>
          </a:p>
          <a:p>
            <a:pPr>
              <a:buNone/>
            </a:pPr>
            <a:r>
              <a:rPr lang="cs-CZ" dirty="0"/>
              <a:t>U otázek si zvolte odpověď, která Vás nejvíce charakterizuje. Vyberte vždy z </a:t>
            </a:r>
            <a:r>
              <a:rPr lang="cs-CZ" dirty="0" smtClean="0"/>
              <a:t>jednu </a:t>
            </a:r>
            <a:r>
              <a:rPr lang="pl-PL" dirty="0" smtClean="0"/>
              <a:t>předložených </a:t>
            </a:r>
            <a:r>
              <a:rPr lang="pl-PL" dirty="0"/>
              <a:t>kategorií </a:t>
            </a:r>
            <a:r>
              <a:rPr lang="pl-PL" b="1" dirty="0"/>
              <a:t>A, B, C, D.</a:t>
            </a: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pPr algn="just"/>
            <a:r>
              <a:rPr lang="cs-CZ" b="1" dirty="0"/>
              <a:t>1.</a:t>
            </a:r>
            <a:r>
              <a:rPr lang="cs-CZ" dirty="0"/>
              <a:t> </a:t>
            </a:r>
            <a:r>
              <a:rPr lang="cs-CZ" b="1" dirty="0"/>
              <a:t>V tanečním klubu</a:t>
            </a:r>
          </a:p>
          <a:p>
            <a:pPr algn="just"/>
            <a:r>
              <a:rPr lang="cs-CZ" dirty="0"/>
              <a:t>A. Těší mne, že hrají jen ty nejlepší hity, které mám rád/a.</a:t>
            </a:r>
          </a:p>
          <a:p>
            <a:pPr algn="just"/>
            <a:r>
              <a:rPr lang="cs-CZ" dirty="0"/>
              <a:t>B. Zaujme mne blikání světel, vnímám atmosféru místností a oblečení tančících lidí.</a:t>
            </a:r>
          </a:p>
          <a:p>
            <a:pPr algn="just"/>
            <a:r>
              <a:rPr lang="cs-CZ" dirty="0"/>
              <a:t>C. Všimnete si, zda to v klubu voní nebo zda je třeba vyvětrat.</a:t>
            </a:r>
          </a:p>
          <a:p>
            <a:pPr algn="just"/>
            <a:r>
              <a:rPr lang="cs-CZ" dirty="0"/>
              <a:t>D. Jsem rád/a že jsem si rezervoval/a s přáteli stůl, protože je zase přeplněno.</a:t>
            </a:r>
          </a:p>
          <a:p>
            <a:pPr algn="just"/>
            <a:r>
              <a:rPr lang="pl-PL" b="1" dirty="0"/>
              <a:t>2. Na pláži u moře</a:t>
            </a:r>
          </a:p>
          <a:p>
            <a:pPr algn="just"/>
            <a:r>
              <a:rPr lang="cs-CZ" dirty="0"/>
              <a:t>A. Cítíte se pozitivně naladěni díky barvám léta - vody, nebe a pláže.</a:t>
            </a:r>
          </a:p>
          <a:p>
            <a:pPr algn="just"/>
            <a:r>
              <a:rPr lang="cs-CZ" dirty="0"/>
              <a:t>B. Vnímáte vlhkou a slanou vůni větru.</a:t>
            </a:r>
          </a:p>
          <a:p>
            <a:pPr algn="just"/>
            <a:r>
              <a:rPr lang="cs-CZ" dirty="0"/>
              <a:t>C. Jste rádi, že jste se právě teď vydali na procházku.</a:t>
            </a:r>
          </a:p>
          <a:p>
            <a:pPr algn="just"/>
            <a:r>
              <a:rPr lang="cs-CZ" dirty="0"/>
              <a:t>D. </a:t>
            </a:r>
            <a:r>
              <a:rPr lang="cs-CZ" dirty="0" smtClean="0"/>
              <a:t>Je vám </a:t>
            </a:r>
            <a:r>
              <a:rPr lang="cs-CZ" dirty="0"/>
              <a:t>velmi příjemné šumění vln.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70000" lnSpcReduction="20000"/>
          </a:bodyPr>
          <a:lstStyle/>
          <a:p>
            <a:pPr algn="just"/>
            <a:r>
              <a:rPr lang="pt-BR" b="1" dirty="0"/>
              <a:t>3. Cestou v dopravním prostředku (autobus, tramvaj, vlak …)</a:t>
            </a:r>
          </a:p>
          <a:p>
            <a:pPr algn="just"/>
            <a:r>
              <a:rPr lang="cs-CZ" dirty="0"/>
              <a:t>A. Přemýšlíte nad tím, co zrovna potřebujete vyřešit či vymyslet.</a:t>
            </a:r>
          </a:p>
          <a:p>
            <a:pPr algn="just"/>
            <a:r>
              <a:rPr lang="cs-CZ" dirty="0"/>
              <a:t>B. Pozorujete okolí, nastupující a vystupující lidi.</a:t>
            </a:r>
          </a:p>
          <a:p>
            <a:pPr algn="just"/>
            <a:r>
              <a:rPr lang="cs-CZ" dirty="0"/>
              <a:t>C. Přijde vám, že v dopravním prostředku je zrovna hodně horko nebo zima.</a:t>
            </a:r>
          </a:p>
          <a:p>
            <a:pPr algn="just"/>
            <a:r>
              <a:rPr lang="cs-CZ" dirty="0"/>
              <a:t>D. Zabloudíte svým soustředěním do některých rozhovorů jiných cestujících.</a:t>
            </a:r>
          </a:p>
          <a:p>
            <a:pPr algn="just"/>
            <a:r>
              <a:rPr lang="cs-CZ" b="1" dirty="0"/>
              <a:t>4. Když venku prší</a:t>
            </a:r>
          </a:p>
          <a:p>
            <a:pPr algn="just"/>
            <a:r>
              <a:rPr lang="cs-CZ" dirty="0"/>
              <a:t>A. Napadá mne, že je opět jeden zkažený den, musím naplánovat, jak jinak </a:t>
            </a:r>
            <a:r>
              <a:rPr lang="cs-CZ" dirty="0" smtClean="0"/>
              <a:t>využiji čas </a:t>
            </a:r>
            <a:r>
              <a:rPr lang="cs-CZ" dirty="0"/>
              <a:t>rozumně.</a:t>
            </a:r>
          </a:p>
          <a:p>
            <a:pPr algn="just"/>
            <a:r>
              <a:rPr lang="cs-CZ" dirty="0"/>
              <a:t>B. Vdechujete vůni vlhké země, padajících dešťových kapek.</a:t>
            </a:r>
          </a:p>
          <a:p>
            <a:pPr algn="just"/>
            <a:r>
              <a:rPr lang="cs-CZ" dirty="0"/>
              <a:t>C. Pomyslím si, že by se zase mohla objevit duha.</a:t>
            </a:r>
          </a:p>
          <a:p>
            <a:pPr algn="just"/>
            <a:r>
              <a:rPr lang="cs-CZ" dirty="0"/>
              <a:t>D. Je mi příjemné bubnování kapek a občasné zahřmění.</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normAutofit fontScale="62500" lnSpcReduction="20000"/>
          </a:bodyPr>
          <a:lstStyle/>
          <a:p>
            <a:pPr algn="just"/>
            <a:r>
              <a:rPr lang="cs-CZ" b="1" dirty="0"/>
              <a:t>5. Vánoční nákupy</a:t>
            </a:r>
          </a:p>
          <a:p>
            <a:pPr algn="just"/>
            <a:r>
              <a:rPr lang="cs-CZ" dirty="0"/>
              <a:t>A. Jsem rozčilený/á, když nenajdu svoje oblíbené zboží na svém místě</a:t>
            </a:r>
            <a:r>
              <a:rPr lang="cs-CZ" dirty="0" smtClean="0"/>
              <a:t>.</a:t>
            </a:r>
            <a:endParaRPr lang="cs-CZ" dirty="0"/>
          </a:p>
          <a:p>
            <a:pPr algn="just"/>
            <a:r>
              <a:rPr lang="cs-CZ" dirty="0"/>
              <a:t>B. Jsem rozladěn/á z toho, že opět nemohu najít obsluhu, která by mi odpověděla </a:t>
            </a:r>
            <a:r>
              <a:rPr lang="cs-CZ" dirty="0" smtClean="0"/>
              <a:t>na dotazy </a:t>
            </a:r>
            <a:r>
              <a:rPr lang="cs-CZ" dirty="0"/>
              <a:t>a poradila při výběru.</a:t>
            </a:r>
          </a:p>
          <a:p>
            <a:pPr algn="just"/>
            <a:r>
              <a:rPr lang="cs-CZ" dirty="0"/>
              <a:t>C. Vadí mi, že letos opět zdražili některé mé oblíbené zboží.</a:t>
            </a:r>
          </a:p>
          <a:p>
            <a:pPr algn="just"/>
            <a:r>
              <a:rPr lang="cs-CZ" dirty="0"/>
              <a:t>D. Nemusím slyšet vyhrávání a neustálé opakování vánočních </a:t>
            </a:r>
            <a:r>
              <a:rPr lang="cs-CZ" dirty="0" smtClean="0"/>
              <a:t>koled s </a:t>
            </a:r>
            <a:r>
              <a:rPr lang="cs-CZ" dirty="0"/>
              <a:t>přerušovaným upozorňováním na “výhodný nákup” toho či onoho zboží.</a:t>
            </a:r>
          </a:p>
          <a:p>
            <a:pPr algn="just"/>
            <a:r>
              <a:rPr lang="cs-CZ" b="1" dirty="0"/>
              <a:t>6. Návštěva starobylého chrámu či kostela</a:t>
            </a:r>
          </a:p>
          <a:p>
            <a:pPr algn="just"/>
            <a:r>
              <a:rPr lang="cs-CZ" dirty="0"/>
              <a:t>A. Je mi velmi příjemná vůně kadidla a květin.</a:t>
            </a:r>
          </a:p>
          <a:p>
            <a:pPr algn="just"/>
            <a:r>
              <a:rPr lang="pt-BR" dirty="0"/>
              <a:t>B. Ponořím se do rozlehlého ticha a užívám si to.</a:t>
            </a:r>
          </a:p>
          <a:p>
            <a:pPr algn="just"/>
            <a:r>
              <a:rPr lang="cs-CZ" dirty="0"/>
              <a:t>C. Upoutá mne pronikání světelných paprsků přes barevná sklíčka oken a </a:t>
            </a:r>
            <a:r>
              <a:rPr lang="cs-CZ" dirty="0" smtClean="0"/>
              <a:t>mihotání plamínků </a:t>
            </a:r>
            <a:r>
              <a:rPr lang="cs-CZ" dirty="0"/>
              <a:t>svíček.</a:t>
            </a:r>
          </a:p>
          <a:p>
            <a:pPr algn="just"/>
            <a:r>
              <a:rPr lang="cs-CZ" dirty="0"/>
              <a:t>D. Všechny staré kostely jsou jeden jako druhý, hloubám nad tím, čím to asi bude.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 neverbální komunikaci</a:t>
            </a:r>
            <a:endParaRPr lang="cs-CZ" dirty="0"/>
          </a:p>
        </p:txBody>
      </p:sp>
      <p:sp>
        <p:nvSpPr>
          <p:cNvPr id="3" name="Zástupný symbol pro obsah 2"/>
          <p:cNvSpPr>
            <a:spLocks noGrp="1"/>
          </p:cNvSpPr>
          <p:nvPr>
            <p:ph idx="1"/>
          </p:nvPr>
        </p:nvSpPr>
        <p:spPr/>
        <p:txBody>
          <a:bodyPr>
            <a:normAutofit fontScale="77500" lnSpcReduction="20000"/>
          </a:bodyPr>
          <a:lstStyle/>
          <a:p>
            <a:pPr algn="just"/>
            <a:r>
              <a:rPr lang="cs-CZ" b="1" dirty="0"/>
              <a:t>Neverbální (nonverbální, mimoslovní) komunikace má v sociální komunikaci velký význam, v určitém směru se dá říci, že je významnější než slovní komunikace. </a:t>
            </a:r>
          </a:p>
          <a:p>
            <a:pPr algn="just"/>
            <a:r>
              <a:rPr lang="cs-CZ" b="1" dirty="0"/>
              <a:t>Funkce neverbální komunikace: </a:t>
            </a:r>
          </a:p>
          <a:p>
            <a:pPr algn="just"/>
            <a:r>
              <a:rPr lang="cs-CZ" dirty="0"/>
              <a:t>1. Vyjadřuje interpersonální postoje a city, osobní náklonnost, zájem o přiblížení, žádost o zvětšování odstupu. </a:t>
            </a:r>
          </a:p>
          <a:p>
            <a:pPr algn="just"/>
            <a:r>
              <a:rPr lang="cs-CZ" dirty="0"/>
              <a:t>2. Podporuje verbální komunikaci = doplňují smysl slovního sdělení, poskytují zpětnou vazbu, signalizují pozornost. </a:t>
            </a:r>
          </a:p>
          <a:p>
            <a:pPr algn="just"/>
            <a:r>
              <a:rPr lang="cs-CZ" dirty="0"/>
              <a:t>3. Nahrazuje řeč v případě nutnosti či potřeby. </a:t>
            </a:r>
          </a:p>
          <a:p>
            <a:pPr algn="just"/>
            <a:r>
              <a:rPr lang="cs-CZ" dirty="0"/>
              <a:t>Do neverbální komunikace patří </a:t>
            </a:r>
            <a:r>
              <a:rPr lang="cs-CZ" b="1" dirty="0"/>
              <a:t>paralingvistika, </a:t>
            </a:r>
            <a:r>
              <a:rPr lang="cs-CZ" b="1" dirty="0" err="1"/>
              <a:t>proxemika</a:t>
            </a:r>
            <a:r>
              <a:rPr lang="cs-CZ" b="1" dirty="0"/>
              <a:t>, </a:t>
            </a:r>
            <a:r>
              <a:rPr lang="cs-CZ" b="1" dirty="0" err="1"/>
              <a:t>haptika</a:t>
            </a:r>
            <a:r>
              <a:rPr lang="cs-CZ" b="1" dirty="0"/>
              <a:t>, </a:t>
            </a:r>
            <a:r>
              <a:rPr lang="cs-CZ" b="1" dirty="0" err="1"/>
              <a:t>posturologie</a:t>
            </a:r>
            <a:r>
              <a:rPr lang="cs-CZ" b="1" dirty="0"/>
              <a:t>, </a:t>
            </a:r>
            <a:r>
              <a:rPr lang="cs-CZ" b="1" dirty="0" err="1"/>
              <a:t>kinezika</a:t>
            </a:r>
            <a:r>
              <a:rPr lang="cs-CZ" b="1" dirty="0"/>
              <a:t>, </a:t>
            </a:r>
            <a:r>
              <a:rPr lang="cs-CZ" b="1" dirty="0" err="1"/>
              <a:t>gestika</a:t>
            </a:r>
            <a:r>
              <a:rPr lang="cs-CZ" b="1" dirty="0"/>
              <a:t>, mimika, řeč očí a našich pohledů. </a:t>
            </a: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r>
              <a:rPr lang="cs-CZ" b="1" dirty="0"/>
              <a:t>7. V oblíbené restauraci</a:t>
            </a:r>
          </a:p>
          <a:p>
            <a:r>
              <a:rPr lang="cs-CZ" dirty="0"/>
              <a:t>A. Soustředíte se na to, jak se změnila nabídka jídla od Vaší poslední návštěvy</a:t>
            </a:r>
          </a:p>
          <a:p>
            <a:r>
              <a:rPr lang="cs-CZ" dirty="0"/>
              <a:t>B. Hledáte místo k sezení, kde se budete cítit nejpříjemněji.</a:t>
            </a:r>
          </a:p>
          <a:p>
            <a:r>
              <a:rPr lang="cs-CZ" dirty="0"/>
              <a:t>C. Vnímáte pohodlí a atmosféru vkusně vybavených místností.</a:t>
            </a:r>
          </a:p>
          <a:p>
            <a:r>
              <a:rPr lang="cs-CZ" dirty="0"/>
              <a:t>D. Jste rádi, že opět hrají příjemnou hudbu.</a:t>
            </a:r>
          </a:p>
          <a:p>
            <a:r>
              <a:rPr lang="cs-CZ" b="1" dirty="0"/>
              <a:t>8. Po probuzení</a:t>
            </a:r>
          </a:p>
          <a:p>
            <a:r>
              <a:rPr lang="cs-CZ" dirty="0"/>
              <a:t>A. Zaujme Vás zpěv ptáků či jiné zvuky za oknem venku.</a:t>
            </a:r>
          </a:p>
          <a:p>
            <a:r>
              <a:rPr lang="pt-BR" dirty="0"/>
              <a:t>B. Soustředíte se na to, jestli se už rozednívá / zda vychází slunce.</a:t>
            </a:r>
          </a:p>
          <a:p>
            <a:r>
              <a:rPr lang="cs-CZ" dirty="0"/>
              <a:t>C. Nechce se Vám z tepla vašich přikrývek.</a:t>
            </a:r>
          </a:p>
          <a:p>
            <a:r>
              <a:rPr lang="cs-CZ" dirty="0"/>
              <a:t>D. Napadne Vás, co dnes budete dělat, přemýšlíte nad plánem dne.</a:t>
            </a:r>
          </a:p>
          <a:p>
            <a:r>
              <a:rPr lang="pt-BR" b="1" dirty="0"/>
              <a:t>9. Sousedé s dětmi se vrátili s dovolené</a:t>
            </a:r>
          </a:p>
          <a:p>
            <a:r>
              <a:rPr lang="cs-CZ" dirty="0"/>
              <a:t>A. Zaujme Vás, jak krásně jsou jejich děti opálené a plné dobré nálady.</a:t>
            </a:r>
          </a:p>
          <a:p>
            <a:r>
              <a:rPr lang="cs-CZ" dirty="0"/>
              <a:t>B. Dochází Vám, že se blíží i Vaše dovolená a že se těšíte.</a:t>
            </a:r>
          </a:p>
          <a:p>
            <a:r>
              <a:rPr lang="cs-CZ" dirty="0"/>
              <a:t>C. Jste rádi že se vrátili v pořádku a jsou spokojení.</a:t>
            </a:r>
          </a:p>
          <a:p>
            <a:r>
              <a:rPr lang="cs-CZ" dirty="0"/>
              <a:t>D. Dojde Vám, že klidné časy jsou opět minulost a bude znova slyšet hluk </a:t>
            </a:r>
            <a:r>
              <a:rPr lang="cs-CZ" dirty="0" smtClean="0"/>
              <a:t>a skotačení </a:t>
            </a:r>
            <a:r>
              <a:rPr lang="cs-CZ" dirty="0"/>
              <a:t>dětí.</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5257800"/>
          </a:xfrm>
        </p:spPr>
        <p:txBody>
          <a:bodyPr>
            <a:normAutofit fontScale="47500" lnSpcReduction="20000"/>
          </a:bodyPr>
          <a:lstStyle/>
          <a:p>
            <a:r>
              <a:rPr lang="cs-CZ" b="1" dirty="0"/>
              <a:t>10. Při čerpání pohonných hmot u pumpy</a:t>
            </a:r>
          </a:p>
          <a:p>
            <a:r>
              <a:rPr lang="cs-CZ" dirty="0"/>
              <a:t>A. Zahloubáte se do svých myšlenek, těšíte se, až dorazíte do cíle své cesty,</a:t>
            </a:r>
          </a:p>
          <a:p>
            <a:r>
              <a:rPr lang="cs-CZ" dirty="0"/>
              <a:t>všimnete si, že cena benzinu stoupla/klesla…</a:t>
            </a:r>
          </a:p>
          <a:p>
            <a:r>
              <a:rPr lang="cs-CZ" dirty="0"/>
              <a:t>B. Už se nemůžete dočkat, až to dočerpáte a signalizace Vám zavelí, že je nádrž</a:t>
            </a:r>
          </a:p>
          <a:p>
            <a:r>
              <a:rPr lang="cs-CZ" dirty="0"/>
              <a:t>plná.</a:t>
            </a:r>
          </a:p>
          <a:p>
            <a:r>
              <a:rPr lang="cs-CZ" dirty="0"/>
              <a:t>C. Jste rádi, že vylezete z auta a že se protáhnete, škoda že ve vzduchu je cítit</a:t>
            </a:r>
          </a:p>
          <a:p>
            <a:r>
              <a:rPr lang="cs-CZ" dirty="0"/>
              <a:t>benzín.</a:t>
            </a:r>
          </a:p>
          <a:p>
            <a:r>
              <a:rPr lang="pl-PL" dirty="0"/>
              <a:t>D. Soustředíte se na to, jak na počitadle naskakuje cena.</a:t>
            </a:r>
          </a:p>
          <a:p>
            <a:r>
              <a:rPr lang="cs-CZ" b="1" dirty="0"/>
              <a:t>11. Na pouti</a:t>
            </a:r>
          </a:p>
          <a:p>
            <a:r>
              <a:rPr lang="cs-CZ" dirty="0"/>
              <a:t>A. Ohlušující hudba je Vám nepříjemná, chcete si popovídat se známými a neslyšíte</a:t>
            </a:r>
          </a:p>
          <a:p>
            <a:r>
              <a:rPr lang="cs-CZ" dirty="0"/>
              <a:t>se.</a:t>
            </a:r>
          </a:p>
          <a:p>
            <a:r>
              <a:rPr lang="cs-CZ" dirty="0"/>
              <a:t>B. Vaši pozornost upoutají barvy stánků, kolotočů, pouťových atrakcí</a:t>
            </a:r>
            <a:r>
              <a:rPr lang="cs-CZ" dirty="0" smtClean="0"/>
              <a:t>.</a:t>
            </a:r>
          </a:p>
          <a:p>
            <a:r>
              <a:rPr lang="cs-CZ" dirty="0"/>
              <a:t>C. Vnímáte dav lidí kolem sebe.</a:t>
            </a:r>
          </a:p>
          <a:p>
            <a:r>
              <a:rPr lang="cs-CZ" dirty="0"/>
              <a:t>D. Napadají Vás různé myšlenky, kdo to všechno uklidí, až pouť skončí, jestli se</a:t>
            </a:r>
          </a:p>
          <a:p>
            <a:r>
              <a:rPr lang="cs-CZ" dirty="0"/>
              <a:t>vyplatí stánkařům jejich prodej, co si koupíte…</a:t>
            </a:r>
          </a:p>
          <a:p>
            <a:r>
              <a:rPr lang="pl-PL" dirty="0"/>
              <a:t>12. </a:t>
            </a:r>
            <a:r>
              <a:rPr lang="pl-PL" b="1" dirty="0"/>
              <a:t>Jízda autem v roli spolujezdce</a:t>
            </a:r>
          </a:p>
          <a:p>
            <a:r>
              <a:rPr lang="cs-CZ" dirty="0"/>
              <a:t>A. Všímáte si počasí, sledujete krajinu.</a:t>
            </a:r>
          </a:p>
          <a:p>
            <a:r>
              <a:rPr lang="cs-CZ" dirty="0"/>
              <a:t>B. Snažíte se naladit tu nejlepší radiovou stanici.</a:t>
            </a:r>
          </a:p>
          <a:p>
            <a:r>
              <a:rPr lang="cs-CZ" dirty="0"/>
              <a:t>C. Odpočíváte, uvelebíte se v sedadle.</a:t>
            </a:r>
          </a:p>
          <a:p>
            <a:r>
              <a:rPr lang="cs-CZ" dirty="0"/>
              <a:t>D. Snažíte se myslet na různé jiné věci, abyste nemluvil/a řidiči do řízení.</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1600200"/>
            <a:ext cx="8229600" cy="5257800"/>
          </a:xfrm>
        </p:spPr>
        <p:txBody>
          <a:bodyPr>
            <a:normAutofit fontScale="55000" lnSpcReduction="20000"/>
          </a:bodyPr>
          <a:lstStyle/>
          <a:p>
            <a:r>
              <a:rPr lang="cs-CZ" b="1" dirty="0"/>
              <a:t>13. Koupel ve vaně</a:t>
            </a:r>
          </a:p>
          <a:p>
            <a:r>
              <a:rPr lang="cs-CZ" dirty="0"/>
              <a:t>A. Jste rádi, že denní shon skončil a máte pro sebe chvilku ticha, nebo si pustíte</a:t>
            </a:r>
          </a:p>
          <a:p>
            <a:r>
              <a:rPr lang="cs-CZ" dirty="0"/>
              <a:t>uklidňující hudbu.</a:t>
            </a:r>
          </a:p>
          <a:p>
            <a:r>
              <a:rPr lang="pt-BR" dirty="0"/>
              <a:t>B. Těšíte se na příjemnou teplou vodu, užíváte si to.</a:t>
            </a:r>
          </a:p>
          <a:p>
            <a:r>
              <a:rPr lang="cs-CZ" dirty="0"/>
              <a:t>C. Jste toho názoru, že po práci je třeba si řádně odpočinout a voda </a:t>
            </a:r>
            <a:r>
              <a:rPr lang="cs-CZ" dirty="0" smtClean="0"/>
              <a:t>přispívá k </a:t>
            </a:r>
            <a:r>
              <a:rPr lang="cs-CZ" dirty="0"/>
              <a:t>relaxaci.</a:t>
            </a:r>
          </a:p>
          <a:p>
            <a:r>
              <a:rPr lang="cs-CZ" dirty="0"/>
              <a:t>D. Ponoříte se do vody, sledujete bubliny z pěny, sníte o svých dalších plánech.</a:t>
            </a:r>
          </a:p>
          <a:p>
            <a:r>
              <a:rPr lang="cs-CZ" dirty="0"/>
              <a:t>14. </a:t>
            </a:r>
            <a:r>
              <a:rPr lang="cs-CZ" b="1" dirty="0"/>
              <a:t>Zkoušíte několik svetrů, nakonec si koupíte</a:t>
            </a:r>
          </a:p>
          <a:p>
            <a:r>
              <a:rPr lang="cs-CZ" dirty="0"/>
              <a:t>A. Svetr, ve kterém se cítíte nejpohodlněji, je z příjemného materiálu.</a:t>
            </a:r>
          </a:p>
          <a:p>
            <a:r>
              <a:rPr lang="cs-CZ" dirty="0"/>
              <a:t>B. Svetr, který mi nejvíc slušel před zrcadlem.</a:t>
            </a:r>
          </a:p>
          <a:p>
            <a:r>
              <a:rPr lang="cs-CZ" dirty="0"/>
              <a:t>C. Svetr, který ocení mí přátelé, partner/</a:t>
            </a:r>
            <a:r>
              <a:rPr lang="cs-CZ" dirty="0" err="1"/>
              <a:t>ka</a:t>
            </a:r>
            <a:r>
              <a:rPr lang="cs-CZ" dirty="0"/>
              <a:t>.</a:t>
            </a:r>
          </a:p>
          <a:p>
            <a:r>
              <a:rPr lang="cs-CZ" dirty="0"/>
              <a:t>D. Svetr, který vypadá nejpraktičtěji.</a:t>
            </a:r>
          </a:p>
          <a:p>
            <a:r>
              <a:rPr lang="pt-BR" b="1" dirty="0"/>
              <a:t>15. Kočka se Vám lísá o nohy</a:t>
            </a:r>
          </a:p>
          <a:p>
            <a:r>
              <a:rPr lang="pl-PL" dirty="0"/>
              <a:t>A. Pozorujete, jak si hraje a jak je přítulná.</a:t>
            </a:r>
          </a:p>
          <a:p>
            <a:r>
              <a:rPr lang="cs-CZ" dirty="0"/>
              <a:t>B. Napadne Vás, že má štěstí, že máte rád/a zvířata.</a:t>
            </a:r>
          </a:p>
          <a:p>
            <a:r>
              <a:rPr lang="cs-CZ" dirty="0"/>
              <a:t>C. Neodoláte a její hebký kožich si pohladíte.</a:t>
            </a:r>
          </a:p>
          <a:p>
            <a:r>
              <a:rPr lang="cs-CZ" dirty="0"/>
              <a:t>D. Zaposloucháte se do tichého mňoukání a přemýšlíte, co asi chce.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Klíč k vyhodnocení</a:t>
            </a:r>
            <a:endParaRPr lang="cs-CZ" dirty="0"/>
          </a:p>
        </p:txBody>
      </p:sp>
      <p:pic>
        <p:nvPicPr>
          <p:cNvPr id="27650" name="Picture 2"/>
          <p:cNvPicPr>
            <a:picLocks noGrp="1" noChangeAspect="1" noChangeArrowheads="1"/>
          </p:cNvPicPr>
          <p:nvPr>
            <p:ph idx="1"/>
          </p:nvPr>
        </p:nvPicPr>
        <p:blipFill>
          <a:blip r:embed="rId2" cstate="print"/>
          <a:srcRect l="14203" t="56317" r="13208" b="11863"/>
          <a:stretch>
            <a:fillRect/>
          </a:stretch>
        </p:blipFill>
        <p:spPr bwMode="auto">
          <a:xfrm>
            <a:off x="0" y="1196752"/>
            <a:ext cx="9144000" cy="2505205"/>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Klíč k vyhodnocení</a:t>
            </a:r>
            <a:endParaRPr lang="cs-CZ" dirty="0"/>
          </a:p>
        </p:txBody>
      </p:sp>
      <p:sp>
        <p:nvSpPr>
          <p:cNvPr id="3" name="Zástupný symbol pro obsah 2"/>
          <p:cNvSpPr>
            <a:spLocks noGrp="1"/>
          </p:cNvSpPr>
          <p:nvPr>
            <p:ph idx="1"/>
          </p:nvPr>
        </p:nvSpPr>
        <p:spPr/>
        <p:txBody>
          <a:bodyPr/>
          <a:lstStyle/>
          <a:p>
            <a:r>
              <a:rPr lang="cs-CZ" b="1" dirty="0"/>
              <a:t>Následné vyhodnocení</a:t>
            </a:r>
          </a:p>
          <a:p>
            <a:r>
              <a:rPr lang="cs-CZ" dirty="0"/>
              <a:t>Sečtěte volby v řádku – nejvyšší součet označuje dominanci daného stylu </a:t>
            </a:r>
            <a:r>
              <a:rPr lang="cs-CZ" dirty="0" smtClean="0"/>
              <a:t>vnímání a </a:t>
            </a:r>
            <a:r>
              <a:rPr lang="cs-CZ" dirty="0"/>
              <a:t>prožívání. Druhý součet je záložní, ostatní typy méně preferujete. Může se stát, </a:t>
            </a:r>
            <a:r>
              <a:rPr lang="cs-CZ" dirty="0" smtClean="0"/>
              <a:t>že máte </a:t>
            </a:r>
            <a:r>
              <a:rPr lang="cs-CZ" dirty="0"/>
              <a:t>všechny 3 styly vyvážené - preferujete vnitřní </a:t>
            </a:r>
            <a:r>
              <a:rPr lang="cs-CZ" dirty="0" smtClean="0"/>
              <a:t>dialog. Výsledky </a:t>
            </a:r>
            <a:r>
              <a:rPr lang="cs-CZ" dirty="0"/>
              <a:t>zaneste do následující tabulky:</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Klíč k vyhodnocení</a:t>
            </a:r>
            <a:endParaRPr lang="cs-CZ" dirty="0"/>
          </a:p>
        </p:txBody>
      </p:sp>
      <p:pic>
        <p:nvPicPr>
          <p:cNvPr id="28674" name="Picture 2"/>
          <p:cNvPicPr>
            <a:picLocks noGrp="1" noChangeAspect="1" noChangeArrowheads="1"/>
          </p:cNvPicPr>
          <p:nvPr>
            <p:ph idx="1"/>
          </p:nvPr>
        </p:nvPicPr>
        <p:blipFill>
          <a:blip r:embed="rId2" cstate="print"/>
          <a:srcRect l="17431" t="33312" r="16191" b="34868"/>
          <a:stretch>
            <a:fillRect/>
          </a:stretch>
        </p:blipFill>
        <p:spPr bwMode="auto">
          <a:xfrm>
            <a:off x="251520" y="1988840"/>
            <a:ext cx="8892480" cy="2664296"/>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Vypracovat otázky-DÚ</a:t>
            </a:r>
            <a:endParaRPr lang="cs-CZ" dirty="0"/>
          </a:p>
        </p:txBody>
      </p:sp>
      <p:sp>
        <p:nvSpPr>
          <p:cNvPr id="3" name="Zástupný symbol pro obsah 2"/>
          <p:cNvSpPr>
            <a:spLocks noGrp="1"/>
          </p:cNvSpPr>
          <p:nvPr>
            <p:ph idx="1"/>
          </p:nvPr>
        </p:nvSpPr>
        <p:spPr/>
        <p:txBody>
          <a:bodyPr>
            <a:normAutofit lnSpcReduction="10000"/>
          </a:bodyPr>
          <a:lstStyle/>
          <a:p>
            <a:pPr algn="just"/>
            <a:r>
              <a:rPr lang="cs-CZ" dirty="0"/>
              <a:t>Mezi neverbální prostředky komunikace nepatří: a) </a:t>
            </a:r>
            <a:r>
              <a:rPr lang="cs-CZ" dirty="0" err="1"/>
              <a:t>haptika</a:t>
            </a:r>
            <a:r>
              <a:rPr lang="cs-CZ" dirty="0"/>
              <a:t>, b) </a:t>
            </a:r>
            <a:r>
              <a:rPr lang="cs-CZ" dirty="0" err="1"/>
              <a:t>gestika</a:t>
            </a:r>
            <a:r>
              <a:rPr lang="cs-CZ" dirty="0"/>
              <a:t>, c) hlasový témbr </a:t>
            </a:r>
            <a:r>
              <a:rPr lang="cs-CZ" dirty="0" smtClean="0"/>
              <a:t>=zabarvení</a:t>
            </a:r>
            <a:r>
              <a:rPr lang="cs-CZ" dirty="0"/>
              <a:t>, d) </a:t>
            </a:r>
            <a:r>
              <a:rPr lang="cs-CZ" dirty="0" err="1"/>
              <a:t>proxemika</a:t>
            </a:r>
            <a:endParaRPr lang="cs-CZ" dirty="0"/>
          </a:p>
          <a:p>
            <a:pPr algn="just"/>
            <a:r>
              <a:rPr lang="cs-CZ" dirty="0" smtClean="0"/>
              <a:t>Mezi </a:t>
            </a:r>
            <a:r>
              <a:rPr lang="cs-CZ" dirty="0"/>
              <a:t>neverbální prostředky komunikace nepatří: a) </a:t>
            </a:r>
            <a:r>
              <a:rPr lang="cs-CZ" dirty="0" err="1"/>
              <a:t>haptika</a:t>
            </a:r>
            <a:r>
              <a:rPr lang="cs-CZ" dirty="0"/>
              <a:t>, b) </a:t>
            </a:r>
            <a:r>
              <a:rPr lang="cs-CZ" dirty="0" err="1"/>
              <a:t>gestika</a:t>
            </a:r>
            <a:r>
              <a:rPr lang="cs-CZ" dirty="0"/>
              <a:t>, c) </a:t>
            </a:r>
            <a:r>
              <a:rPr lang="cs-CZ" dirty="0" err="1"/>
              <a:t>proxemika</a:t>
            </a:r>
            <a:r>
              <a:rPr lang="cs-CZ" dirty="0"/>
              <a:t>, d) </a:t>
            </a:r>
            <a:r>
              <a:rPr lang="cs-CZ" dirty="0" smtClean="0"/>
              <a:t>melodie hlasu</a:t>
            </a:r>
            <a:r>
              <a:rPr lang="cs-CZ" dirty="0"/>
              <a:t>, e) motorická aktivita</a:t>
            </a:r>
          </a:p>
          <a:p>
            <a:pPr algn="just"/>
            <a:r>
              <a:rPr lang="cs-CZ" dirty="0" smtClean="0"/>
              <a:t>Mezi </a:t>
            </a:r>
            <a:r>
              <a:rPr lang="cs-CZ" dirty="0"/>
              <a:t>neverbální prostředky komunikace nepatří: a) přestávka v řeči, b) </a:t>
            </a:r>
            <a:r>
              <a:rPr lang="cs-CZ" dirty="0" err="1"/>
              <a:t>haptika</a:t>
            </a:r>
            <a:r>
              <a:rPr lang="cs-CZ" dirty="0"/>
              <a:t>, b) </a:t>
            </a:r>
            <a:r>
              <a:rPr lang="cs-CZ" dirty="0" err="1"/>
              <a:t>gestika</a:t>
            </a:r>
            <a:r>
              <a:rPr lang="cs-CZ" dirty="0"/>
              <a:t>, </a:t>
            </a:r>
            <a:r>
              <a:rPr lang="cs-CZ" dirty="0" smtClean="0"/>
              <a:t>c) </a:t>
            </a:r>
            <a:r>
              <a:rPr lang="cs-CZ" dirty="0" err="1" smtClean="0"/>
              <a:t>proxemika</a:t>
            </a:r>
            <a:r>
              <a:rPr lang="cs-CZ" dirty="0"/>
              <a:t>, d) motorická aktivita</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Vypracovat otázky</a:t>
            </a:r>
            <a:endParaRPr lang="cs-CZ" dirty="0"/>
          </a:p>
        </p:txBody>
      </p:sp>
      <p:sp>
        <p:nvSpPr>
          <p:cNvPr id="3" name="Zástupný symbol pro obsah 2"/>
          <p:cNvSpPr>
            <a:spLocks noGrp="1"/>
          </p:cNvSpPr>
          <p:nvPr>
            <p:ph idx="1"/>
          </p:nvPr>
        </p:nvSpPr>
        <p:spPr/>
        <p:txBody>
          <a:bodyPr>
            <a:normAutofit/>
          </a:bodyPr>
          <a:lstStyle/>
          <a:p>
            <a:pPr algn="just"/>
            <a:r>
              <a:rPr lang="cs-CZ" dirty="0"/>
              <a:t>Intimní zóna je zhruba do vzdálenosti mezi lidmi (</a:t>
            </a:r>
            <a:r>
              <a:rPr lang="cs-CZ" dirty="0" smtClean="0"/>
              <a:t>doplňte velikost </a:t>
            </a:r>
            <a:r>
              <a:rPr lang="cs-CZ" dirty="0"/>
              <a:t>v cm)…..</a:t>
            </a:r>
          </a:p>
          <a:p>
            <a:pPr algn="just"/>
            <a:r>
              <a:rPr lang="cs-CZ" dirty="0" smtClean="0"/>
              <a:t>Osobní </a:t>
            </a:r>
            <a:r>
              <a:rPr lang="cs-CZ" dirty="0"/>
              <a:t>zóna je zhruba do vzdálenosti mezi lidmi (</a:t>
            </a:r>
            <a:r>
              <a:rPr lang="cs-CZ" dirty="0" smtClean="0"/>
              <a:t>doplňte velikost </a:t>
            </a:r>
            <a:r>
              <a:rPr lang="cs-CZ" dirty="0"/>
              <a:t>v cm)…..</a:t>
            </a:r>
          </a:p>
          <a:p>
            <a:pPr algn="just"/>
            <a:r>
              <a:rPr lang="cs-CZ" dirty="0" smtClean="0"/>
              <a:t>Společenská </a:t>
            </a:r>
            <a:r>
              <a:rPr lang="cs-CZ" dirty="0"/>
              <a:t>zóna je zhruba do vzdálenosti mezi </a:t>
            </a:r>
            <a:r>
              <a:rPr lang="cs-CZ" dirty="0" smtClean="0"/>
              <a:t>lidmi (doplňte </a:t>
            </a:r>
            <a:r>
              <a:rPr lang="cs-CZ" dirty="0"/>
              <a:t>velikost v cm)…..</a:t>
            </a:r>
          </a:p>
          <a:p>
            <a:pPr algn="just"/>
            <a:r>
              <a:rPr lang="cs-CZ" dirty="0" smtClean="0"/>
              <a:t>Veřejná </a:t>
            </a:r>
            <a:r>
              <a:rPr lang="cs-CZ" dirty="0"/>
              <a:t>zóna je zhruba do vzdálenosti mezi lidmi (</a:t>
            </a:r>
            <a:r>
              <a:rPr lang="cs-CZ" dirty="0" smtClean="0"/>
              <a:t>doplňte velikost </a:t>
            </a:r>
            <a:r>
              <a:rPr lang="cs-CZ" dirty="0"/>
              <a:t>v cm)…..</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Cvičení-jen pro zajímavost</a:t>
            </a:r>
            <a:endParaRPr lang="cs-CZ" dirty="0"/>
          </a:p>
        </p:txBody>
      </p:sp>
      <p:sp>
        <p:nvSpPr>
          <p:cNvPr id="3" name="Zástupný symbol pro obsah 2"/>
          <p:cNvSpPr>
            <a:spLocks noGrp="1"/>
          </p:cNvSpPr>
          <p:nvPr>
            <p:ph idx="1"/>
          </p:nvPr>
        </p:nvSpPr>
        <p:spPr/>
        <p:txBody>
          <a:bodyPr>
            <a:normAutofit fontScale="70000" lnSpcReduction="20000"/>
          </a:bodyPr>
          <a:lstStyle/>
          <a:p>
            <a:pPr algn="just"/>
            <a:r>
              <a:rPr lang="pt-BR" b="1" dirty="0"/>
              <a:t>10. Kam se kdo posadí? </a:t>
            </a:r>
          </a:p>
          <a:p>
            <a:pPr algn="just"/>
            <a:r>
              <a:rPr lang="cs-CZ" dirty="0" smtClean="0"/>
              <a:t>Již </a:t>
            </a:r>
            <a:r>
              <a:rPr lang="cs-CZ" dirty="0"/>
              <a:t>tím, kam se </a:t>
            </a:r>
            <a:r>
              <a:rPr lang="cs-CZ" dirty="0" smtClean="0"/>
              <a:t>žák </a:t>
            </a:r>
            <a:r>
              <a:rPr lang="cs-CZ" dirty="0"/>
              <a:t>posadí, dává najevo svůj vztah k vyučovanému předmětu. Z části je to dáno i rozmístěním lavic ve třídě. (Stále častěji a zvlášť na 1.stupni škol se objevuje postavení lavic do U. ) </a:t>
            </a:r>
            <a:r>
              <a:rPr lang="cs-CZ" b="1" dirty="0" err="1"/>
              <a:t>Proxemika</a:t>
            </a:r>
            <a:r>
              <a:rPr lang="cs-CZ" dirty="0"/>
              <a:t> usazení </a:t>
            </a:r>
            <a:r>
              <a:rPr lang="cs-CZ" dirty="0" smtClean="0"/>
              <a:t>žáků </a:t>
            </a:r>
            <a:r>
              <a:rPr lang="cs-CZ" dirty="0"/>
              <a:t>ve třídě ovlivňuje jednak jejich vnímání a jednak vztah </a:t>
            </a:r>
            <a:r>
              <a:rPr lang="cs-CZ" dirty="0" err="1"/>
              <a:t>ţák</a:t>
            </a:r>
            <a:r>
              <a:rPr lang="cs-CZ" dirty="0"/>
              <a:t> – učitel. </a:t>
            </a:r>
          </a:p>
          <a:p>
            <a:pPr algn="just"/>
            <a:r>
              <a:rPr lang="cs-CZ" dirty="0"/>
              <a:t>Kusák, </a:t>
            </a:r>
            <a:r>
              <a:rPr lang="cs-CZ" dirty="0" err="1"/>
              <a:t>Dařílek</a:t>
            </a:r>
            <a:r>
              <a:rPr lang="cs-CZ" dirty="0"/>
              <a:t>, 2001: „Výzkumy ukázaly, </a:t>
            </a:r>
            <a:r>
              <a:rPr lang="cs-CZ" dirty="0" smtClean="0"/>
              <a:t>že </a:t>
            </a:r>
            <a:r>
              <a:rPr lang="cs-CZ" dirty="0"/>
              <a:t>není jedno, kde dítě sedí, zejména pokud jde o jeho pozornost a vztah k učiteli. Ukázalo se, </a:t>
            </a:r>
            <a:r>
              <a:rPr lang="cs-CZ" dirty="0" err="1"/>
              <a:t>ţe</a:t>
            </a:r>
            <a:r>
              <a:rPr lang="cs-CZ" dirty="0"/>
              <a:t> </a:t>
            </a:r>
            <a:r>
              <a:rPr lang="cs-CZ" dirty="0" smtClean="0"/>
              <a:t>žáci </a:t>
            </a:r>
            <a:r>
              <a:rPr lang="cs-CZ" dirty="0"/>
              <a:t>v prvních lavicích jsou daleko pozornější </a:t>
            </a:r>
            <a:r>
              <a:rPr lang="cs-CZ" dirty="0" smtClean="0"/>
              <a:t>než žáci </a:t>
            </a:r>
            <a:r>
              <a:rPr lang="cs-CZ" dirty="0"/>
              <a:t>v posledních lavicích. Ukázalo se také, </a:t>
            </a:r>
            <a:r>
              <a:rPr lang="cs-CZ" dirty="0" smtClean="0"/>
              <a:t>že žáci </a:t>
            </a:r>
            <a:r>
              <a:rPr lang="cs-CZ" dirty="0"/>
              <a:t>v prvních lavicích a </a:t>
            </a:r>
            <a:r>
              <a:rPr lang="cs-CZ" dirty="0" smtClean="0"/>
              <a:t>žáci </a:t>
            </a:r>
            <a:r>
              <a:rPr lang="cs-CZ" dirty="0"/>
              <a:t>uprostřed řad jsou nejaktivnější. Tato skutečnost byla označena jako aktivní zóna třídy.“ </a:t>
            </a:r>
          </a:p>
          <a:p>
            <a:pPr algn="just"/>
            <a:r>
              <a:rPr lang="cs-CZ" dirty="0"/>
              <a:t>(Kusák, P., </a:t>
            </a:r>
            <a:r>
              <a:rPr lang="cs-CZ" dirty="0" err="1"/>
              <a:t>Dařílek</a:t>
            </a:r>
            <a:r>
              <a:rPr lang="cs-CZ" dirty="0"/>
              <a:t>, P. 2003, s. 25)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Pokračování cvičení</a:t>
            </a:r>
            <a:endParaRPr lang="cs-CZ" dirty="0"/>
          </a:p>
        </p:txBody>
      </p:sp>
      <p:sp>
        <p:nvSpPr>
          <p:cNvPr id="3" name="Zástupný symbol pro obsah 2"/>
          <p:cNvSpPr>
            <a:spLocks noGrp="1"/>
          </p:cNvSpPr>
          <p:nvPr>
            <p:ph idx="1"/>
          </p:nvPr>
        </p:nvSpPr>
        <p:spPr/>
        <p:txBody>
          <a:bodyPr>
            <a:normAutofit fontScale="62500" lnSpcReduction="20000"/>
          </a:bodyPr>
          <a:lstStyle/>
          <a:p>
            <a:pPr algn="just"/>
            <a:r>
              <a:rPr lang="cs-CZ" b="1" i="1" dirty="0" smtClean="0"/>
              <a:t>Pomůcky: psací potřeby, záznamový arch </a:t>
            </a:r>
          </a:p>
          <a:p>
            <a:pPr algn="just"/>
            <a:r>
              <a:rPr lang="cs-CZ" b="1" i="1" dirty="0" smtClean="0"/>
              <a:t>Prostředí: místnost </a:t>
            </a:r>
          </a:p>
          <a:p>
            <a:pPr algn="just"/>
            <a:r>
              <a:rPr lang="cs-CZ" b="1" i="1" dirty="0" smtClean="0"/>
              <a:t>Popis aktivity: </a:t>
            </a:r>
          </a:p>
          <a:p>
            <a:pPr algn="just"/>
            <a:r>
              <a:rPr lang="cs-CZ" dirty="0" smtClean="0"/>
              <a:t>Vezměte si papír, na který nakreslete rozmístění lavic ve vaší třídě. Zapište do lavic jména </a:t>
            </a:r>
            <a:r>
              <a:rPr lang="cs-CZ" dirty="0"/>
              <a:t>ž</a:t>
            </a:r>
            <a:r>
              <a:rPr lang="cs-CZ" dirty="0" smtClean="0"/>
              <a:t>áků, kteří v nich sedávají. </a:t>
            </a:r>
          </a:p>
          <a:p>
            <a:pPr algn="just"/>
            <a:r>
              <a:rPr lang="cs-CZ" b="1" i="1" dirty="0" smtClean="0"/>
              <a:t>Rozbor: </a:t>
            </a:r>
          </a:p>
          <a:p>
            <a:pPr algn="just"/>
            <a:r>
              <a:rPr lang="cs-CZ" dirty="0" smtClean="0"/>
              <a:t>Jak zasedací pořádek odráží vztahy ve třídě? Sedí spolu kamarádi? </a:t>
            </a:r>
          </a:p>
          <a:p>
            <a:pPr algn="just"/>
            <a:r>
              <a:rPr lang="cs-CZ" dirty="0" smtClean="0"/>
              <a:t>Má vzdálenost od učitelského místa nějaký vztah s učebními výsledky </a:t>
            </a:r>
            <a:r>
              <a:rPr lang="cs-CZ" dirty="0"/>
              <a:t>ž</a:t>
            </a:r>
            <a:r>
              <a:rPr lang="cs-CZ" dirty="0" smtClean="0"/>
              <a:t>áků? </a:t>
            </a:r>
          </a:p>
          <a:p>
            <a:pPr algn="just"/>
            <a:r>
              <a:rPr lang="cs-CZ" dirty="0" smtClean="0"/>
              <a:t>Sedí vedle sebe ti, kteří tak nějak patří k sobě? </a:t>
            </a:r>
          </a:p>
          <a:p>
            <a:pPr algn="just"/>
            <a:r>
              <a:rPr lang="cs-CZ" dirty="0" smtClean="0"/>
              <a:t>Jaký vliv má pohlaví </a:t>
            </a:r>
            <a:r>
              <a:rPr lang="cs-CZ" dirty="0"/>
              <a:t>ž</a:t>
            </a:r>
            <a:r>
              <a:rPr lang="cs-CZ" dirty="0" smtClean="0"/>
              <a:t>áků na jejich rozmístění ve třídě? </a:t>
            </a:r>
          </a:p>
          <a:p>
            <a:pPr algn="just"/>
            <a:r>
              <a:rPr lang="cs-CZ" b="1" i="1" dirty="0" smtClean="0"/>
              <a:t>Doporučení: </a:t>
            </a:r>
          </a:p>
          <a:p>
            <a:pPr algn="just"/>
            <a:endParaRPr lang="cs-CZ" dirty="0" smtClean="0"/>
          </a:p>
          <a:p>
            <a:pPr algn="just"/>
            <a:r>
              <a:rPr lang="cs-CZ" dirty="0" smtClean="0"/>
              <a:t> Rozmýšlet zasedací pořádek </a:t>
            </a:r>
            <a:r>
              <a:rPr lang="cs-CZ" dirty="0"/>
              <a:t>ž</a:t>
            </a:r>
            <a:r>
              <a:rPr lang="cs-CZ" dirty="0" smtClean="0"/>
              <a:t>áků nejen z pohledu kázně, hygienických, ale i s myšlenkou na neverbální komunikaci </a:t>
            </a:r>
          </a:p>
          <a:p>
            <a:pPr algn="just"/>
            <a:endParaRPr lang="cs-CZ" dirty="0" smtClean="0"/>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1988840"/>
            <a:ext cx="9144000" cy="36724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cs-CZ"/>
          </a:p>
        </p:txBody>
      </p:sp>
      <p:sp>
        <p:nvSpPr>
          <p:cNvPr id="3" name="Zástupný symbol pro obsah 2"/>
          <p:cNvSpPr>
            <a:spLocks noGrp="1"/>
          </p:cNvSpPr>
          <p:nvPr>
            <p:ph idx="4294967295"/>
          </p:nvPr>
        </p:nvSpPr>
        <p:spPr>
          <a:xfrm>
            <a:off x="0" y="0"/>
            <a:ext cx="9144000" cy="6858000"/>
          </a:xfrm>
        </p:spPr>
        <p:txBody>
          <a:bodyPr/>
          <a:lstStyle/>
          <a:p>
            <a:pPr>
              <a:buNone/>
            </a:pPr>
            <a:r>
              <a:rPr lang="cs-CZ" i="1" dirty="0" smtClean="0"/>
              <a:t>    </a:t>
            </a:r>
          </a:p>
          <a:p>
            <a:pPr>
              <a:buNone/>
            </a:pPr>
            <a:endParaRPr lang="cs-CZ" i="1" dirty="0"/>
          </a:p>
          <a:p>
            <a:pPr>
              <a:buNone/>
            </a:pPr>
            <a:endParaRPr lang="cs-CZ" i="1" dirty="0" smtClean="0"/>
          </a:p>
          <a:p>
            <a:pPr>
              <a:buNone/>
            </a:pPr>
            <a:endParaRPr lang="cs-CZ" i="1" dirty="0"/>
          </a:p>
          <a:p>
            <a:pPr algn="just">
              <a:buNone/>
            </a:pPr>
            <a:r>
              <a:rPr lang="cs-CZ" i="1" dirty="0" smtClean="0"/>
              <a:t>   Ten</a:t>
            </a:r>
            <a:r>
              <a:rPr lang="cs-CZ" i="1" dirty="0"/>
              <a:t>, kdo má oči, aby viděl, a uši, aby slyšel, se může </a:t>
            </a:r>
            <a:r>
              <a:rPr lang="cs-CZ" i="1" dirty="0" smtClean="0"/>
              <a:t>přesvědčit, že </a:t>
            </a:r>
            <a:r>
              <a:rPr lang="cs-CZ" i="1" dirty="0"/>
              <a:t>žádný smrtelník nedokáže nic utajit. Jestliže jeho rty </a:t>
            </a:r>
            <a:r>
              <a:rPr lang="cs-CZ" i="1" dirty="0" smtClean="0"/>
              <a:t>mlčí, hovoří </a:t>
            </a:r>
            <a:r>
              <a:rPr lang="cs-CZ" i="1" dirty="0"/>
              <a:t>svými konečky prstů: jeho skryté </a:t>
            </a:r>
            <a:r>
              <a:rPr lang="cs-CZ" i="1" dirty="0" smtClean="0"/>
              <a:t>myšlenky z </a:t>
            </a:r>
            <a:r>
              <a:rPr lang="cs-CZ" i="1" dirty="0"/>
              <a:t>něho prosakují ven každým pórem.</a:t>
            </a:r>
          </a:p>
          <a:p>
            <a:pPr algn="r">
              <a:buNone/>
            </a:pPr>
            <a:r>
              <a:rPr lang="cs-CZ" i="1" dirty="0"/>
              <a:t>S. </a:t>
            </a:r>
            <a:r>
              <a:rPr lang="cs-CZ" i="1" dirty="0" err="1"/>
              <a:t>Freud</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PROXEMIKA</a:t>
            </a:r>
            <a:endParaRPr lang="cs-CZ" dirty="0"/>
          </a:p>
        </p:txBody>
      </p:sp>
      <p:pic>
        <p:nvPicPr>
          <p:cNvPr id="21506" name="Picture 2" descr="http://www.sszdra-karvina.cz/komunikace/proxemi/lP6270014n2.jpg">
            <a:hlinkClick r:id="rId2"/>
          </p:cNvPr>
          <p:cNvPicPr>
            <a:picLocks noChangeAspect="1" noChangeArrowheads="1"/>
          </p:cNvPicPr>
          <p:nvPr/>
        </p:nvPicPr>
        <p:blipFill>
          <a:blip r:embed="rId3" cstate="print">
            <a:lum bright="70000" contrast="-70000"/>
          </a:blip>
          <a:srcRect/>
          <a:stretch>
            <a:fillRect/>
          </a:stretch>
        </p:blipFill>
        <p:spPr bwMode="auto">
          <a:xfrm>
            <a:off x="6400800" y="3076575"/>
            <a:ext cx="2743200" cy="3781425"/>
          </a:xfrm>
          <a:prstGeom prst="rect">
            <a:avLst/>
          </a:prstGeom>
          <a:noFill/>
        </p:spPr>
      </p:pic>
      <p:sp>
        <p:nvSpPr>
          <p:cNvPr id="3" name="Zástupný symbol pro obsah 2"/>
          <p:cNvSpPr>
            <a:spLocks noGrp="1"/>
          </p:cNvSpPr>
          <p:nvPr>
            <p:ph idx="1"/>
          </p:nvPr>
        </p:nvSpPr>
        <p:spPr/>
        <p:txBody>
          <a:bodyPr>
            <a:normAutofit fontScale="55000" lnSpcReduction="20000"/>
          </a:bodyPr>
          <a:lstStyle/>
          <a:p>
            <a:r>
              <a:rPr lang="cs-CZ" dirty="0"/>
              <a:t>Tělo neumí lhát. Při vstupu člověka do místnosti ho prozrazuje mnohé právě z jeho</a:t>
            </a:r>
          </a:p>
          <a:p>
            <a:r>
              <a:rPr lang="cs-CZ" dirty="0"/>
              <a:t>snahy zaujmout v ní místo: extrovertní, dominantní a agresivnější lidé si automaticky</a:t>
            </a:r>
          </a:p>
          <a:p>
            <a:r>
              <a:rPr lang="cs-CZ" dirty="0"/>
              <a:t>sedají do čela stolu, introverti ke kraji stolu, na okraj pohovky atp. Obecně platí,</a:t>
            </a:r>
          </a:p>
          <a:p>
            <a:r>
              <a:rPr lang="cs-CZ" dirty="0"/>
              <a:t>že člověk se v prostoru může více přiblížit k předmětu než k cizímu člověku. Čím</a:t>
            </a:r>
          </a:p>
          <a:p>
            <a:r>
              <a:rPr lang="cs-CZ" dirty="0"/>
              <a:t>společensky výše stojí člověk, tím jsou však jeho gesta úspornější a méně prozrazují.</a:t>
            </a:r>
          </a:p>
          <a:p>
            <a:r>
              <a:rPr lang="cs-CZ" dirty="0"/>
              <a:t>Ve stáří pak člověk řeč svého těla brzdí. Se zvyšováním věku mají lidé tendenci</a:t>
            </a:r>
          </a:p>
          <a:p>
            <a:r>
              <a:rPr lang="cs-CZ" dirty="0"/>
              <a:t>používat větší vzdálenosti.</a:t>
            </a:r>
          </a:p>
          <a:p>
            <a:r>
              <a:rPr lang="cs-CZ" dirty="0"/>
              <a:t>Prostorem v komunikaci se zabývá </a:t>
            </a:r>
            <a:r>
              <a:rPr lang="cs-CZ" dirty="0" err="1"/>
              <a:t>proxemika</a:t>
            </a:r>
            <a:r>
              <a:rPr lang="cs-CZ" dirty="0"/>
              <a:t>. </a:t>
            </a:r>
            <a:r>
              <a:rPr lang="cs-CZ" dirty="0" err="1"/>
              <a:t>Proxemika</a:t>
            </a:r>
            <a:r>
              <a:rPr lang="cs-CZ" dirty="0"/>
              <a:t> (lat. </a:t>
            </a:r>
            <a:r>
              <a:rPr lang="cs-CZ" i="1" dirty="0" err="1"/>
              <a:t>proximus</a:t>
            </a:r>
            <a:r>
              <a:rPr lang="cs-CZ" i="1" dirty="0"/>
              <a:t> – nejbližší)</a:t>
            </a:r>
          </a:p>
          <a:p>
            <a:r>
              <a:rPr lang="cs-CZ" dirty="0"/>
              <a:t>charakterizuje osobní prostor člověka jako jakousi mýdlovou bublinu. Komunikace</a:t>
            </a:r>
          </a:p>
          <a:p>
            <a:r>
              <a:rPr lang="cs-CZ" dirty="0"/>
              <a:t>probíhá ve vzdálenostech:</a:t>
            </a:r>
          </a:p>
          <a:p>
            <a:r>
              <a:rPr lang="pt-BR" dirty="0"/>
              <a:t>• </a:t>
            </a:r>
            <a:r>
              <a:rPr lang="pt-BR" b="1" dirty="0"/>
              <a:t>intimní (45 cm a méně),</a:t>
            </a:r>
          </a:p>
          <a:p>
            <a:r>
              <a:rPr lang="pl-PL" dirty="0"/>
              <a:t>• </a:t>
            </a:r>
            <a:r>
              <a:rPr lang="pl-PL" b="1" dirty="0"/>
              <a:t>osobní (45 cm – 120 cm),</a:t>
            </a:r>
          </a:p>
          <a:p>
            <a:r>
              <a:rPr lang="cs-CZ" dirty="0"/>
              <a:t>• </a:t>
            </a:r>
            <a:r>
              <a:rPr lang="cs-CZ" b="1" dirty="0"/>
              <a:t>společenská (1,2 m – 3,7 m),</a:t>
            </a:r>
          </a:p>
          <a:p>
            <a:r>
              <a:rPr lang="cs-CZ" dirty="0"/>
              <a:t>• </a:t>
            </a:r>
            <a:r>
              <a:rPr lang="cs-CZ" b="1" dirty="0"/>
              <a:t>veřejná (vzdálenost je větší než 3,7 m, tvoří základnu naší osobní ochrany).</a:t>
            </a:r>
            <a:endParaRPr lang="cs-CZ" dirty="0"/>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http://www.skoropsycho.cz/wp-content/uploads/osobni-prostor-150x150.jpg">
            <a:hlinkClick r:id="rId2"/>
          </p:cNvPr>
          <p:cNvPicPr>
            <a:picLocks noChangeAspect="1" noChangeArrowheads="1"/>
          </p:cNvPicPr>
          <p:nvPr/>
        </p:nvPicPr>
        <p:blipFill>
          <a:blip r:embed="rId3" cstate="print"/>
          <a:srcRect/>
          <a:stretch>
            <a:fillRect/>
          </a:stretch>
        </p:blipFill>
        <p:spPr bwMode="auto">
          <a:xfrm>
            <a:off x="0" y="773832"/>
            <a:ext cx="6084168" cy="6084168"/>
          </a:xfrm>
          <a:prstGeom prst="rect">
            <a:avLst/>
          </a:prstGeom>
          <a:noFill/>
        </p:spPr>
      </p:pic>
      <p:sp>
        <p:nvSpPr>
          <p:cNvPr id="2" name="Nadpis 1"/>
          <p:cNvSpPr>
            <a:spLocks noGrp="1"/>
          </p:cNvSpPr>
          <p:nvPr>
            <p:ph type="title"/>
          </p:nvPr>
        </p:nvSpPr>
        <p:spPr/>
        <p:txBody>
          <a:bodyPr/>
          <a:lstStyle/>
          <a:p>
            <a:r>
              <a:rPr lang="cs-CZ" dirty="0" smtClean="0"/>
              <a:t>PROXEMIKA</a:t>
            </a:r>
            <a:endParaRPr lang="cs-CZ" dirty="0"/>
          </a:p>
        </p:txBody>
      </p:sp>
      <p:sp>
        <p:nvSpPr>
          <p:cNvPr id="3" name="Zástupný symbol pro obsah 2"/>
          <p:cNvSpPr>
            <a:spLocks noGrp="1"/>
          </p:cNvSpPr>
          <p:nvPr>
            <p:ph idx="1"/>
          </p:nvPr>
        </p:nvSpPr>
        <p:spPr/>
        <p:txBody>
          <a:bodyPr>
            <a:normAutofit fontScale="77500" lnSpcReduction="20000"/>
          </a:bodyPr>
          <a:lstStyle/>
          <a:p>
            <a:pPr algn="just"/>
            <a:r>
              <a:rPr lang="cs-CZ" dirty="0"/>
              <a:t>Předmětem zkoumání </a:t>
            </a:r>
            <a:r>
              <a:rPr lang="cs-CZ" dirty="0" err="1"/>
              <a:t>proxemiky</a:t>
            </a:r>
            <a:r>
              <a:rPr lang="cs-CZ" dirty="0"/>
              <a:t> je vzdálenost subjektů. </a:t>
            </a:r>
          </a:p>
          <a:p>
            <a:pPr algn="just"/>
            <a:r>
              <a:rPr lang="cs-CZ" dirty="0"/>
              <a:t>Americký antropolog Edward </a:t>
            </a:r>
            <a:r>
              <a:rPr lang="cs-CZ" dirty="0" err="1"/>
              <a:t>Hall</a:t>
            </a:r>
            <a:r>
              <a:rPr lang="cs-CZ" dirty="0"/>
              <a:t>, který jako první vytvořil koncepci </a:t>
            </a:r>
            <a:r>
              <a:rPr lang="cs-CZ" dirty="0" err="1"/>
              <a:t>proxemiky</a:t>
            </a:r>
            <a:r>
              <a:rPr lang="cs-CZ" dirty="0"/>
              <a:t> osobního prostoru, rozdělil komunikační prostor na čtyři základní zóny: </a:t>
            </a:r>
          </a:p>
          <a:p>
            <a:pPr algn="just"/>
            <a:endParaRPr lang="cs-CZ" dirty="0"/>
          </a:p>
          <a:p>
            <a:pPr algn="just"/>
            <a:r>
              <a:rPr lang="cs-CZ" dirty="0" smtClean="0"/>
              <a:t>intimní </a:t>
            </a:r>
            <a:r>
              <a:rPr lang="cs-CZ" dirty="0"/>
              <a:t>zóna – vzdálenost komunikujících </a:t>
            </a:r>
            <a:r>
              <a:rPr lang="cs-CZ" sz="1400" dirty="0"/>
              <a:t>je do 50 cm </a:t>
            </a:r>
          </a:p>
          <a:p>
            <a:pPr algn="just"/>
            <a:endParaRPr lang="cs-CZ" dirty="0"/>
          </a:p>
          <a:p>
            <a:pPr algn="just"/>
            <a:r>
              <a:rPr lang="cs-CZ" dirty="0" smtClean="0"/>
              <a:t>osobní </a:t>
            </a:r>
            <a:r>
              <a:rPr lang="cs-CZ" dirty="0"/>
              <a:t>zóna – vzdálenost komunikujících je </a:t>
            </a:r>
            <a:r>
              <a:rPr lang="cs-CZ" sz="1400" dirty="0"/>
              <a:t>50 </a:t>
            </a:r>
            <a:r>
              <a:rPr lang="cs-CZ" sz="1400" dirty="0" err="1"/>
              <a:t>aţ</a:t>
            </a:r>
            <a:r>
              <a:rPr lang="cs-CZ" sz="1400" dirty="0"/>
              <a:t> 150cm </a:t>
            </a:r>
          </a:p>
          <a:p>
            <a:pPr algn="just"/>
            <a:endParaRPr lang="cs-CZ" dirty="0"/>
          </a:p>
          <a:p>
            <a:pPr algn="just"/>
            <a:r>
              <a:rPr lang="cs-CZ" dirty="0" smtClean="0"/>
              <a:t>společenská </a:t>
            </a:r>
            <a:r>
              <a:rPr lang="cs-CZ" dirty="0"/>
              <a:t>zóna - vzdálenost komunikujících je </a:t>
            </a:r>
            <a:r>
              <a:rPr lang="cs-CZ" sz="1400" dirty="0"/>
              <a:t>1,5 </a:t>
            </a:r>
            <a:r>
              <a:rPr lang="cs-CZ" sz="1400" dirty="0" err="1"/>
              <a:t>aţ</a:t>
            </a:r>
            <a:r>
              <a:rPr lang="cs-CZ" sz="1400" dirty="0"/>
              <a:t> 3m </a:t>
            </a:r>
          </a:p>
          <a:p>
            <a:pPr algn="just"/>
            <a:endParaRPr lang="cs-CZ" dirty="0"/>
          </a:p>
          <a:p>
            <a:pPr algn="just"/>
            <a:r>
              <a:rPr lang="cs-CZ" dirty="0" smtClean="0"/>
              <a:t>veřejná </a:t>
            </a:r>
            <a:r>
              <a:rPr lang="cs-CZ" dirty="0"/>
              <a:t>zóna - vzdálenost komunikujících je větší </a:t>
            </a:r>
            <a:r>
              <a:rPr lang="cs-CZ" dirty="0" smtClean="0"/>
              <a:t>než </a:t>
            </a:r>
            <a:r>
              <a:rPr lang="cs-CZ" sz="1400" dirty="0"/>
              <a:t>3m</a:t>
            </a:r>
            <a:r>
              <a:rPr lang="cs-CZ" dirty="0"/>
              <a:t> </a:t>
            </a:r>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2400" dirty="0" smtClean="0"/>
              <a:t>Ve všech publikacích o neverbální komunikaci se uvádí rozdělení zón vzdáleností kolem, které jsou kolem každého uspořádány jako „navrstvené bubliny“.</a:t>
            </a:r>
            <a:endParaRPr lang="cs-CZ" sz="2400" dirty="0"/>
          </a:p>
        </p:txBody>
      </p:sp>
      <p:pic>
        <p:nvPicPr>
          <p:cNvPr id="1026" name="Picture 2" descr="http://pfyziollfup.upol.cz/castwiki/wp-content/uploads/2011/04/bubliny2.bmp">
            <a:hlinkClick r:id="rId2"/>
          </p:cNvPr>
          <p:cNvPicPr>
            <a:picLocks noChangeAspect="1" noChangeArrowheads="1"/>
          </p:cNvPicPr>
          <p:nvPr/>
        </p:nvPicPr>
        <p:blipFill>
          <a:blip r:embed="rId3" cstate="print"/>
          <a:srcRect/>
          <a:stretch>
            <a:fillRect/>
          </a:stretch>
        </p:blipFill>
        <p:spPr bwMode="auto">
          <a:xfrm>
            <a:off x="1907704" y="1700808"/>
            <a:ext cx="5356664" cy="4385573"/>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a:t>
            </a:r>
            <a:endParaRPr lang="cs-CZ" dirty="0"/>
          </a:p>
        </p:txBody>
      </p:sp>
      <p:sp>
        <p:nvSpPr>
          <p:cNvPr id="3" name="Zástupný symbol pro obsah 2"/>
          <p:cNvSpPr>
            <a:spLocks noGrp="1"/>
          </p:cNvSpPr>
          <p:nvPr>
            <p:ph idx="1"/>
          </p:nvPr>
        </p:nvSpPr>
        <p:spPr/>
        <p:txBody>
          <a:bodyPr/>
          <a:lstStyle/>
          <a:p>
            <a:pPr algn="just">
              <a:buNone/>
            </a:pPr>
            <a:r>
              <a:rPr lang="cs-CZ" dirty="0"/>
              <a:t>Z</a:t>
            </a:r>
            <a:r>
              <a:rPr lang="cs-CZ" dirty="0" smtClean="0"/>
              <a:t>ahrajte si role: rodič – dítě, učitel – žák, milenci a sledujte velikost zóny:</a:t>
            </a:r>
          </a:p>
          <a:p>
            <a:pPr algn="just"/>
            <a:r>
              <a:rPr lang="cs-CZ" dirty="0" smtClean="0"/>
              <a:t>jak to bude na úřadě</a:t>
            </a:r>
          </a:p>
          <a:p>
            <a:pPr algn="just"/>
            <a:r>
              <a:rPr lang="cs-CZ" dirty="0" smtClean="0"/>
              <a:t>proč je velký stůl u vedoucího</a:t>
            </a:r>
          </a:p>
          <a:p>
            <a:pPr algn="just"/>
            <a:r>
              <a:rPr lang="cs-CZ" dirty="0" smtClean="0"/>
              <a:t>jak se projevuje nadřazenost zóny v postoji</a:t>
            </a:r>
          </a:p>
          <a:p>
            <a:pPr algn="just"/>
            <a:r>
              <a:rPr lang="cs-CZ" dirty="0" smtClean="0"/>
              <a:t>proč při kárání učitel stojí a žák sedí</a:t>
            </a:r>
          </a:p>
          <a:p>
            <a:pPr algn="just"/>
            <a:r>
              <a:rPr lang="cs-CZ" dirty="0" smtClean="0"/>
              <a:t>co vyjadřuje stejná výška – rovnoprávnost či nadřazenost</a:t>
            </a:r>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http://www.anavi.estranky.cz/img/picture/7/proxemika--kontakt.jpg">
            <a:hlinkClick r:id="rId2"/>
          </p:cNvPr>
          <p:cNvPicPr>
            <a:picLocks noChangeAspect="1" noChangeArrowheads="1"/>
          </p:cNvPicPr>
          <p:nvPr/>
        </p:nvPicPr>
        <p:blipFill>
          <a:blip r:embed="rId3" cstate="print">
            <a:duotone>
              <a:schemeClr val="bg2">
                <a:shade val="45000"/>
                <a:satMod val="135000"/>
              </a:schemeClr>
              <a:prstClr val="white"/>
            </a:duotone>
          </a:blip>
          <a:srcRect/>
          <a:stretch>
            <a:fillRect/>
          </a:stretch>
        </p:blipFill>
        <p:spPr bwMode="auto">
          <a:xfrm>
            <a:off x="539552" y="0"/>
            <a:ext cx="8604448" cy="6568065"/>
          </a:xfrm>
          <a:prstGeom prst="rect">
            <a:avLst/>
          </a:prstGeom>
          <a:noFill/>
        </p:spPr>
      </p:pic>
      <p:sp>
        <p:nvSpPr>
          <p:cNvPr id="2" name="Nadpis 1"/>
          <p:cNvSpPr>
            <a:spLocks noGrp="1"/>
          </p:cNvSpPr>
          <p:nvPr>
            <p:ph type="title"/>
          </p:nvPr>
        </p:nvSpPr>
        <p:spPr/>
        <p:txBody>
          <a:bodyPr/>
          <a:lstStyle/>
          <a:p>
            <a:r>
              <a:rPr lang="cs-CZ" dirty="0" smtClean="0"/>
              <a:t>PROXEMIKA (pokračování)</a:t>
            </a:r>
            <a:endParaRPr lang="cs-CZ" dirty="0"/>
          </a:p>
        </p:txBody>
      </p:sp>
      <p:sp>
        <p:nvSpPr>
          <p:cNvPr id="3" name="Zástupný symbol pro obsah 2"/>
          <p:cNvSpPr>
            <a:spLocks noGrp="1"/>
          </p:cNvSpPr>
          <p:nvPr>
            <p:ph idx="1"/>
          </p:nvPr>
        </p:nvSpPr>
        <p:spPr/>
        <p:txBody>
          <a:bodyPr>
            <a:normAutofit fontScale="85000" lnSpcReduction="20000"/>
          </a:bodyPr>
          <a:lstStyle/>
          <a:p>
            <a:pPr algn="just"/>
            <a:r>
              <a:rPr lang="cs-CZ" dirty="0"/>
              <a:t>Takto uváděné vzdálenosti je nezbytné </a:t>
            </a:r>
            <a:r>
              <a:rPr lang="cs-CZ" dirty="0" smtClean="0"/>
              <a:t>považovat </a:t>
            </a:r>
            <a:r>
              <a:rPr lang="cs-CZ" dirty="0"/>
              <a:t>pouze za orientační, neboť jejich přesnost je dána dalšími faktory, jako je například temperament, národnost, </a:t>
            </a:r>
            <a:r>
              <a:rPr lang="cs-CZ" dirty="0" err="1"/>
              <a:t>socio</a:t>
            </a:r>
            <a:r>
              <a:rPr lang="cs-CZ" dirty="0"/>
              <a:t>-kulturní zvyklosti apod. Rozdílné hodnoty také udávají sami autoři. </a:t>
            </a:r>
          </a:p>
          <a:p>
            <a:pPr algn="just"/>
            <a:r>
              <a:rPr lang="cs-CZ" dirty="0"/>
              <a:t>Vzdálenost komunikujících osob je vyjádřením jejich sociální blízkosti, tedy blízkosti v oblasti psychických postojů. </a:t>
            </a:r>
          </a:p>
          <a:p>
            <a:pPr algn="just"/>
            <a:r>
              <a:rPr lang="cs-CZ" dirty="0"/>
              <a:t>Při prvním jednání s cizím člověkem </a:t>
            </a:r>
            <a:r>
              <a:rPr lang="cs-CZ" dirty="0" smtClean="0"/>
              <a:t>udržujeme </a:t>
            </a:r>
            <a:r>
              <a:rPr lang="cs-CZ" dirty="0"/>
              <a:t>větší vzdálenost </a:t>
            </a:r>
            <a:r>
              <a:rPr lang="cs-CZ" dirty="0" smtClean="0"/>
              <a:t>než </a:t>
            </a:r>
            <a:r>
              <a:rPr lang="cs-CZ" dirty="0"/>
              <a:t>při druhém. Jinou vzdálenost však s </a:t>
            </a:r>
            <a:r>
              <a:rPr lang="cs-CZ" dirty="0" smtClean="0"/>
              <a:t>toutéž </a:t>
            </a:r>
            <a:r>
              <a:rPr lang="cs-CZ" dirty="0"/>
              <a:t>osobou zaujímáme na ulici, při obchodním jednání nebo v intimní situaci.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PROXEMIKA</a:t>
            </a:r>
            <a:endParaRPr lang="cs-CZ" dirty="0"/>
          </a:p>
        </p:txBody>
      </p:sp>
      <p:sp>
        <p:nvSpPr>
          <p:cNvPr id="3" name="Zástupný symbol pro obsah 2"/>
          <p:cNvSpPr>
            <a:spLocks noGrp="1"/>
          </p:cNvSpPr>
          <p:nvPr>
            <p:ph idx="1"/>
          </p:nvPr>
        </p:nvSpPr>
        <p:spPr/>
        <p:txBody>
          <a:bodyPr>
            <a:normAutofit fontScale="85000" lnSpcReduction="10000"/>
          </a:bodyPr>
          <a:lstStyle/>
          <a:p>
            <a:pPr algn="just"/>
            <a:r>
              <a:rPr lang="cs-CZ" b="1" dirty="0"/>
              <a:t>Vertikální</a:t>
            </a:r>
            <a:r>
              <a:rPr lang="cs-CZ" dirty="0"/>
              <a:t> </a:t>
            </a:r>
            <a:r>
              <a:rPr lang="cs-CZ" dirty="0" err="1"/>
              <a:t>proxemika</a:t>
            </a:r>
            <a:r>
              <a:rPr lang="cs-CZ" dirty="0"/>
              <a:t> je nejčastěji </a:t>
            </a:r>
            <a:r>
              <a:rPr lang="cs-CZ" dirty="0" smtClean="0"/>
              <a:t>používána </a:t>
            </a:r>
            <a:r>
              <a:rPr lang="cs-CZ" dirty="0"/>
              <a:t>za účelem získání vyšší pozice. Zde </a:t>
            </a:r>
            <a:r>
              <a:rPr lang="cs-CZ" dirty="0" smtClean="0"/>
              <a:t>můžeme </a:t>
            </a:r>
            <a:r>
              <a:rPr lang="cs-CZ" dirty="0"/>
              <a:t>připomenout polohu učitelské katedry vůči </a:t>
            </a:r>
            <a:r>
              <a:rPr lang="cs-CZ" dirty="0" smtClean="0"/>
              <a:t>žákovským </a:t>
            </a:r>
            <a:r>
              <a:rPr lang="cs-CZ" dirty="0"/>
              <a:t>lavicím, stupínek apod. Aby komunikace byla vyrovnaná, je potřebná stejná rovina očí, neboť ten, kdo je s rovinou očí výše, má tendenci k nadřazenosti. </a:t>
            </a:r>
          </a:p>
          <a:p>
            <a:pPr algn="just"/>
            <a:r>
              <a:rPr lang="cs-CZ" dirty="0"/>
              <a:t>Pokud chce učitel hovořit se </a:t>
            </a:r>
            <a:r>
              <a:rPr lang="cs-CZ" dirty="0" smtClean="0"/>
              <a:t>žáky </a:t>
            </a:r>
            <a:r>
              <a:rPr lang="cs-CZ" dirty="0"/>
              <a:t>jako rovný s rovnými, je třeba, aby se </a:t>
            </a:r>
            <a:r>
              <a:rPr lang="cs-CZ" dirty="0" smtClean="0"/>
              <a:t>udržel </a:t>
            </a:r>
            <a:r>
              <a:rPr lang="cs-CZ" dirty="0"/>
              <a:t>mimo jejich osobní zónu, respektoval ji a přizpůsobil svou výšku. Zatímco potřebuje-li </a:t>
            </a:r>
            <a:r>
              <a:rPr lang="cs-CZ" dirty="0" smtClean="0"/>
              <a:t>žáky </a:t>
            </a:r>
            <a:r>
              <a:rPr lang="cs-CZ" dirty="0"/>
              <a:t>usměrnit, umírnit, pak je vhodné vstoupit do jejich </a:t>
            </a:r>
          </a:p>
        </p:txBody>
      </p:sp>
      <p:pic>
        <p:nvPicPr>
          <p:cNvPr id="18434" name="Picture 2" descr="http://dan.univerzita-online.cz/wp-content/uploads/2011/11/proxemik.jpg">
            <a:hlinkClick r:id="rId2"/>
          </p:cNvPr>
          <p:cNvPicPr>
            <a:picLocks noChangeAspect="1" noChangeArrowheads="1"/>
          </p:cNvPicPr>
          <p:nvPr/>
        </p:nvPicPr>
        <p:blipFill>
          <a:blip r:embed="rId3" cstate="print"/>
          <a:srcRect/>
          <a:stretch>
            <a:fillRect/>
          </a:stretch>
        </p:blipFill>
        <p:spPr bwMode="auto">
          <a:xfrm>
            <a:off x="0" y="0"/>
            <a:ext cx="2517722" cy="1556792"/>
          </a:xfrm>
          <a:prstGeom prst="rect">
            <a:avLst/>
          </a:prstGeom>
          <a:noFill/>
        </p:spPr>
      </p:pic>
      <p:pic>
        <p:nvPicPr>
          <p:cNvPr id="18436" name="Picture 4" descr="http://home.zcu.cz/~holytom/Obr/obr_2.jpg.jpg">
            <a:hlinkClick r:id="rId4"/>
          </p:cNvPr>
          <p:cNvPicPr>
            <a:picLocks noChangeAspect="1" noChangeArrowheads="1"/>
          </p:cNvPicPr>
          <p:nvPr/>
        </p:nvPicPr>
        <p:blipFill>
          <a:blip r:embed="rId5" cstate="print"/>
          <a:srcRect/>
          <a:stretch>
            <a:fillRect/>
          </a:stretch>
        </p:blipFill>
        <p:spPr bwMode="auto">
          <a:xfrm>
            <a:off x="7668344" y="5401214"/>
            <a:ext cx="1475656" cy="1456786"/>
          </a:xfrm>
          <a:prstGeom prst="rect">
            <a:avLst/>
          </a:prstGeom>
          <a:noFill/>
        </p:spPr>
      </p:pic>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632</TotalTime>
  <Words>2955</Words>
  <Application>Microsoft Office PowerPoint</Application>
  <PresentationFormat>Předvádění na obrazovce (4:3)</PresentationFormat>
  <Paragraphs>223</Paragraphs>
  <Slides>29</Slides>
  <Notes>0</Notes>
  <HiddenSlides>0</HiddenSlides>
  <MMClips>0</MMClips>
  <ScaleCrop>false</ScaleCrop>
  <HeadingPairs>
    <vt:vector size="4" baseType="variant">
      <vt:variant>
        <vt:lpstr>Motiv</vt:lpstr>
      </vt:variant>
      <vt:variant>
        <vt:i4>1</vt:i4>
      </vt:variant>
      <vt:variant>
        <vt:lpstr>Nadpisy snímků</vt:lpstr>
      </vt:variant>
      <vt:variant>
        <vt:i4>29</vt:i4>
      </vt:variant>
    </vt:vector>
  </HeadingPairs>
  <TitlesOfParts>
    <vt:vector size="30" baseType="lpstr">
      <vt:lpstr>Motiv sady Office</vt:lpstr>
      <vt:lpstr>Pedagogická komunikace</vt:lpstr>
      <vt:lpstr>K neverbální komunikaci</vt:lpstr>
      <vt:lpstr>Snímek 3</vt:lpstr>
      <vt:lpstr>PROXEMIKA</vt:lpstr>
      <vt:lpstr>PROXEMIKA</vt:lpstr>
      <vt:lpstr>Ve všech publikacích o neverbální komunikaci se uvádí rozdělení zón vzdáleností kolem, které jsou kolem každého uspořádány jako „navrstvené bubliny“.</vt:lpstr>
      <vt:lpstr>Příklad:</vt:lpstr>
      <vt:lpstr>PROXEMIKA (pokračování)</vt:lpstr>
      <vt:lpstr>PROXEMIKA</vt:lpstr>
      <vt:lpstr>PROXEMIKA</vt:lpstr>
      <vt:lpstr>Co ovlivňuje naši prostorovou komunikaci?</vt:lpstr>
      <vt:lpstr>Proxemika souvisí s kulturou dané země</vt:lpstr>
      <vt:lpstr>Snímek 13</vt:lpstr>
      <vt:lpstr>Cvičení-DÚ Vypracujte si toto cvičení</vt:lpstr>
      <vt:lpstr>Cvičení-DÚ (pokračování)</vt:lpstr>
      <vt:lpstr>Interaktivní cvičení</vt:lpstr>
      <vt:lpstr>Snímek 17</vt:lpstr>
      <vt:lpstr>Snímek 18</vt:lpstr>
      <vt:lpstr>Snímek 19</vt:lpstr>
      <vt:lpstr>Snímek 20</vt:lpstr>
      <vt:lpstr>Snímek 21</vt:lpstr>
      <vt:lpstr>Snímek 22</vt:lpstr>
      <vt:lpstr>Klíč k vyhodnocení</vt:lpstr>
      <vt:lpstr>Klíč k vyhodnocení</vt:lpstr>
      <vt:lpstr>Klíč k vyhodnocení</vt:lpstr>
      <vt:lpstr>Vypracovat otázky-DÚ</vt:lpstr>
      <vt:lpstr>Vypracovat otázky</vt:lpstr>
      <vt:lpstr>Cvičení-jen pro zajímavost</vt:lpstr>
      <vt:lpstr>Pokračování cvičení</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Pedagogická komunikace</dc:title>
  <dc:creator>Hana</dc:creator>
  <cp:lastModifiedBy>Hana</cp:lastModifiedBy>
  <cp:revision>2</cp:revision>
  <dcterms:created xsi:type="dcterms:W3CDTF">2013-04-15T22:05:41Z</dcterms:created>
  <dcterms:modified xsi:type="dcterms:W3CDTF">2013-04-16T08:38:35Z</dcterms:modified>
</cp:coreProperties>
</file>