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7" r:id="rId4"/>
    <p:sldId id="269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70" r:id="rId16"/>
    <p:sldId id="271" r:id="rId17"/>
    <p:sldId id="275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941D-2FBA-4ECD-A256-D6EE9C0013B7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1DE8-FAA4-4E34-855F-67B9D6F988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941D-2FBA-4ECD-A256-D6EE9C0013B7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1DE8-FAA4-4E34-855F-67B9D6F988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941D-2FBA-4ECD-A256-D6EE9C0013B7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1DE8-FAA4-4E34-855F-67B9D6F988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941D-2FBA-4ECD-A256-D6EE9C0013B7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1DE8-FAA4-4E34-855F-67B9D6F988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941D-2FBA-4ECD-A256-D6EE9C0013B7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1DE8-FAA4-4E34-855F-67B9D6F988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941D-2FBA-4ECD-A256-D6EE9C0013B7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1DE8-FAA4-4E34-855F-67B9D6F988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941D-2FBA-4ECD-A256-D6EE9C0013B7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1DE8-FAA4-4E34-855F-67B9D6F988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941D-2FBA-4ECD-A256-D6EE9C0013B7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1DE8-FAA4-4E34-855F-67B9D6F988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941D-2FBA-4ECD-A256-D6EE9C0013B7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1DE8-FAA4-4E34-855F-67B9D6F988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941D-2FBA-4ECD-A256-D6EE9C0013B7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1DE8-FAA4-4E34-855F-67B9D6F988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941D-2FBA-4ECD-A256-D6EE9C0013B7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1DE8-FAA4-4E34-855F-67B9D6F988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D941D-2FBA-4ECD-A256-D6EE9C0013B7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D1DE8-FAA4-4E34-855F-67B9D6F9889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z/url?sa=i&amp;rct=j&amp;q=PARALINGVISTIKA+&amp;source=images&amp;cd=&amp;cad=rja&amp;docid=CA2AxCWkOquWxM&amp;tbnid=7ArsCNT8i2VemM:&amp;ved=0CAUQjRw&amp;url=http%3A%2F%2Fchrz.wz.cz%2F%3Fstranka%3D705&amp;ei=HzFlUYXiDcrStAa22oGgDA&amp;bvm=bv.44990110,d.bGE&amp;psig=AFQjCNGk7Y2KLEhMuauFCZj_vql1wn2NqQ&amp;ust=1365671878563702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Pedagogická komunikace </a:t>
            </a:r>
            <a:br>
              <a:rPr lang="cs-CZ" dirty="0" smtClean="0"/>
            </a:br>
            <a:r>
              <a:rPr lang="cs-CZ" dirty="0" smtClean="0"/>
              <a:t>Paralingvistické projevy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Hana </a:t>
            </a:r>
            <a:r>
              <a:rPr lang="cs-CZ" dirty="0" err="1" smtClean="0"/>
              <a:t>Medvedová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Rychlost projevu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Rychlost projevu významně ovlivňuje vnímání  jeho srozumitelnost; rychlá řeč vede snadno k únavě a ztrátě pozornosti posluchače. Proto se doporučuje podstatné, závažné a významné informace říkat důrazněji a pomaleji. Rychlejší tempo řeči je charakteristické pro </a:t>
            </a:r>
            <a:r>
              <a:rPr lang="cs-CZ" dirty="0" smtClean="0"/>
              <a:t>temperamentní </a:t>
            </a:r>
            <a:r>
              <a:rPr lang="cs-CZ" dirty="0" smtClean="0"/>
              <a:t>a impulzivní mluvčí, může být však také </a:t>
            </a:r>
            <a:r>
              <a:rPr lang="cs-CZ" dirty="0" smtClean="0"/>
              <a:t>z</a:t>
            </a:r>
            <a:r>
              <a:rPr lang="cs-CZ" dirty="0" smtClean="0"/>
              <a:t>nakem </a:t>
            </a:r>
            <a:r>
              <a:rPr lang="cs-CZ" dirty="0" smtClean="0"/>
              <a:t>nervozity  a jisté nevázanosti. Pomalejší tempo je charakteristické pro vyrovnanost, rozvážnost, věcnost, serióznost, někdy váhavost a retardovanou aktivitu. Projev získá na dynamice, švihu a energii, pokud střídáme různá tempa řeči.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Plynulost, pomlky a frázování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Plynulost, pomlky a frázování ovlivňují a upřesňují způsob chápání sdělení příjemcem-posluchačem. Cílení, respektive úmyslná pomlka může znamenat výzvu, očekávání, požadavek ba zvýšení pozornosti, příležitost pro zamyšlení pro posluchače i mluvčího, v případě neúmyslné pomlky se může jednat o projev bezradnosti, váhání, nejistoty, rozpaků, nesoustředěnosti, hledání správného a přesného výrazu a v expresivním pojetí i o projev uraženosti a pohrdání.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 vata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Slovní vata je označení pro slova, jimiž mluvčí svůj projev vyplňuje, ale které nemají pro komunikované sdělení žádný význam. Obvykle se jedná o stereotypní a pro mluvčího charakteristickou výplň mezi slovy či větami, kdy mluvčí hledá správný a přesný výraz, nebo je emočně diskvalifikován (například trémou). Slovní vatou bývají </a:t>
            </a:r>
            <a:r>
              <a:rPr lang="cs-CZ" dirty="0" smtClean="0"/>
              <a:t>citoslovce</a:t>
            </a:r>
            <a:r>
              <a:rPr lang="cs-CZ" dirty="0" smtClean="0"/>
              <a:t>, adjektiva apod. (například že ano, prostě, jaksi, tedy, abych pravdu řekl) výplňové zvuky (</a:t>
            </a:r>
            <a:r>
              <a:rPr lang="cs-CZ" dirty="0" err="1" smtClean="0"/>
              <a:t>ááá</a:t>
            </a:r>
            <a:r>
              <a:rPr lang="cs-CZ" dirty="0" smtClean="0"/>
              <a:t>, ehm, </a:t>
            </a:r>
            <a:r>
              <a:rPr lang="cs-CZ" dirty="0" err="1" smtClean="0"/>
              <a:t>ééé</a:t>
            </a:r>
            <a:r>
              <a:rPr lang="cs-CZ" dirty="0" smtClean="0"/>
              <a:t>) apod.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Chyby v projevu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/>
              <a:t>Chyby v projevu bývají nejrůznějšího druhu. Může se jednat o chybnou artikulaci, nesprávnou výslovnost písmen (r, ř, š, l), přeříkávání, zadrhávání, koktání, polykání koncovek, nevhodně volená slova, vulgarizmy, slangové výrazy, nedokončování vět, nedržení se tématu, opomenutí všech avizovaných faktorů (například </a:t>
            </a:r>
            <a:r>
              <a:rPr lang="cs-CZ" dirty="0" smtClean="0"/>
              <a:t>mluvčí </a:t>
            </a:r>
            <a:r>
              <a:rPr lang="cs-CZ" dirty="0" smtClean="0"/>
              <a:t>tvrdí, že ,,vliv mají čtyři faktory“, ale v projevu dále uvede dva a další zcela ignoruje). Jako nejvíce rušivé paralingvistické nedostatky jsou </a:t>
            </a:r>
            <a:r>
              <a:rPr lang="cs-CZ" dirty="0" smtClean="0"/>
              <a:t>posluchači </a:t>
            </a:r>
            <a:r>
              <a:rPr lang="cs-CZ" dirty="0" smtClean="0"/>
              <a:t>vnímány nesebevědomý projev, špatná výslovnost a artikulace, příliš rychlá řeč, nedostatečná slovní zásoba a chudý verbální projev.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Shrnutí:</a:t>
            </a:r>
            <a:endParaRPr lang="cs-CZ" dirty="0" smtClean="0"/>
          </a:p>
          <a:p>
            <a:r>
              <a:rPr lang="cs-CZ" dirty="0" smtClean="0"/>
              <a:t>Velmi podstatnou roli v komunikaci hraje její neverbální a paralingvistická složka. Traduje se (</a:t>
            </a:r>
            <a:r>
              <a:rPr lang="cs-CZ" dirty="0" err="1" smtClean="0"/>
              <a:t>Bradbury</a:t>
            </a:r>
            <a:r>
              <a:rPr lang="cs-CZ" dirty="0" smtClean="0"/>
              <a:t>, 2001; </a:t>
            </a:r>
            <a:r>
              <a:rPr lang="cs-CZ" dirty="0" err="1" smtClean="0"/>
              <a:t>Klapetek</a:t>
            </a:r>
            <a:r>
              <a:rPr lang="cs-CZ" dirty="0" smtClean="0"/>
              <a:t>, 2008), že jejich společný podíl je až na 93 % a i když jiné výzkumu toto číslo nepotvrzují (</a:t>
            </a:r>
            <a:r>
              <a:rPr lang="cs-CZ" dirty="0" err="1" smtClean="0"/>
              <a:t>Lapakko</a:t>
            </a:r>
            <a:r>
              <a:rPr lang="cs-CZ" dirty="0" smtClean="0"/>
              <a:t>, 1997), velký význam </a:t>
            </a:r>
            <a:r>
              <a:rPr lang="cs-CZ" dirty="0" err="1" smtClean="0"/>
              <a:t>mimoslovné</a:t>
            </a:r>
            <a:r>
              <a:rPr lang="cs-CZ" dirty="0" smtClean="0"/>
              <a:t> komunikace nepopírají.</a:t>
            </a:r>
          </a:p>
          <a:p>
            <a:r>
              <a:rPr lang="cs-CZ" dirty="0" smtClean="0"/>
              <a:t>Následující příklad je velmi stručným záznamem </a:t>
            </a:r>
            <a:r>
              <a:rPr lang="cs-CZ" dirty="0" smtClean="0"/>
              <a:t>přijímacího </a:t>
            </a:r>
            <a:r>
              <a:rPr lang="cs-CZ" dirty="0" smtClean="0"/>
              <a:t>pohovoru, ve kterém jsou některé neverbální a paralingvistické složky uvedené. Zkuste je najít dříve než si přečtete jejich výčet na další stránce.</a:t>
            </a:r>
          </a:p>
          <a:p>
            <a:endParaRPr lang="cs-CZ" dirty="0"/>
          </a:p>
        </p:txBody>
      </p:sp>
      <p:pic>
        <p:nvPicPr>
          <p:cNvPr id="6146" name="Picture 2" descr="http://t3.gstatic.com/images?q=tbn:ANd9GcTWo2xK3IjsdA93SozxtoePE_f2Kn32Z0RRz6U1TcDOmsEMeYJ76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0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 l="26135" t="41274" r="43039" b="30994"/>
          <a:stretch>
            <a:fillRect/>
          </a:stretch>
        </p:blipFill>
        <p:spPr bwMode="auto">
          <a:xfrm>
            <a:off x="467544" y="1052736"/>
            <a:ext cx="8194675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</a:t>
            </a:r>
            <a:r>
              <a:rPr lang="cs-CZ" dirty="0" smtClean="0"/>
              <a:t>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Shrnutí</a:t>
            </a:r>
            <a:r>
              <a:rPr lang="cs-CZ" dirty="0" smtClean="0"/>
              <a:t>: máte </a:t>
            </a:r>
            <a:r>
              <a:rPr lang="cs-CZ" dirty="0" smtClean="0"/>
              <a:t>asi pocit, že předchozí popis je příliš stručný a jistě máte pravdu. Během toho pohovoru by bylo možné sledovat mnoho dalších projevů, a proto uveďte, co dalšího byste si jako pozorovatelé probíhající </a:t>
            </a:r>
            <a:r>
              <a:rPr lang="cs-CZ" dirty="0" err="1" smtClean="0"/>
              <a:t>mimoslovné</a:t>
            </a:r>
            <a:r>
              <a:rPr lang="cs-CZ" dirty="0" smtClean="0"/>
              <a:t> interakce mohli všimnout.</a:t>
            </a:r>
          </a:p>
          <a:p>
            <a:r>
              <a:rPr lang="cs-CZ" b="1" dirty="0" smtClean="0"/>
              <a:t>CVIČENÍ</a:t>
            </a:r>
            <a:r>
              <a:rPr lang="cs-CZ" dirty="0" smtClean="0"/>
              <a:t> – jmenovat 3 minuty své klady spolužákovi</a:t>
            </a:r>
          </a:p>
          <a:p>
            <a:r>
              <a:rPr lang="cs-CZ" b="1" dirty="0" smtClean="0"/>
              <a:t> </a:t>
            </a:r>
            <a:endParaRPr lang="cs-CZ" dirty="0" smtClean="0"/>
          </a:p>
          <a:p>
            <a:r>
              <a:rPr lang="cs-CZ" b="1" dirty="0" smtClean="0"/>
              <a:t>CVIČENÍ</a:t>
            </a:r>
            <a:r>
              <a:rPr lang="cs-CZ" dirty="0" smtClean="0"/>
              <a:t> – povídání bez neverbální složky</a:t>
            </a:r>
          </a:p>
          <a:p>
            <a:r>
              <a:rPr lang="cs-CZ" dirty="0" smtClean="0"/>
              <a:t> </a:t>
            </a:r>
          </a:p>
          <a:p>
            <a:r>
              <a:rPr lang="cs-CZ" b="1" dirty="0" smtClean="0"/>
              <a:t>CVIČENÍ</a:t>
            </a:r>
            <a:r>
              <a:rPr lang="cs-CZ" dirty="0" smtClean="0"/>
              <a:t> – předvést vybranou emoci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2</a:t>
            </a:r>
            <a:endParaRPr lang="cs-CZ" dirty="0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2158" t="32452" r="21163" b="11863"/>
          <a:stretch>
            <a:fillRect/>
          </a:stretch>
        </p:blipFill>
        <p:spPr bwMode="auto">
          <a:xfrm>
            <a:off x="0" y="1243263"/>
            <a:ext cx="9144000" cy="561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 prezentace</a:t>
            </a:r>
            <a:endParaRPr lang="cs-CZ" dirty="0"/>
          </a:p>
        </p:txBody>
      </p:sp>
      <p:sp>
        <p:nvSpPr>
          <p:cNvPr id="31746" name="AutoShape 2" descr="data:image/jpeg;base64,/9j/4AAQSkZJRgABAQAAAQABAAD/2wCEAAkGBhQSEBUUExQVFRUWGB8YGRcXGBkbGhoaHRsdHBwdHB4ZHSchIB4lHBogHy8gIycpLCwtGx4xNTAqNSYrLCkBCQoKDgwOGg8PGi0kHCQqLSwsLCwsKSwsKSwsLCwsLCktLCwsLCwsKSksLCwsLCwsLCwsLCwsLCwsKSwsLCwsLP/AABEIAMYA/gMBIgACEQEDEQH/xAAbAAACAgMBAAAAAAAAAAAAAAAFBgMEAAIHAf/EAFMQAAICAAQDBAUFCwYKCwEAAAECAxEABBIhBTFBEyJRYQYHMnGBFCNCcpEIMzVSVGKTobGz0yVDc4KywRUWFxhTg6LC0dIkNERVY3SSo+Hw8cP/xAAaAQACAwEBAAAAAAAAAAAAAAADBAABAgUG/8QAMhEAAgIBBAEBBQcEAwEAAAAAAQIAAxEEEiExQRMFUWGBoRQiMnHB8PEjkbHRQkNSM//aAAwDAQACEQMRAD8AJ+rH1Y8OzfCsvPPlg8jhiza5RdSOo2VwOQHTDR/kY4T+Rr+km/iYz1MfgPKfVf8AfSYdsSSc0m9XfBFdk+ROxU0SvylgDQJFh6vcY1Hq/wCCfkMn/pzX/NhqGzTXy7Vjfh3V/wCGIjnUABYldRpbBtvcu7fCr8axnMyTFr/EDgn5DJ/6c3/zY1PoFwT8hk/9Ob/5sNc5YLaJrbw1Bf1kVimmZkZo3CyaGbs5InUBomAJ1gj2lsaTRINqR1xW6TMW8x6F8BSNnfKMirzZxmlHOqGphZJPLEE/oNwloZSmRWOaMA9nM8+4JpSNEu4blYJo8+WDfpPIFdEfZShKlmCBmLBXAZtg4iJoH8Ykctl/MZXte9BcccAAjQXIrdpQcK9ACMVz1MFbrWxTt1Dq2AOB+fnz8v31CKMiQf4scLEcbHhRYudJEc8h71nZA8ql9hqNAUNjvtgzw/1e8FnKiLKBtSlvanGmjpp7k7rarGk790+F4lyWV7aiqJIqNtV9mpQgoC7AHunvFUUlm3JoDFjhRWKPMwvLCrvLTsqujMXppGALMdkbSvSwffi9Pda5O8YH7/f5yyAINX0I4Ey6lyynv9mBrzGotYApdd0bFNyIIN1iY+r3ggUMcqtFdQpswbGoIK+c+kxAX8bpgpxRoJBJ2Jih0R7mRWiFkaEOoqDSxBtNXVg9MeZ6APli5eJUlpD3JTUagiJYNg7MrW4Nd4sSKFYcmYIj9XXCpSog4erMyliJJZ0KAMU7w1k8waAHQ4w+g3AgxVssthGYkNmdBCVq0trpqJqgSemDp4mq9upPZzSxkh5CAAAOziBAJa+Z9nnrwN4ikc8JUskgSMDSgfs41C3GGYhQQZArsbU/NgVzxMySrmfQPgSGjll5hdmzDbk0eT8gSATyBIF3gP6Zeg3Cl4dLNlYFDx5iOFmDzGj2qK4GpyD3Wq/PbBvK5VJxTN2MkegFnl7ukA9miKpo6a194AlqO2ra16wIoV4M4gIKdtlxYN7rLEo38dKgYpGDDIPEhGODLv8AkZ4T+Rr+km/iYgzHqT4S23yYp9WWXf325w+YXsxM5JYEh5ZTDGRuERb1tXK6R29+gY3Ki4PUVwofzUn6V8Sp6j+Ej/s7H3yyf3Ni3m828QV0eRgJWWKPWW1omoMX1bsWkIQWdhowLzfymPtBcxJCiRhMNpGvRqJbukltZWK9Kqg31E4qSWl9SnCfyYn3yy/82Nv8i3CvyX/3Zv8Anxf9Hc3LmQ8rSOkSytsaDOFAA1WO7HpAOkbkliSOWA4yfbGRlaVWc6IlMspPaSKCv0vZjjqUjlbH8UDEzJLR9TfCR/2T/wB2b/nxDnPVPweNdRygN7AB5yzE8gAJNycTcX4lmfnZY5RHC4MKMaJDK1BwCOZOti3ILGNicQQcQnPbSHt4+zg3DMpIUspUqoJ+cESPISQG1ScqrElyhJ6ouETk9gpUgb6XdgLur1MaNi6vp54IZT1McLRAHy/aHqzPKCfgrgAeH9+DEeWXLQLHATckh0Gy1NIS5Y3uQq22/PSBgNm+ItDI8UfbtvSsxam3DyU5PtElIgfoliRipMzdvVFwm/8Aqi19ef8AiY1zHqp4Qi6myihR17SbxA/0nmMe8Y4m6MkOuWo6eaVQwDMtyyDXypUB7nXXGOQ3gTIyzLmBmpGjRo9c6ozEqW1MqAtsCqVYUCwqAkkk4uVNsv6rOEyLqTJrpsgHXPRra1+c3F3v1+zFoep7hV/9TT9JP/Exb4asqZWWWWPMByoGjtLNHkI1jYiMAEDUAG2JIB2xnEeElMpCrszHt1sB5fZkYgpeoOyqpNFvxQduWJJK3+RzhP5Gv6Sf+Jjl3rw9DsnkUyjZSJY+1MmoqzsGCiPT7bH8Y8vHHVF9HoXljiCNRt3+cf2Uru7tyZmAI8AfHCL90nGFjyAAAAMoAHIACLFygcx79TH4Dyn1X/fSYdjhJ9TH4Dyn1X/fSYdsSXEyazPIjLRkzJG5sFEQOAB03AsdbONctMX74PenkMaMa7kYLCxf5qNIfEkXsMXZ8uXkkKkB0nLKSCRelQQfEEEjAPP5OaKNQsZdIJC9qynXC2sOpGxDKj1yNhdtzWMTGOYQzfDct3CUHzjaISXYSSubpzIDqVdrHjsavSMR5LizRxD5QkmlHaJsyQvZkq5UMwDFkBAFuygXdkY1zuYoSWyyRyIkyzagnZV3lVb57gNGvm111O5fMJlMtEuYcBiDq2JLOe89KASRZPwxeJvEpySJLOsDG1FMyAA6yfZB/MAGonluo3usbcY4hNBOrK2uJRckQCLpQ91CpaiX1AmrAIUgC6vSCfLhbyyLHEGDSyImgHSdkGwLG9jWwF9cAeIzrPNK/fCPp1IRuxQELpbmvtGx8RWAvalfDHmGroewZUcSyvHo/wDCCsAY1my5dlKkuxVl7NmCg0zKzADnpAvoBf4p6RpAoMiyItXuYwdP42jX2mkfVvywpcUingKSZb5QXYaZXVow2hR3bDLp5hRq6Kvni9wbKkRRSynMZnOFbGh2Xs1YWFdrChd9VNZ32G2LR1cZExbUU7hedx8o1MsEqd03q0iNNiHkJWieqqW3FUvXE2QDvqeXvPqIWUgrqSgQVRt41skV1q7NjAuDKSQPDeln0tSu1r0Jkal2YEhdQtmvvNtgXnPSCbMRSvHN2Bjk7NYo7LvKDWgEDUxrdiNgCNuZxGfBwO5nYSPhGbNshZu0YLFGLmbcEhtkiBG9tdkDcjSPpYC8R4yrlYzoRV+9wEHSgHJpQgNnqFA8hvbChpcvpllNLI2kSlYXDkAsXYkWaYAFRemhtvZUZXs1TmsbOiExJQGtwgJaQAHdhyUnzxy9Q9uoISpTt8+Pl7/z/wAxmtEqGWPMu8Gny9lY2DSVqZmTS73tqOoDbptsNhiP1kNfCH/p4P38eBWVVkzUKudUsUskDNy1Axlrobd5Qj14+7BP1iH+R3/p4f38eHtG7OuGGCCR/aAsUK3B75j852wp8Ry4ZhMriOBX1apGYKzt3LTTRVW10TdNew64PcYAKxoa0vIFbzG5r4kAe4nFPjmTE5ETh+yCM7FRzNFVAPiLZq8VU4cMxBkkaQku65YFXFkzvSubYLpINbkvpHv6ba5mJJJDC0sStr1ECORrkk7vtawC1MBX0RXKth+W4TJSER0rSd5CGssfnHa/DSgh1NzpvHezmMlKY4OysMEBaR42LGWYsGPQjTqkck8iRtvipJZWYCORO1yxjkBZiVkUUT2ZOzVRYaRuLo1iORBlpHk7WFmdyjBllGliAzBNJbSCNLE1t1PIAPxqROzeL2XMRlWNtjSKVy8Z8KXVKQeTG+uJuElZs1Evbq4XWzKKJbQwdjf589Gq3SJcVkSQpxCVLiglGWUpWhDLJ5Ad0LbCvHxN8ziu0MeYcFZcrK8jO2kGUa+6iuNSsbULoBFV+vE/pFKzmQESgMfk6lUZiFI1zOAAeYAQE+GKvEuFGSJpHMpbV2UXd0kR0wYuqqO6bdtNAEJGPfck9zuaDlfnIUIkDghpXTUQ0YDSJpCKQrADcd0/GLNZmBkjLxoV3aN4sw55SWzEqmpfnCLJ6hb5Yi/wD2awfNyMZG19nR7NdCKscbACltdAZm+ikgFWQfYuGzK7v84402ispCtMJajZttRXtS8xUmgCpPIYkuXlhRisarl1enCKZZJWJD6n5BQSZE3s76SN6OKeajErq5h7RZoI5pFEkitqcAXHbBQQqAVsSOvQleEZZI5zpVgiRBXd0KhXjYjWCwAOtWZiQTyva8KGf49HlxpnYRLJEdBa67DtJHVRt7eiRYtPSrxJR+Ec+G+kOUaCMI0zLs6gpmC531Dci2F+ZHTliWWZ5nV2Uoi3oQkFrII1NWwNEgKCas3vsEX1Z+lEHyEQvKiPEX7jGu5eoEA8/aIob90bYMR8blfisWXBKIsLyvHXeNik7Tz72rR02uzy0MTDbuowTZZ1kSWOtaWNLWFdWqwSAaNqCDR5bjfHMPuiRUHDu7p++929Vd2La+vvx1ovyGOU/dIfeuH/AOt/ZFizM1nxHz1MfgPKfVf99Jh2wk+pj8B5T6r/AL6TDtioWAIR3pf6Vv2Livx2QjKSlNm0V5gXTVfXSTXnWxxZy7by/wBM392PM5lO0ikS61Iy34Eg1+vAzMdNFjiXColy8xCAkoRqbvNyq7PLbwobbYL5XiuSiJMWtmbbUiyyEjw1m9utXXlijls21ASRzK4A1J2TtvyJBVSGHUEY2zvEWXSoik1PdahoAA5k6jqrcD2eowoHdASROmyV2EYMqHjgAeGVZEjaV5Incc1Y6ypAJIKsxomgRWKsuZikASKZrbVXYgl2IHQgH2eZHLx2xbbh4cqSzBlJIZGKmiKINcwR0xXg4XHbxRl1aAqUfUW7F3t6QE7D8YfSBI6bC3K7bm7htjVDasMZTgbyAdqKQc021PX49bKt81BJPI0LGC5T9eKOQ9KEKFZQEnXuvEoZjdXqSh3kYbhum4O4OKOY9LfnCqw6CrpH89JWpnAKACJX5g9SN8NgpWJzLFstPMki4bLmXE6aVCyPEFJBDRBq1ggE6i6XXKtueNeOcCTLrl5owqGIkFtGo6pKXWTY3uxbah3zYxc4HmXly6pDKkTxMVkVlDsGDksKsd0gmm2JsctxirxriBmEOV1JJmgQ76CQi6OZY9AdQtd23quRxVo+4WXsjj9JpT0p6Eo8LyhbMpRNQ3K97kuwZUs3ztnf4DB3ieVE8TRsT3hWrqpG6sPNWAYeYGMyORESaQSSTqZiK1MevkNqA6AYnO2B6Wg01BTyez+Z7g7rd75HUWnjlbNLJIirIdKkAgo7gFXlWtwojsU1G2UdN5fWKP5Hf+nh/fx4OFBd7XyvrWAnrHH8kP8A08P7+PDSKAYMEk8x5zOWWRCrCwfePMURuCDvYwEzXbwuqLMGUqx+dj1MNJUVqVlv2uZBO3PDAMB+M/fo/qP+2PBJo9QVxTMER3NIz2QoVCYV1HlurWOV6mY1+rAzL57NHV8nzsU2nYxHS+m7oGUgk7i+8u9Vtzxb4zxRUXSX0gi2Ycwt0Ag6uzd1fiegxRni7KUrFJJGnZhtC6CoNkGgync147kX1xydbe4cV1HB+nz/AH84WhC/crScQyiTL2qSllLR6pI3ZQ9gszGiNb7d43so5DnOssbSl0mmmkVAyrDJGKRmZSEXYCtIBJ33F+GBE3EjFODJJKHnGgVo+bAVnBfYBnpa2HdB6gi8yk0g1MY9MsbhlJPekUoGAZiLOpXKWetHoMAOkYD1Ax3Y+v8AMaFeeBGjhXF8xIO6zdmQaeZI9asD7JVSLHMEEKR4nFubiWYUDvxsx7qqsZGpjyFmQ1796AJwI4NxBXaaRXRorBLA8iFUiwPzDpJ5/NjreLcELSuXkGlKpE5MR1Z/C+WjnVXzIx1dPk1KTnrzOe5w2JcMsxRVWcal9uXs0KyNv3Qmw0AnmCDsADzONhmMydmljX85IzqPu1sQp+Dc8elbFDavs92I8xm1jALmr2A5lj4KBZY7cgCcMgQe8+JFmsmqoe0llMK27LI+pBW5LGtTDrpJK+VUMKOVysOfy2Z4gdLyxyAxo3KOOEhgm/JpRuSL3YDFrjPDRnBPqEiSauzUMWQqoRSFYA7K5JLeII8MVYYz8giiBSCBWRnMQOs0ygvLYrUgHeAu2Qm6FYEXHUbWlwA/zibxP0PfL5AzSQSxS9ovfdwukliQsaqTdC+8a5WOVBn9UTPPnMzmZ2Z3EaqWPMliKs+NR1gzxfKZXNLBHPNOctl10qyhi0pAAMsjaTpWhQPW3Owq58pwUZTMaocqiwtUcOibvyXu8rDcMAu4sigD1bFqOZVhOORGqQ0fjjlf3R/3rh/+t/sxY6heOX/dHfeeH/63+zFgpitfZj76mPwHlPqv++kw7HCT6mPwHlPqv++kw7HGYaL0A70v9M392LI3vxxXynOb+mf+7E2nx+OMGC8yyo7tk0ANzyG2EqfN9tM0vJT3Y/6MXRr84kt7iuLuTyC5vWkizJOjHtHulAJNQim3RoyNgORs71iaThLLtRNciKrwr+6sK6kMRtA4nS0e1W3MeZDlhQs8hufcOeIX4U/yeOeMXmANbKDXaq51sh8wD3L5EAdTjziOoQSCqJWh/W7o/tYYmAGwqhsAPAbYzp0ypzJrLCGGIDyUrSi4kdgeZcGNR5MXAJPkoPwwtSwSyvMpMdOQrZZe0ExKHSpPcLb1YIAHsnVjoSP154mMhrn8MEFSgYEAdSzcmcwyWnKTyJm4tWkHunS7hnFxMXG5DAaG6BxfXBCWEjsxGFE0Q7SOtlBFKymvovbL8CemIeO5Dt5y5As5p0YHk0MahSp8RqjBA8ScT8PnVs1KhOlyFCEkAMiC3A/OVnPvHL2Tjh6uxrLAtXaZP9jj/cerVdu5vOMxu4fxBZ4VlXk45HmDdMp8wbBxPpwtcPzq5fMaGcBJzyZl7kwXbrtrUV9ZR+Nho1Y7enu9asOP4985NqbGxIyMAvWT+CH/AKeD9/Hg7gH6yfwQ/wDTw/v48Mr3Mr3HwYD8aanT3N+1MGBgPxg1In1W/amNzTdRW49pjMcugu7SIm3M1rZVF7C3AtvC78MVFzbSSSOy6GUiMreoAqNRIPgddi6Nadhvgvx2ItECF16HVigFll3DADrs111rCvw0aYFIZWsDddWnSpYLQbf2aXf8UDphC+lfV9QjnE6Hs4bpamj16kYLoLiTV9KxH2egdQNg930rAuXOOCAQTr3Dse8SoVe8oAC92q57DcA4I5R7vGr5YFmYkkkUOlDnQ+IsnrQ8AMZ3ZGJ1RUqPmXvRDLlYmJP0yoq9lUkrd9e8f1YYFOB3oug7N+X3xv7K3+u8GdGOjX+ETzWp/wDo35marWKHHsqZIgFTWwYUykdpGOrxWR3x0Fj41RI43ieiPfjcWBwYix5qSSaWaPcyMS0chKkqpKRtdHS2lNxW9m6IwVeTSmp9trNb79QOVm9h1OB2d+ZgimV1QhhE5cWmkuVbWOezjmCK36HFTiPpXl4V7Xt48xMvYvGicgTq7Rdrru0CxJO9bXhIrk5nd9dUUADxL2W1gsWIJEhqugpSBfXnufHyxd4Ply0wAd/mGZSNfdCE6o0CgddVm+kSjrgV6E63yuqYHU0jP3rumCsvw0kV5Vho4Ig0OwFa5XPLnTaB+pBjVQw5gtW+aVJ7l/HL/ujfvPD/APW/2YsdRIxy77o37zw//W/2YsNGcursx+9TH4Dyn1X/AH0mHbCT6mPwHlPqv++kw64zDwFkAAZj/wCM/wC0YlLUNyB1+H/xirlRvL/Tv/dgZ6SZyk7IK5BoysiltMdkb6QSNbArfQBjtgTcczIG5sSkcxckuYWSVFl0gJGwHaADShNiw77AFSvdC+BxrnoszDlIsuZFWN37MyRhu0jLlmS2LUwElITXevzJxb4HGJmE93Gvdi22J5NJ4+KL/XPUYu+kaR/JJu2bQmgkuOa1urDzDAEDqQBgabsZPZh7WUOFUcD6wfHxrNjNRrKkEivGwCqzIpdCH1d9TTV9HeqNE4L5TL6Fru2SzHSKXUxs0PCzXnV8ycLeenkEUUmm5o2jcIOrmldF94ZlGGspuaB/44up9w5mdUmxsDozEXErTBRqOygWT0AHP9WK2ZgLIRZS63r6NgkX0sWtjlZwA4xmlTTCzNUsel2i02zM2jslLWkMdG7NGjtvZwTGYBRmCslPraPblHrN87mbV9tftwsnhiNI0jEGNj2pDG6fU+9Hkuk/tFb4e8nwItHJPCjadA7NSO+4RKUqOVMeV1eEb5OrtGRt2arqIFWV20NfgwJIPKhyvHm1pspZ2bgHz9T9TPR6XZYQB48QkvDo2WtCrqHNVCsDzBBAsEGiPAjD16P5mSXLI8tFzfeAoOAxAeumoDVXnttWEeLvuqlXdbt9GnUE8O8yjvHu3ew1HphyX0n2AXKyCthbwqPdSs2ww5pL66wTY4GfBPP5wPtOvewVF5Hn9IV0YBesofyQ/wDTwfv48byekcp9mCMfXmP+7EcC/TDijz8GnLqq6M3FGNBJUhZotwWAPtEjl0x0KdVVa21GBM5BoevlhOmjAni/3xPqt+1cFhgTxj74n1W/amHBBt1KWvCs0YBkTbuuw28Cda/7DrhmZeWAvGodDCX6BGl9vZr2XP5osqT5qeQxi9crkQmisCWc9GCZMsRG6oe8QaPnW2PcmpIJYEFjekmyooADY10s14nFhvHEWZY6dKffZO5GPzj9I/mqO8T5e7CQ909AXwNxhDhJfsIyjiNZZHPaFQQupmCWDtTEKL8/Egg9lZ9QZWXTImzrd0ehB6qRuD194IGsGUURCLSCgUJR5Faqj8MAsxxrughgph5ZiXe4CaVXUbs7EWo6hVY0W0l/O0czzZBsJIjEceIcBuD8d7RzFIJFc28etURnjGkWVViVOpiACBYrreL3E86sETyv7KKTXieQUeZNKPM4KCCMwBRg23HMB8b4YJoczlqPPtErqHOsVe33zWu/iPHCXwr0EiWpppg8Q0uIwpDOBLoaNgTYahuos9PfHHxfMtK+caQ6kBUDmipzcaNtSiqoEEkE3dYKQel6llZ8kTO9feSjsb8dWllHv+3C5VgNwHBnUNeCK2PI4MOvP8my7OaBFkL0BPdjjFfiqETbnpJ64JeinHoZoY0V1EgXSYye9aiiV/GHWx471hS4nlWlqTOHsoVPdgVtRYnYdoy+0x5BUG2++CKkPHpKFACNKggMlbqw0+w21jqMAV9pzG7NKLUCjsR5045d90d954f/AK3+zFjoHA+JGaK2rtEOh/rDkwHgy0w99dMc++6N+88P/wBb/Ziw6TkZnFVSrEHuPvqZ/AeU+q/76TDBxb0jhy9CRjqIsIgLMR40vIeZoYX/AFNfgPKfVf8AfSYGcf4LOM1M3ZSOrvqV0AYVpAANGxpqv/04Wvd0TKDJjenrSx8WNgQjwX0laQTtHlMxJpmbkYfpU1UZLujvzrFjimaeCMxppOZntpGs0g2XpvsKRft8cJs/o3mNZ05Wfve01lVNbDUEa28Nxgjwbgb5aM3DJrc6n0Qvz5KBVkhR+0nrjn6jVXrSSiHd++YydPSH/GCITTiMyqB8wiqvRHIAHvcbADmfPF/IZUyR9vnGQwgFlRlCqFIou4JN2CQAeQPidlrj2Wllh0ImYBvUR2Uq6wAe7qAtd6IPiBYrER47nGiEWYh7TkwE+Wk12ORYKdEhB/XvWBez7NQVL6gnPux19JVtCE4qx/eWs1lkZ1KK8Kofm1VmVhtWp9ybI5D6INcycaNl/FpW+tLKf97AvgvApElDCHMRooOq4pPnLH4oFCjve3hVYPyK3SKf9FJ/y45Gr+2Gw7d2D7gRj4cR5FoXg4JlMZCM/wA2p26i/wC1eMbIRlSOzQXY2RQRYI2IGx354sLG4/mZ/wBFJ/wxjRuP5mY/6mT/AJcJejrCc4b6w+6jrIgXM8ZeMPFcsjAuZCXKkxPEojKsBpDoyWFAGwPjgbw7iAlUOZEkeQ9pIylbLt7RNcvD4YP5jg6SMGkyju1VbZeQ7DobXl78UE9HNMhvIxTIWJBfLSIyBiCwOmI6tgEUitIvazePQo1mpQV2hlwO8dmLJZXpWLpg5+MG5aCRTIzSyLqYewxUBVUAf37nn8cEeFST9pGTLI8DhlDMFZWYC9KsADYoknltXPG+UyPZOWGQzDMGNARSvAbalKJJyCx0dxZfrQwxZzPSzurPDKioKSNYpSFvYknRua22FAXzvFanSgVsSNxxgAL/ADL+2CwgKoHPJJlfMTaELV7IuvGhy+3b4489LcqY+AaW9oTQl/rtPGzf7ROKsZaaQLJFnYUDXrGXfbQwIJ7rXq5haodbOwIenaj/AAM+mSSUfKIe9Kuhvv8AHtWhdvh44H7L9n20MLHxznI8/D9YprNQtn3VnRhgTxb21+q37VwWGA3Fz88g/Mc/7SD+/HpJzG6lY4q5mViRHGAZXvSG9kDqz19EWBtzJA67WJGCgljQUWSegHM4sejkS6XY12rVrXqikWiH+qdR/OZ/cNEwarkznOSyUSx6e1MToNMiCTs9LLsbRjS+O224wf8AR30VkpszFJ3m7qLNbK8YA3s99NTWQV6VscHZeAvCwaJEnjHKKULrT+ikYE1+a3wYcsFuGcYjmDUaZfbRu66fWU8vfyPQ4CqYOY/ZqC6BYq8V4tphkSRXhmI06K1MdZCaoiv3wd7YjcGrC4HJwx0fTmF7GV3LxMp1J7IVQhO3aJGoWiLuytg4coEGZkWUgGKM3FY9puRk35ACwvjZPhgd6d8RRcuYSFaSX2QWVdNc5AWIAK8xvd/HFuMwNTFDxFtOHKxmWKAHsXQzvYadgQJNac2JrcWQedC9sC/WFx0OUhja1UCViNwSw+b38ApLf1l8MM/BIykYmiQ6w7kgnUZEZu8pbkT3QytysbbE4RfTGOMy/KYFCRS2dHeV7Aa30lQACUoiyVNXWqsDcFaziP8As9q31il/B4/PxM9AOAfLZpIpWYwLHJstCiW0qbAskHUwvw5HB7jPCZuGgCLs5EmdrmcEPr02A4UhTsCFqgAAKwD9AfTCPIrKTDM7SaAAAANgxJJY/jHwxY9JvT6XOQtCYYUjcjfvO6n8YHYBgeR6Yi2qFAc5+EZt0V73k0L9339D49wMOKMcxrciRlsIzVtI3dBA5BV1ch1G52wbnzy5ZgrDSh3aV/pt4CrJcnoa22F4C5X0fUZVWcznULPZopCqbostb92rrfngfnc1KAEOY7eNCrBgAAQTQ1EC9S3yJ8MCY5JPiOJWMhV7xzn6/T/EMS+lcok15e4xVGxvLpNqGB2UXY271MeWPfX9nFmynC5V9mRXcXzpkhP9+BCg3i967fwdwf8Aom/dw4vTWFsgwPtnR10hHTs8H4w76A8G4keDZeXLcSSGOmIifLRFUUSOGJkaydwTuOtYYH4dxFNpuOxI3gMnlzX2kHr1GIfQDLySejmTSIWWajfIKMw5JPltuOosdcX5ODShn0pIQ6soBHtnWFVpW50zFpHG1qB02w0TPPQbxTJcXTT2PF4pi30TlsuhPe07XYPe2qxvgZC/HmCn5fGob2SYsrvvp2oEnvEDbxwaThc6atEUzHQVi1KFAHeWzQoME1MBzJlGDXCeFM+ZDtE0ccSqIgR0UFUFeVu5Brdk8MVLi++S4tGan4yiGtRCZKOTSvixCgAbHc+GJOxz2oqOOiwGNnIQhe57XeututYPT8IeSN5WWQyzMAELdyMXpRnUGjoXvUb36b4pP6OyDtFRHCRnUhYq7SBANEffJAXWC5sAbrtiZkgzKZXiTIWfjaChqOnIxEBdRUXqCmywI01eKrPxMuQnFWMYq5myEKpu5QgcyxuqA53zFYOJwHMIJCVZypVY6K27/SmNsBszuyg723libN+jjyRaFSZUSO1SSUEtILCCgxAUDvHejYHTEki3xSficUTOnF+2PaCNAmShpiRezHYkUbC6umCGa4RxlEiP+FRrk9pTk4O7SF23Wy1VVAb4b58t88jyKiwwpqViQAJDsTpqgFUbH8440ilaVmzCrqVEYQKdi5I3bfkGoKL6WeuJKiS0+e5f4bbVuKPDYwNvavyXqemPeIcN43DRfi0Okmgfk0V8ieXZ9ACTv0wxcM4BL2mmUd0FS0lg9oopyoFkgNMWdia5KPdFxPK5nMMO0gfSrFKRkBKM5LMLf/RqqXse+2wxJcDrlOJjLmeTizoFANNw6AE3VaQTZskDpvivlRxPsg0vFijlUbs1yELsO0JEY6WxrkBt7t8OHF8jJ2Zy8MR7N0I16r0uWG51NYCi262aArAvOcCzEoJZXV2PaHSwHfZtCgkHlHFd1zLGrxMyQCZOJWP5Y7tkN/J8OpKbSSwGwGru3Zs34HFD024fnm4c8j8V+URCeNCnySFLYTqoOpWJoNTDxAHQ4b5OAz/OKkYRRJ83RXcAhIjQOyRrclHct08R/p7wsZfhM0aLpQZmDTvdjtIAW+LBjixKk+c4DxeOq4rI4N+xkMsa94Ljn/dgTn/RDimYYE8RzOpQQD8khhFEgmysovcDoeWOqjHmnFyTl0Xqp4iVpuNTb8wIrH65Rf2Y3m9W/FR7HG5ieuqMj9YdvHHT6xU4vmjFBJIBZRGYX4gWMSScrT0S4uZDGvFZXK+2wRdKmtgSXFt5cx1xNJ6q+ITNeY4rdDu/MKzUeYPeHd8rI8sPbt8nyQCBi5AAoAs0kn0t+Z1En4YXc7MWUuLTsgDuRfZwMOdX7cpN1fsViSSnJ6AcTohONyFh9EwKANtrqQkfZgfN6A8Ts9rxCZ7rdctDIDXLZpQa38MM+X+elaSRC8Qt2OsKFLgHoQTphC7D8Y4tej8OuRJFDXpZpDqJA1/e4qurVdJPht44qSKH+JGfbnxLN/HJp/GxSl9T2alYn5YbY2zyZWNSev0ZCxPvw6y5NZJiUtdb6UOtqVIyWmlAut2OgdLCnE7Zl1yemMu5mcpCNVv2XU6m66FZgSeq4ksEqciI2Y9TObXdM5E46j5LGrfC2r7TiE+qnMdcw4PlkID+sTb4duEZ8gNICRGqmXs7JpmGiOKyTfIsehLrVjEZmkEZZpn7QHRHpbmIzc0jDqgbUN+iqOuK2j3QnrWf+j/cxTi9VmboBM1JtyDZOFK+2bEb+pfNBds3l2bnoGVj5ddyav37eeOgcLyrT20yToCS4uWl3a1UKrWO7R3xvwPLdrK2ZIpdT9mb3cE1qP5tKAB7z1xeBMb2985jD6sFkJ1cTETKaZHyaIQfA/OUfHzG+AXrj4HPloMisudGaip1hAgjiCKqx8ihJaxp5+HnjveVAbNykDZUVWPi27D30p5+eOTfdL+zkffN+yLEAEhdm7MbfVdr/wAX8pobQe/vV7dtJexwTzcehS8s8230tZXc8gFQDe+QAOB/qo/AGU9z/vpMT59u0zHisAG3/iMLJ/qpQ/rHHG1fqPqQisQMeIeld0ig43mWZlSeMAchIqPJ/WCEV8bPjWLGV1TA9rJKXU0QHKgGrBUR6diDYJs9OmKXETS6vpAij56gK+N17jiPMuup3d5FACIArOuoi2+gQSbegPfgtoexNqtiMmgDoQ52k6ihmTQ6vGhYD37faRgXJxQE6+1zb70JUFLvtSgAK1n81rxTXTMrxiSdSK1RubNHfcSBjR2uj1rrWMM8i5iMyGMg91WI0gHcnujkxFAVtz8aIkpu/wCyw/IzPoiFmzfZqs4mlkUG+81gjS1igBvYrfcHwxeyK5kRpc51FRq1RqxDVvRBG1+N4H5HLNJLITXZLKWUb7yBVBPuD6j9bfpg8uEX1NtZ9MNnBPMDtGZV+Q6iGlYykbjVWkHyQbX5mz549XIgew7oD0RjX2GwPhWLVYzTgK2XFsgmTAEGNnDDKxLu4SEuFLe0xcKBsK8ve2JYsnmF5Zlhq3YFFemO7aCeQvkDYGI+O5RiqyLzjYFhuS0YZWYADqNII9x8cX5c4ihSzqA3skkC732vyx2FazYoUwXGYMz3DlC6pJJ5WulUylbY8gAmkbnr4X4YFeipmlhZ1zEyssjLz7RKHLaQE1R8RiHj2Y+V5s5dJhEsKsdV+1JpNjboF5+Wrxwo5nheYy0aSk6Fc9wrJTHa7AU3sOp5Xgwpfb+IgycR3k9IMycymXE60xYF1iUG0FlRbEGjsTVA7dDWvrDiZeDvqd5D28J1PV/f49u6AKwt8M4z23EcsQoRVCRBRyHdINe9mJ+PjeGv1oRkcJcH/Twfv48FrWwOMnIxKbGI83jNWBnHuLjLxatOpmOlEsDUx8+gAsk9ACcKycVnkJPys34RLHoHwYMT8TvhhmC9yJUz9R8vFHjeajSBzLuhGkrzLattIHUm6wGyHpaixEZhgJUIWl5yWLUovOyOY6EHpgPxzj0uYCaIdCqxPzrAE7EA0t1V3viFwBmWlTM2MSs+fzbCBNcatGbRSupqVSup2JqwGAoDmRghwiBCr5bM7GWMKJA3ddFPeAv2WtiSOuqx5LxedWZ9KElAgKGyg1EkhWG535X0GDEcsci5dh84BOg79EktasGB5GibFbVgSOcw9tCqOIxD0dTRKvbSaJdWpQygDUQSRQ8Nh4DEknEctABB2gS9qFkjVtqLAGiSfaPXFxOCQcxEn2Ysz5VWQoygqRRUjavDB4nBsno7Gez3cCNDHQagyEgkN1N6RfjjbiHBEldXZnUIhTSrBV0tVgkbjlWxG2KXFeGNBA7xTTjsxqCF9S0tEjvAtWkEVeLeXginldyA9adN7iigbYct9WLkgx8vlhKyiZlDGxy7JZAoVaNadSgAhSeg8Me5nguWgy/ZNMU1aRrYhnZVNhQCPZ25AV9uDHF8zFDAe0UFDShNIOonkoXqThP4lw3MRXmYYxAqrTRu/aUl+Fd0C7Kq1Yw5YKdvcsSXNek7r2saOx1ikllDINxVCowFo+Pkb6Ynh4m2Vgjgij0SF6AkNq2rUSVZTWrVQ0nxHvwOyPGsyzHR2c63RO0QBH4pZiT8R8cMTxBhTKCNjR33BBH2EbHyxwr/AGjbS33gMfDxC+mIX4NEqxAqSdffLHmxbck+f7KA6Y4/90x7OR+tN+yLHROH+kccMR1K+hXYBlUad3PLcXufo3jnX3Sx7mR9837Isdum0WKGEERiOXqm/AGU9z/vpMb5hezmmX8dhIPcVCn7GWvsxH6px/IGU9z/AL6TFj0ig1zRLZUKjvqU0btFAvw617sKWr/WJ+EYobBEEHhqh1KrVNqY2ST4e/vEHflQxfQgsLokGx5dL+w18cRwZcJZsnqSdyf/AKOmKsspVWdTVfSIsAE7tXgBv8MZBnWwNpM0zTkrlhG2hldjMzJWl5HVACTzXfdR9FQdu7iXh0aydrJK2sFiiE1RQbEqF2Go77XyG+K0/DnZiQNYFAPKQ1g0Sw1WB15ADbYEnEuTyupy0YAQjTa90O17sByocr62egGDM2RE6q8NyeI0ejqAZZF/EtPeVYrfxq/ecEwuBvo6biHg7uynxGtqI94F/HB0ZfCQ0ZZsxMuBxK+nHoXAN/SRxYdYomvZJCwPxagD42tjfE49JzGAZIhR6xOG/wBltJPwvDKadVPJkO7GcQ6mX23ws+lgVJYnYigrIQfo6itMdqAJGiz4jzwxZHiMcq6o2DDl5g+BHMHyO+Fn0ryD9oshIKl1UDlVKxAI5P3twTy6DDRUBeJmsneIE/wEAZDFpUSDfY3RrUqkGlVq3NEizWxxVzno52yqr5mGGOFSERtTED2mZmOkEnmSB5AYO5eNIwapRW+9D7OQ+GKudhq22oDVZqrHeB38wMLq5HEeehTnHBiNlJEjzUZicuqSKQxUKTRHSzQ8L3x0r1t/gt/6aD9/HhSd2zfEYo6gCq91AO6AN2ttI1GhV8vDDZ62Wvhb/wBNB+/jw4s5zSz6a5BXeFms6A9L9HvadyOuwr4nC1mcrtqjAV1HdIFb/imuankR+ysNvpb/ADf9b/dwoZjiSRt39VDm2k6Fvlbchf8AeLrC753Tp6YAVgmRjvy61oF4ltttSqSTttzINf8A5jZuGntFELHtDbEyO2jQottd9LIAIqrxvk6WNF6hFB+AGNjmI1aXttdSZfQgS9TNrNopo0Ttd9PdjCctgwl5Kple5Rm4sGWPRffbSW/FPUAnZmHPbbkeoBIcJjSLNwub0agpW9g5GlJDfMi9J+sDgVHxCERwwmM9pl2ZmKqZLLE0F0XtuCxNVpA64kbNh43KHfSfIggXRBogg9DiydrDEwm66tg3fidcTG2K3Dcx2kMbnmyKx+Kg/wB+LOHJyZpJECCDyIr7cLvo+nYzSQMa0qui/pRqSFPnQIU+GgeOGXEGY0qpY1sps9QOZ3+GJJF3jOd/6bFQLmKKSQRrzL7BfKyuqutWcVvSbjDHKpBo05rMqFMQbVov2rPgNxf/AAwtqGzDySlnBJWVIwSo7wNAkb3oAQHoQcWZssqTipVgJicLM+51EqDbE3q0XW+1msD3DOIU1MBmXuOei3Z5Z5nkjMqgEDsk0k2O7uCxvkDY3xHwKPsCIjEQXsl+1D2VF7igVHuFcsb8S4k04RYvnIoaJL2DmHA5g+C87OxaugvGuQ4pE0rEuq0FQByFO/ebY7gggAjy92OV7SRTUcD+YZAcZaXuJqoKSChMlmI+JA1MnhRUEfswgfdHzB4uHsOTdqR7isRGHjIwrnWjD0Y0BlkokVqBEa7cjpOo+Xvwi/dFTK8HDmT2GEhXau6Vhrb3YN7Nqaur70BYQTxHj1S/gHKe5/30mCXpBAV7KWtgxjY+AcCj7taqPjil6mz/ACHlL8H/AH0mPOOcVGbdolPzCNT1/OsOa2N9INGxzPuw1cVQF2mQ+3mYU8caOyomo90DriumfaKkkDSA3pdRbbfjL1PmOe+2Jf8ACsX49V0KsD+sYUV1InTTUK47leLhkMm4QV4UwFg0bTYc/EYvZiNgoWOtb9yMefj7lFsfJcVk4wruqxgsWYKGPcSySBbEcrBXYc9sNPCOB9mxkkbXIRVjZVX8VB7+bHc0PIYZRN0FbcAML3N81w0LAqoB80Bov83Ycse8LzhY78mAYeR21D9YPxPhgk6WK8dsLWVmKzUTZSfR/VdQQPhq/wBnDM5p4MYM5GTGwUgMVNWLF1tY6i+mOZQwMoUrCoLkW+kSMQ27MCaVTV92vtx1PAqf0ahY2VYb6qV3UaueoAMAD1sYy6boetwh5inm+KdgRMoIewAvIy/mEeFb2eVfa1Z5BmILU0HCuh8CKZT/AMfLHOZ0YSyayS6uy7kkKLsBb6VR88FIfSto8osERuYFls8o01Ehj50wCjy8sBRsZBj9+mJCuvZluGYOzAga4yQ67Eo3Uf8Az7sCvSrOgRGCIW7CtK/RTmSfC+QvzwIMCqbom1IvmxN6iSedm7JwfX0PnCqw0SBl/miRv0NmrDfqxuupW5zxM3sajtYcxa4LlXh+cRyshGzKdgPCjsR42MM3phxNp+BszgBhmIVNHY1PHuPDnywFGTaJnjf2lYk1y3N7eV3Xlgh6QfgF/wDzUX76LA6mO/BjGsprFAdRG300Vl7KT+bGpHP4uoqVY+Vrp8tWFbiGV1xlPErfuDBj9oFfHHTJ4FcFWAZSCCCLBB5g+WOZDJOpkjZzSOyaa30g2oDXdaSOdnzwS0Y+9FNLZ/wMi3LE4jnnLF1J0xRKC+nZmJGrTd7LRF9SdsXEgA5YgeFlaQhBIsgGpbAIIGnkdiCu3iCMLCdK3nEp5bMMHWNVVRZvQvd0irF+IJIJ8VAHPFgkGSdwNlj0nzZQxP2Agf8A5jeKGRl0hRAnkQXryrur7zeLkHDwxjgVfbYKfJB3nJPuG/iWGNdmAY7VyY/cDSstCDzESD/ZGLYbfHqYxlw9OLNsA/S6YjJygc5KiHvkYJ/vYNjC96ZH5mMeOYi/tWP1gYoyx3F9ciAwIJBUFdjsV8COtdPDEGbYl66f/d98Ws5mNGw0l2NKrNpvxPwxkAYg9oqhgatTYYc7F7j3Hwwkep2FYAzzLg1Z5nGma4YjLJ3A8k1KoIBYnYAC+SqO8T5G8W1XfBP0QywMTTV3pXYgk2QgalA8Aa1V4nG613HBi+ofAlzNSrrQr3UEpjkAAAbUukX5WRvjkf3ReWEcHDoxdJ2qi/ALEBjr8vC7kcMFeGUDWp6MAACNtwQB7iLxyb7pf2Mj75v2RYanOjB6CpI3o1lVifQW1BmqyFM0mqvMjb442y/DHiQIkuyigGiUj9RB+N4z1f5QSejmUBugWJG+/wA9Ltt5kfZjbN5JI1ZlLR6VJJVj0Fm1a1P2Y52rVnbAPEItDWDImq63ZlakZQpWrYarJ1C6JBA0kc+Y8CffkTA2sh1N3ZGJNkcxpA2UjcDoAx5nG2W1EBnrUyLYHTaz+snbyxvJmAoJJoAWcc7nxEyZCGW5dXdXuxj3qNXd62Gbauow0eivHZZfm8woD6dQIFWAdJ1CyA3I7H6XIVhS4d2YUSllLGyWLciTZAv2a5Gq5YNej/E41n1yHs0ZNMbP3VYlgW58uQq6vesdHTbg2PEImTHY4Vs8NOZmr8aBvtYj+7DOHwvcQhPyhjXtGHkRdKSWJF7AX1x0T1NGGeGZztUDi6bcA9Bi23LAr0YP/RYj4oDgqx2xJqc/9NuHaMwsg9mVaP11/wCKn/ZwvJCATtVmyfE1W/wGOjekfD1zMfZhlEg76X4g1dc6NkfHAXhnoOxIOYKaR9BCSG+sSBt5Dn1OF3rJbInZ0utSurD9jqAv8XpGgGZFgIbVfxkqi58qOw+Phhl9D+KdwRE2Bej3HevhzHl7sNIiGmulVhB45wpspLqW+yY90i+61+yfK9xjZXZyIuLftOUbvOR/qTenXDdLLOp2Pdf3Hkf/AL4YD+kQ/kF//NRfvosE+L+kPa5R42B1tpUNtR3F7c7oE8q93LAz0iH8gvX5TD++ixlcF8ibfeNKVfwROqYTfSbIFJGzCi42AEv5hUbSea1s3hQPQ4N+knHPk0YKrrkdtEactTHxPQAWSfLCjmuOy5kGGXSAh+c0WBJe6ijuEA3P41Dzxq11UYM5i2emcyNhY2393h5YhzELFCF57EWa5EGiel1WIRlispCsUDDUooFbA7wCnr9LY9T4Y8TMyF3RTH3a7xDAHcg1vyBBB92EhYJ0l1tZXmXMvHoVmci92Y8gBVfYAAL61jbg3FDFP27r80w0cqaNCbEh8j9IcwNPgcCe11t85rlPMRIuwHRms1v9EMeVbY0TOOG0Tl4hW2nQSVH0nO5H2Vi9zA5ETvuez8I4nXofHod8SYS/R3iTQNHCz64W7sZPNW+ipI5qRdHoaGHMHD6OHGRFxPcIvpyWkmSNTWhe0BJ7octsx8lRGv3jxw553NCNGdjSqpYnpQF4Q4M38oaSZuchAKH6AUd1WB60bPvxHOBD0oHfBgjNzahrL6I9QYyso1ysDahFPJR0Hu264tQ8X05cMzanYnSGrUBe2sADdRV0BZoDFPiUDo2ska/9K+0cQ6LGp9pq8LOLHBOB9tl5pQFEigbyltyadnckFt0qr5A4XAycRl22DiFNIgiLO7PRssebMx5ADxOwUY84NxibJgwmNZFjUMw1gMhcaiosUwHvHOsTcGVTB8uzFu9sI4wO6raigCr1YkczyvAbheUOYZEkPfzTmSU+Ea7n4EAKPecW2U67MCWFnJ6EfoOPI+WOYGyBSxB5ggbqR4+Xuxxz7oIN8l4Zr9vTJq+tphv9eOlekkPZHYXDmGQSqPo6SLYDwKCj7gcc/wDul/ZyPvm/ZFhqLQ76E5ho/RrKOOSklh+Z28mr7B3vhgvNlg6srcnBU/EV/fhe9EeIGPgHDV0hllkkRxRJ0g5h+6B1tBex21YL8GzismlW1GM6L8R9E+/TsfMHCVx/qYPuzHNM/aGQ5GQvGur2haN9ZTpP21fxwR4Rwftpd/vcZBf85uap+xj8B1OB2ehkQu0bxqHIJ7SxpagpKnlvXUc/HFrKcdZU7CBVjC7tIHMhJa7olQNZO5JsCxt4BpqUNuaI2Umolm6hni3owO0M0MaF2NupAFkfSViNm9+x8juRbTgNoe1c/QcUT7r2b4E4qdnRsPICdzUsg38far9WJJEeRdBeV1PRiHH2Op+3DLbW5kp9oBeMSURFQVid4lPMIdq60Dek+a1gR2pSWoUjDRm2kVwGAN91jJzY/SuxvgoOC5iKJnVyaGyy7n+qdv8A0m75WMVclwiSSo6qIXqdotL1uSBq2Lm9yF6k7YoK06Hq1Mu4COfo3m2eEM1EWQrCgGUdaGw3sbbbX1xazXEQB3aY+R2+J/4YXmzhOkEoU07IjoIwBtRJ3Y7daHlieXiWhe6sV1tbM5+xVA/WMH3gcZnPLDMiyPo2pzPyghS2rVQUhQCDdd49/Ub1fCsNlYXY/TCME6o5l/qA/wBknE49LoK9oj6yuP8AdxA6jzIGB8w0dsQZqBJFKsAykbg7g4Hp6QwtYEkdn84D9uFPifHJ1nmCSuVWiGRohCi1sGLqe/1NWeWIXEKqkniUvSLhSQ5gKjErp1aT9EmwN+oq9umIeOS6uASGiB8qiqxVjt4tx5HGudyPaFZFldu12cvZLCvaU0K2FDYAivfi76Xj+Q3rpmIR/wC9FhZHHq4E6V7H7OFJ/OHfTpvncqaNKzsx8AQIx/tOP14XHkJluOFyw7rM1KpHTc77HkQOpHXDf6W5pEMetgL1VYP5t8h7sL/+EYv9Iv6/+GJcgL5MSrprYZYwRPw6dgGeTVpN6I+6fDut+Nv7sSZfhULKCNZFaaLttytSLFctxghLxOJVJL6qHsqCST4AVgKOJEOZdgWIuIA7oPE1vJ5/DGQMePpDk00ngfrLZyBjBCjtImNtE27X1Kk+19VvtxHIyiNtJDKFMkZbdkdKJQ3vVGqPQkeGCA4xlyoJlUWL0tasPIqRscUpEy8koK9mGNMZW1aB56Rs7+VVys40oJPULY67cqZYy8tZZSBy0sovkdYKqD8QMdNvbHP+G5TLKydrmldI21KoU99rsFzpqgT7IFcsM2c9LIFiZlkDMFJVQG3NbDl44LRWUBz5nJUEZzK+dHyrNiHnDBTy19KTmiHyA7xHuxnpNwoaWzCUskakt4OgFlWrr4NzB25GsQejnGcvDl11yr2j/OSGmsu25vbpy+GNeP8AF4MwscfbJ2faBpR3gSq7hR3erVfleD4z3NgkciLT5DeF5LeUR9u5a6XVfZoq8gAASetgb4N+j3DpWjEbConEUjPftgRRjQOu7qb8h54WzxpnkklLEGRyaokBRso5figfEnE+T9MMxDGIozEUXZWZXsL0FAb1yu+QGFUbDkx16Sa1wQfnCXGcs0Z7FnGpmkMSr9CN2YySv+cQ3Zr4WSN7xf8ARopH2uYk7q6lhQ9AAaPLkC5q/IYWIeJUzO7B5H3Z2uzXIUBSgdAMQt6TuuXbKilR2a5K+izaiN/I6eXxxYbdZuI4HUpqdteARk9zpnFOELOU1nuqHBXx1rp59KF/bjkX3Si1HkBZNGXc8ztFzw5cE4qyQRlc9ETp70c+9eQZaYfG8I/3Qx/6Pw3va9pO/wA9Xdh3+PPDIiUWuCetlcvk8llzli3ySR5NQlA16lmWq0HTXbXdn2fPYhL67UM5l+SMLQIR2w6G7+9+dYzGYG1KM4cjnGPlNK5XqRt66lJ72UJUqVdDKCp8CLj2Pj4/AY1y/rmVEC/JWOnYHtRy6X83zra+uMxmL9JfdM2/1vx8zceuxQf+qt+lH8PF7Lev4Jv8lkLdPnxpHwEWMxmLCKOoJaUXkCQy+vZW7zZNmceyWmBVT0IXs968zfniV/X0nZKiZJwysHDmcElrtifmt9Vm/fjMZjWBCACRTevOMvr+Q6ST3gJRTD3dns35w9xvGuY9dsJB05KRT/5gEfZ2WMxmK2CZNat2JTb1yKf+yt+lH8PHv+WMfkzfph/Dx5jMY9JPdB/Z6/dNl9ci3vlC3kZQf2x4oQetMKAPk5YIPm1LjSrWSWZQnfbzOMxmLFS+6GrAq/DLcPreRST8mdiebNMCSepPzf6hsAAMe8X9cYnyL5b5MV1SpIG7UGgjo9Vo3vRV31x7jMUtKK24DmHe12G0niMrfdKIf+wH9OP4WNR90kn5Af06/wALGYzBYGYfukU/ID+nX+FjP85FPyA/p1/hYzGYkkim+6GhfduGhvfMp/8A44lX7pFBy4ef06/wsZjMSSe/5yifkDfpx/Cxn+con5Af04/hYzGYkkz/ADlE/ID+nH8LGf5yafkB/Tj+FjMZiSTwfdIp+QH9Ov8ACxn+cin5Af06/wALGYzEkmf5yMf/AHef06/wseH7o+P/ALvP6Zf4WPMZiSTB90dH/wB3f+8v8LCZ6zPWWOLLABlzB2Jf+cD3r0+CLVaP149xmJJP/9k=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1748" name="AutoShape 4" descr="data:image/jpeg;base64,/9j/4AAQSkZJRgABAQAAAQABAAD/2wCEAAkGBhQSEBUUExQVFRUWGB8YGRcXGBkbGhoaHRsdHBwdHB4ZHSchIB4lHBogHy8gIycpLCwtGx4xNTAqNSYrLCkBCQoKDgwOGg8PGi0kHCQqLSwsLCwsKSwsKSwsLCwsLCktLCwsLCwsKSksLCwsLCwsLCwsLCwsLCwsKSwsLCwsLP/AABEIAMYA/gMBIgACEQEDEQH/xAAbAAACAgMBAAAAAAAAAAAAAAAFBgMEAAIHAf/EAFMQAAICAAQDBAUFCwYKCwEAAAECAxEABBIhBTFBEyJRYQYHMnGBFCNCcpEIMzVSVGKTobGz0yVDc4KywRUWFxhTg6LC0dIkNERVY3SSo+Hw8cP/xAAaAQACAwEBAAAAAAAAAAAAAAADBAABAgUG/8QAMhEAAgIBBAEBBQcEAwEAAAAAAQIAAxEEEiExQRMFUWGBoRQiMnHB8PEjkbHRQkNSM//aAAwDAQACEQMRAD8AJ+rH1Y8OzfCsvPPlg8jhiza5RdSOo2VwOQHTDR/kY4T+Rr+km/iYz1MfgPKfVf8AfSYdsSSc0m9XfBFdk+ROxU0SvylgDQJFh6vcY1Hq/wCCfkMn/pzX/NhqGzTXy7Vjfh3V/wCGIjnUABYldRpbBtvcu7fCr8axnMyTFr/EDgn5DJ/6c3/zY1PoFwT8hk/9Ob/5sNc5YLaJrbw1Bf1kVimmZkZo3CyaGbs5InUBomAJ1gj2lsaTRINqR1xW6TMW8x6F8BSNnfKMirzZxmlHOqGphZJPLEE/oNwloZSmRWOaMA9nM8+4JpSNEu4blYJo8+WDfpPIFdEfZShKlmCBmLBXAZtg4iJoH8Ykctl/MZXte9BcccAAjQXIrdpQcK9ACMVz1MFbrWxTt1Dq2AOB+fnz8v31CKMiQf4scLEcbHhRYudJEc8h71nZA8ql9hqNAUNjvtgzw/1e8FnKiLKBtSlvanGmjpp7k7rarGk790+F4lyWV7aiqJIqNtV9mpQgoC7AHunvFUUlm3JoDFjhRWKPMwvLCrvLTsqujMXppGALMdkbSvSwffi9Pda5O8YH7/f5yyAINX0I4Ey6lyynv9mBrzGotYApdd0bFNyIIN1iY+r3ggUMcqtFdQpswbGoIK+c+kxAX8bpgpxRoJBJ2Jih0R7mRWiFkaEOoqDSxBtNXVg9MeZ6APli5eJUlpD3JTUagiJYNg7MrW4Nd4sSKFYcmYIj9XXCpSog4erMyliJJZ0KAMU7w1k8waAHQ4w+g3AgxVssthGYkNmdBCVq0trpqJqgSemDp4mq9upPZzSxkh5CAAAOziBAJa+Z9nnrwN4ikc8JUskgSMDSgfs41C3GGYhQQZArsbU/NgVzxMySrmfQPgSGjll5hdmzDbk0eT8gSATyBIF3gP6Zeg3Cl4dLNlYFDx5iOFmDzGj2qK4GpyD3Wq/PbBvK5VJxTN2MkegFnl7ukA9miKpo6a194AlqO2ra16wIoV4M4gIKdtlxYN7rLEo38dKgYpGDDIPEhGODLv8AkZ4T+Rr+km/iYgzHqT4S23yYp9WWXf325w+YXsxM5JYEh5ZTDGRuERb1tXK6R29+gY3Ki4PUVwofzUn6V8Sp6j+Ej/s7H3yyf3Ni3m828QV0eRgJWWKPWW1omoMX1bsWkIQWdhowLzfymPtBcxJCiRhMNpGvRqJbukltZWK9Kqg31E4qSWl9SnCfyYn3yy/82Nv8i3CvyX/3Zv8Anxf9Hc3LmQ8rSOkSytsaDOFAA1WO7HpAOkbkliSOWA4yfbGRlaVWc6IlMspPaSKCv0vZjjqUjlbH8UDEzJLR9TfCR/2T/wB2b/nxDnPVPweNdRygN7AB5yzE8gAJNycTcX4lmfnZY5RHC4MKMaJDK1BwCOZOti3ILGNicQQcQnPbSHt4+zg3DMpIUspUqoJ+cESPISQG1ScqrElyhJ6ouETk9gpUgb6XdgLur1MaNi6vp54IZT1McLRAHy/aHqzPKCfgrgAeH9+DEeWXLQLHATckh0Gy1NIS5Y3uQq22/PSBgNm+ItDI8UfbtvSsxam3DyU5PtElIgfoliRipMzdvVFwm/8Aqi19ef8AiY1zHqp4Qi6myihR17SbxA/0nmMe8Y4m6MkOuWo6eaVQwDMtyyDXypUB7nXXGOQ3gTIyzLmBmpGjRo9c6ozEqW1MqAtsCqVYUCwqAkkk4uVNsv6rOEyLqTJrpsgHXPRra1+c3F3v1+zFoep7hV/9TT9JP/Exb4asqZWWWWPMByoGjtLNHkI1jYiMAEDUAG2JIB2xnEeElMpCrszHt1sB5fZkYgpeoOyqpNFvxQduWJJK3+RzhP5Gv6Sf+Jjl3rw9DsnkUyjZSJY+1MmoqzsGCiPT7bH8Y8vHHVF9HoXljiCNRt3+cf2Uru7tyZmAI8AfHCL90nGFjyAAAAMoAHIACLFygcx79TH4Dyn1X/fSYdjhJ9TH4Dyn1X/fSYdsSXEyazPIjLRkzJG5sFEQOAB03AsdbONctMX74PenkMaMa7kYLCxf5qNIfEkXsMXZ8uXkkKkB0nLKSCRelQQfEEEjAPP5OaKNQsZdIJC9qynXC2sOpGxDKj1yNhdtzWMTGOYQzfDct3CUHzjaISXYSSubpzIDqVdrHjsavSMR5LizRxD5QkmlHaJsyQvZkq5UMwDFkBAFuygXdkY1zuYoSWyyRyIkyzagnZV3lVb57gNGvm111O5fMJlMtEuYcBiDq2JLOe89KASRZPwxeJvEpySJLOsDG1FMyAA6yfZB/MAGonluo3usbcY4hNBOrK2uJRckQCLpQ91CpaiX1AmrAIUgC6vSCfLhbyyLHEGDSyImgHSdkGwLG9jWwF9cAeIzrPNK/fCPp1IRuxQELpbmvtGx8RWAvalfDHmGroewZUcSyvHo/wDCCsAY1my5dlKkuxVl7NmCg0zKzADnpAvoBf4p6RpAoMiyItXuYwdP42jX2mkfVvywpcUingKSZb5QXYaZXVow2hR3bDLp5hRq6Kvni9wbKkRRSynMZnOFbGh2Xs1YWFdrChd9VNZ32G2LR1cZExbUU7hedx8o1MsEqd03q0iNNiHkJWieqqW3FUvXE2QDvqeXvPqIWUgrqSgQVRt41skV1q7NjAuDKSQPDeln0tSu1r0Jkal2YEhdQtmvvNtgXnPSCbMRSvHN2Bjk7NYo7LvKDWgEDUxrdiNgCNuZxGfBwO5nYSPhGbNshZu0YLFGLmbcEhtkiBG9tdkDcjSPpYC8R4yrlYzoRV+9wEHSgHJpQgNnqFA8hvbChpcvpllNLI2kSlYXDkAsXYkWaYAFRemhtvZUZXs1TmsbOiExJQGtwgJaQAHdhyUnzxy9Q9uoISpTt8+Pl7/z/wAxmtEqGWPMu8Gny9lY2DSVqZmTS73tqOoDbptsNhiP1kNfCH/p4P38eBWVVkzUKudUsUskDNy1Axlrobd5Qj14+7BP1iH+R3/p4f38eHtG7OuGGCCR/aAsUK3B75j852wp8Ry4ZhMriOBX1apGYKzt3LTTRVW10TdNew64PcYAKxoa0vIFbzG5r4kAe4nFPjmTE5ETh+yCM7FRzNFVAPiLZq8VU4cMxBkkaQku65YFXFkzvSubYLpINbkvpHv6ba5mJJJDC0sStr1ECORrkk7vtawC1MBX0RXKth+W4TJSER0rSd5CGssfnHa/DSgh1NzpvHezmMlKY4OysMEBaR42LGWYsGPQjTqkck8iRtvipJZWYCORO1yxjkBZiVkUUT2ZOzVRYaRuLo1iORBlpHk7WFmdyjBllGliAzBNJbSCNLE1t1PIAPxqROzeL2XMRlWNtjSKVy8Z8KXVKQeTG+uJuElZs1Evbq4XWzKKJbQwdjf589Gq3SJcVkSQpxCVLiglGWUpWhDLJ5Ad0LbCvHxN8ziu0MeYcFZcrK8jO2kGUa+6iuNSsbULoBFV+vE/pFKzmQESgMfk6lUZiFI1zOAAeYAQE+GKvEuFGSJpHMpbV2UXd0kR0wYuqqO6bdtNAEJGPfck9zuaDlfnIUIkDghpXTUQ0YDSJpCKQrADcd0/GLNZmBkjLxoV3aN4sw55SWzEqmpfnCLJ6hb5Yi/wD2awfNyMZG19nR7NdCKscbACltdAZm+ikgFWQfYuGzK7v84402ispCtMJajZttRXtS8xUmgCpPIYkuXlhRisarl1enCKZZJWJD6n5BQSZE3s76SN6OKeajErq5h7RZoI5pFEkitqcAXHbBQQqAVsSOvQleEZZI5zpVgiRBXd0KhXjYjWCwAOtWZiQTyva8KGf49HlxpnYRLJEdBa67DtJHVRt7eiRYtPSrxJR+Ec+G+kOUaCMI0zLs6gpmC531Dci2F+ZHTliWWZ5nV2Uoi3oQkFrII1NWwNEgKCas3vsEX1Z+lEHyEQvKiPEX7jGu5eoEA8/aIob90bYMR8blfisWXBKIsLyvHXeNik7Tz72rR02uzy0MTDbuowTZZ1kSWOtaWNLWFdWqwSAaNqCDR5bjfHMPuiRUHDu7p++929Vd2La+vvx1ovyGOU/dIfeuH/AOt/ZFizM1nxHz1MfgPKfVf99Jh2wk+pj8B5T6r/AL6TDtioWAIR3pf6Vv2Livx2QjKSlNm0V5gXTVfXSTXnWxxZy7by/wBM392PM5lO0ikS61Iy34Eg1+vAzMdNFjiXColy8xCAkoRqbvNyq7PLbwobbYL5XiuSiJMWtmbbUiyyEjw1m9utXXlijls21ASRzK4A1J2TtvyJBVSGHUEY2zvEWXSoik1PdahoAA5k6jqrcD2eowoHdASROmyV2EYMqHjgAeGVZEjaV5Incc1Y6ypAJIKsxomgRWKsuZikASKZrbVXYgl2IHQgH2eZHLx2xbbh4cqSzBlJIZGKmiKINcwR0xXg4XHbxRl1aAqUfUW7F3t6QE7D8YfSBI6bC3K7bm7htjVDasMZTgbyAdqKQc021PX49bKt81BJPI0LGC5T9eKOQ9KEKFZQEnXuvEoZjdXqSh3kYbhum4O4OKOY9LfnCqw6CrpH89JWpnAKACJX5g9SN8NgpWJzLFstPMki4bLmXE6aVCyPEFJBDRBq1ggE6i6XXKtueNeOcCTLrl5owqGIkFtGo6pKXWTY3uxbah3zYxc4HmXly6pDKkTxMVkVlDsGDksKsd0gmm2JsctxirxriBmEOV1JJmgQ76CQi6OZY9AdQtd23quRxVo+4WXsjj9JpT0p6Eo8LyhbMpRNQ3K97kuwZUs3ztnf4DB3ieVE8TRsT3hWrqpG6sPNWAYeYGMyORESaQSSTqZiK1MevkNqA6AYnO2B6Wg01BTyez+Z7g7rd75HUWnjlbNLJIirIdKkAgo7gFXlWtwojsU1G2UdN5fWKP5Hf+nh/fx4OFBd7XyvrWAnrHH8kP8A08P7+PDSKAYMEk8x5zOWWRCrCwfePMURuCDvYwEzXbwuqLMGUqx+dj1MNJUVqVlv2uZBO3PDAMB+M/fo/qP+2PBJo9QVxTMER3NIz2QoVCYV1HlurWOV6mY1+rAzL57NHV8nzsU2nYxHS+m7oGUgk7i+8u9Vtzxb4zxRUXSX0gi2Ycwt0Ag6uzd1fiegxRni7KUrFJJGnZhtC6CoNkGgync147kX1xydbe4cV1HB+nz/AH84WhC/crScQyiTL2qSllLR6pI3ZQ9gszGiNb7d43so5DnOssbSl0mmmkVAyrDJGKRmZSEXYCtIBJ33F+GBE3EjFODJJKHnGgVo+bAVnBfYBnpa2HdB6gi8yk0g1MY9MsbhlJPekUoGAZiLOpXKWetHoMAOkYD1Ax3Y+v8AMaFeeBGjhXF8xIO6zdmQaeZI9asD7JVSLHMEEKR4nFubiWYUDvxsx7qqsZGpjyFmQ1796AJwI4NxBXaaRXRorBLA8iFUiwPzDpJ5/NjreLcELSuXkGlKpE5MR1Z/C+WjnVXzIx1dPk1KTnrzOe5w2JcMsxRVWcal9uXs0KyNv3Qmw0AnmCDsADzONhmMydmljX85IzqPu1sQp+Dc8elbFDavs92I8xm1jALmr2A5lj4KBZY7cgCcMgQe8+JFmsmqoe0llMK27LI+pBW5LGtTDrpJK+VUMKOVysOfy2Z4gdLyxyAxo3KOOEhgm/JpRuSL3YDFrjPDRnBPqEiSauzUMWQqoRSFYA7K5JLeII8MVYYz8giiBSCBWRnMQOs0ygvLYrUgHeAu2Qm6FYEXHUbWlwA/zibxP0PfL5AzSQSxS9ovfdwukliQsaqTdC+8a5WOVBn9UTPPnMzmZ2Z3EaqWPMliKs+NR1gzxfKZXNLBHPNOctl10qyhi0pAAMsjaTpWhQPW3Owq58pwUZTMaocqiwtUcOibvyXu8rDcMAu4sigD1bFqOZVhOORGqQ0fjjlf3R/3rh/+t/sxY6heOX/dHfeeH/63+zFgpitfZj76mPwHlPqv++kw7HCT6mPwHlPqv++kw7HGYaL0A70v9M392LI3vxxXynOb+mf+7E2nx+OMGC8yyo7tk0ANzyG2EqfN9tM0vJT3Y/6MXRr84kt7iuLuTyC5vWkizJOjHtHulAJNQim3RoyNgORs71iaThLLtRNciKrwr+6sK6kMRtA4nS0e1W3MeZDlhQs8hufcOeIX4U/yeOeMXmANbKDXaq51sh8wD3L5EAdTjziOoQSCqJWh/W7o/tYYmAGwqhsAPAbYzp0ypzJrLCGGIDyUrSi4kdgeZcGNR5MXAJPkoPwwtSwSyvMpMdOQrZZe0ExKHSpPcLb1YIAHsnVjoSP154mMhrn8MEFSgYEAdSzcmcwyWnKTyJm4tWkHunS7hnFxMXG5DAaG6BxfXBCWEjsxGFE0Q7SOtlBFKymvovbL8CemIeO5Dt5y5As5p0YHk0MahSp8RqjBA8ScT8PnVs1KhOlyFCEkAMiC3A/OVnPvHL2Tjh6uxrLAtXaZP9jj/cerVdu5vOMxu4fxBZ4VlXk45HmDdMp8wbBxPpwtcPzq5fMaGcBJzyZl7kwXbrtrUV9ZR+Nho1Y7enu9asOP4985NqbGxIyMAvWT+CH/AKeD9/Hg7gH6yfwQ/wDTw/v48Mr3Mr3HwYD8aanT3N+1MGBgPxg1In1W/amNzTdRW49pjMcugu7SIm3M1rZVF7C3AtvC78MVFzbSSSOy6GUiMreoAqNRIPgddi6Nadhvgvx2ItECF16HVigFll3DADrs111rCvw0aYFIZWsDddWnSpYLQbf2aXf8UDphC+lfV9QjnE6Hs4bpamj16kYLoLiTV9KxH2egdQNg930rAuXOOCAQTr3Dse8SoVe8oAC92q57DcA4I5R7vGr5YFmYkkkUOlDnQ+IsnrQ8AMZ3ZGJ1RUqPmXvRDLlYmJP0yoq9lUkrd9e8f1YYFOB3oug7N+X3xv7K3+u8GdGOjX+ETzWp/wDo35marWKHHsqZIgFTWwYUykdpGOrxWR3x0Fj41RI43ieiPfjcWBwYix5qSSaWaPcyMS0chKkqpKRtdHS2lNxW9m6IwVeTSmp9trNb79QOVm9h1OB2d+ZgimV1QhhE5cWmkuVbWOezjmCK36HFTiPpXl4V7Xt48xMvYvGicgTq7Rdrru0CxJO9bXhIrk5nd9dUUADxL2W1gsWIJEhqugpSBfXnufHyxd4Ply0wAd/mGZSNfdCE6o0CgddVm+kSjrgV6E63yuqYHU0jP3rumCsvw0kV5Vho4Ig0OwFa5XPLnTaB+pBjVQw5gtW+aVJ7l/HL/ujfvPD/APW/2YsdRIxy77o37zw//W/2YsNGcursx+9TH4Dyn1X/AH0mHbCT6mPwHlPqv++kw64zDwFkAAZj/wCM/wC0YlLUNyB1+H/xirlRvL/Tv/dgZ6SZyk7IK5BoysiltMdkb6QSNbArfQBjtgTcczIG5sSkcxckuYWSVFl0gJGwHaADShNiw77AFSvdC+BxrnoszDlIsuZFWN37MyRhu0jLlmS2LUwElITXevzJxb4HGJmE93Gvdi22J5NJ4+KL/XPUYu+kaR/JJu2bQmgkuOa1urDzDAEDqQBgabsZPZh7WUOFUcD6wfHxrNjNRrKkEivGwCqzIpdCH1d9TTV9HeqNE4L5TL6Fru2SzHSKXUxs0PCzXnV8ycLeenkEUUmm5o2jcIOrmldF94ZlGGspuaB/44up9w5mdUmxsDozEXErTBRqOygWT0AHP9WK2ZgLIRZS63r6NgkX0sWtjlZwA4xmlTTCzNUsel2i02zM2jslLWkMdG7NGjtvZwTGYBRmCslPraPblHrN87mbV9tftwsnhiNI0jEGNj2pDG6fU+9Hkuk/tFb4e8nwItHJPCjadA7NSO+4RKUqOVMeV1eEb5OrtGRt2arqIFWV20NfgwJIPKhyvHm1pspZ2bgHz9T9TPR6XZYQB48QkvDo2WtCrqHNVCsDzBBAsEGiPAjD16P5mSXLI8tFzfeAoOAxAeumoDVXnttWEeLvuqlXdbt9GnUE8O8yjvHu3ew1HphyX0n2AXKyCthbwqPdSs2ww5pL66wTY4GfBPP5wPtOvewVF5Hn9IV0YBesofyQ/wDTwfv48byekcp9mCMfXmP+7EcC/TDijz8GnLqq6M3FGNBJUhZotwWAPtEjl0x0KdVVa21GBM5BoevlhOmjAni/3xPqt+1cFhgTxj74n1W/amHBBt1KWvCs0YBkTbuuw28Cda/7DrhmZeWAvGodDCX6BGl9vZr2XP5osqT5qeQxi9crkQmisCWc9GCZMsRG6oe8QaPnW2PcmpIJYEFjekmyooADY10s14nFhvHEWZY6dKffZO5GPzj9I/mqO8T5e7CQ909AXwNxhDhJfsIyjiNZZHPaFQQupmCWDtTEKL8/Egg9lZ9QZWXTImzrd0ehB6qRuD194IGsGUURCLSCgUJR5Faqj8MAsxxrughgph5ZiXe4CaVXUbs7EWo6hVY0W0l/O0czzZBsJIjEceIcBuD8d7RzFIJFc28etURnjGkWVViVOpiACBYrreL3E86sETyv7KKTXieQUeZNKPM4KCCMwBRg23HMB8b4YJoczlqPPtErqHOsVe33zWu/iPHCXwr0EiWpppg8Q0uIwpDOBLoaNgTYahuos9PfHHxfMtK+caQ6kBUDmipzcaNtSiqoEEkE3dYKQel6llZ8kTO9feSjsb8dWllHv+3C5VgNwHBnUNeCK2PI4MOvP8my7OaBFkL0BPdjjFfiqETbnpJ64JeinHoZoY0V1EgXSYye9aiiV/GHWx471hS4nlWlqTOHsoVPdgVtRYnYdoy+0x5BUG2++CKkPHpKFACNKggMlbqw0+w21jqMAV9pzG7NKLUCjsR5045d90d954f/AK3+zFjoHA+JGaK2rtEOh/rDkwHgy0w99dMc++6N+88P/wBb/Ziw6TkZnFVSrEHuPvqZ/AeU+q/76TDBxb0jhy9CRjqIsIgLMR40vIeZoYX/AFNfgPKfVf8AfSYGcf4LOM1M3ZSOrvqV0AYVpAANGxpqv/04Wvd0TKDJjenrSx8WNgQjwX0laQTtHlMxJpmbkYfpU1UZLujvzrFjimaeCMxppOZntpGs0g2XpvsKRft8cJs/o3mNZ05Wfve01lVNbDUEa28Nxgjwbgb5aM3DJrc6n0Qvz5KBVkhR+0nrjn6jVXrSSiHd++YydPSH/GCITTiMyqB8wiqvRHIAHvcbADmfPF/IZUyR9vnGQwgFlRlCqFIou4JN2CQAeQPidlrj2Wllh0ImYBvUR2Uq6wAe7qAtd6IPiBYrER47nGiEWYh7TkwE+Wk12ORYKdEhB/XvWBez7NQVL6gnPux19JVtCE4qx/eWs1lkZ1KK8Kofm1VmVhtWp9ybI5D6INcycaNl/FpW+tLKf97AvgvApElDCHMRooOq4pPnLH4oFCjve3hVYPyK3SKf9FJ/y45Gr+2Gw7d2D7gRj4cR5FoXg4JlMZCM/wA2p26i/wC1eMbIRlSOzQXY2RQRYI2IGx354sLG4/mZ/wBFJ/wxjRuP5mY/6mT/AJcJejrCc4b6w+6jrIgXM8ZeMPFcsjAuZCXKkxPEojKsBpDoyWFAGwPjgbw7iAlUOZEkeQ9pIylbLt7RNcvD4YP5jg6SMGkyju1VbZeQ7DobXl78UE9HNMhvIxTIWJBfLSIyBiCwOmI6tgEUitIvazePQo1mpQV2hlwO8dmLJZXpWLpg5+MG5aCRTIzSyLqYewxUBVUAf37nn8cEeFST9pGTLI8DhlDMFZWYC9KsADYoknltXPG+UyPZOWGQzDMGNARSvAbalKJJyCx0dxZfrQwxZzPSzurPDKioKSNYpSFvYknRua22FAXzvFanSgVsSNxxgAL/ADL+2CwgKoHPJJlfMTaELV7IuvGhy+3b4489LcqY+AaW9oTQl/rtPGzf7ROKsZaaQLJFnYUDXrGXfbQwIJ7rXq5haodbOwIenaj/AAM+mSSUfKIe9Kuhvv8AHtWhdvh44H7L9n20MLHxznI8/D9YprNQtn3VnRhgTxb21+q37VwWGA3Fz88g/Mc/7SD+/HpJzG6lY4q5mViRHGAZXvSG9kDqz19EWBtzJA67WJGCgljQUWSegHM4sejkS6XY12rVrXqikWiH+qdR/OZ/cNEwarkznOSyUSx6e1MToNMiCTs9LLsbRjS+O224wf8AR30VkpszFJ3m7qLNbK8YA3s99NTWQV6VscHZeAvCwaJEnjHKKULrT+ikYE1+a3wYcsFuGcYjmDUaZfbRu66fWU8vfyPQ4CqYOY/ZqC6BYq8V4tphkSRXhmI06K1MdZCaoiv3wd7YjcGrC4HJwx0fTmF7GV3LxMp1J7IVQhO3aJGoWiLuytg4coEGZkWUgGKM3FY9puRk35ACwvjZPhgd6d8RRcuYSFaSX2QWVdNc5AWIAK8xvd/HFuMwNTFDxFtOHKxmWKAHsXQzvYadgQJNac2JrcWQedC9sC/WFx0OUhja1UCViNwSw+b38ApLf1l8MM/BIykYmiQ6w7kgnUZEZu8pbkT3QytysbbE4RfTGOMy/KYFCRS2dHeV7Aa30lQACUoiyVNXWqsDcFaziP8As9q31il/B4/PxM9AOAfLZpIpWYwLHJstCiW0qbAskHUwvw5HB7jPCZuGgCLs5EmdrmcEPr02A4UhTsCFqgAAKwD9AfTCPIrKTDM7SaAAAANgxJJY/jHwxY9JvT6XOQtCYYUjcjfvO6n8YHYBgeR6Yi2qFAc5+EZt0V73k0L9339D49wMOKMcxrciRlsIzVtI3dBA5BV1ch1G52wbnzy5ZgrDSh3aV/pt4CrJcnoa22F4C5X0fUZVWcznULPZopCqbostb92rrfngfnc1KAEOY7eNCrBgAAQTQ1EC9S3yJ8MCY5JPiOJWMhV7xzn6/T/EMS+lcok15e4xVGxvLpNqGB2UXY271MeWPfX9nFmynC5V9mRXcXzpkhP9+BCg3i967fwdwf8Aom/dw4vTWFsgwPtnR10hHTs8H4w76A8G4keDZeXLcSSGOmIifLRFUUSOGJkaydwTuOtYYH4dxFNpuOxI3gMnlzX2kHr1GIfQDLySejmTSIWWajfIKMw5JPltuOosdcX5ODShn0pIQ6soBHtnWFVpW50zFpHG1qB02w0TPPQbxTJcXTT2PF4pi30TlsuhPe07XYPe2qxvgZC/HmCn5fGob2SYsrvvp2oEnvEDbxwaThc6atEUzHQVi1KFAHeWzQoME1MBzJlGDXCeFM+ZDtE0ccSqIgR0UFUFeVu5Brdk8MVLi++S4tGan4yiGtRCZKOTSvixCgAbHc+GJOxz2oqOOiwGNnIQhe57XeututYPT8IeSN5WWQyzMAELdyMXpRnUGjoXvUb36b4pP6OyDtFRHCRnUhYq7SBANEffJAXWC5sAbrtiZkgzKZXiTIWfjaChqOnIxEBdRUXqCmywI01eKrPxMuQnFWMYq5myEKpu5QgcyxuqA53zFYOJwHMIJCVZypVY6K27/SmNsBszuyg723libN+jjyRaFSZUSO1SSUEtILCCgxAUDvHejYHTEki3xSficUTOnF+2PaCNAmShpiRezHYkUbC6umCGa4RxlEiP+FRrk9pTk4O7SF23Wy1VVAb4b58t88jyKiwwpqViQAJDsTpqgFUbH8440ilaVmzCrqVEYQKdi5I3bfkGoKL6WeuJKiS0+e5f4bbVuKPDYwNvavyXqemPeIcN43DRfi0Okmgfk0V8ieXZ9ACTv0wxcM4BL2mmUd0FS0lg9oopyoFkgNMWdia5KPdFxPK5nMMO0gfSrFKRkBKM5LMLf/RqqXse+2wxJcDrlOJjLmeTizoFANNw6AE3VaQTZskDpvivlRxPsg0vFijlUbs1yELsO0JEY6WxrkBt7t8OHF8jJ2Zy8MR7N0I16r0uWG51NYCi262aArAvOcCzEoJZXV2PaHSwHfZtCgkHlHFd1zLGrxMyQCZOJWP5Y7tkN/J8OpKbSSwGwGru3Zs34HFD024fnm4c8j8V+URCeNCnySFLYTqoOpWJoNTDxAHQ4b5OAz/OKkYRRJ83RXcAhIjQOyRrclHct08R/p7wsZfhM0aLpQZmDTvdjtIAW+LBjixKk+c4DxeOq4rI4N+xkMsa94Ljn/dgTn/RDimYYE8RzOpQQD8khhFEgmysovcDoeWOqjHmnFyTl0Xqp4iVpuNTb8wIrH65Rf2Y3m9W/FR7HG5ieuqMj9YdvHHT6xU4vmjFBJIBZRGYX4gWMSScrT0S4uZDGvFZXK+2wRdKmtgSXFt5cx1xNJ6q+ITNeY4rdDu/MKzUeYPeHd8rI8sPbt8nyQCBi5AAoAs0kn0t+Z1En4YXc7MWUuLTsgDuRfZwMOdX7cpN1fsViSSnJ6AcTohONyFh9EwKANtrqQkfZgfN6A8Ts9rxCZ7rdctDIDXLZpQa38MM+X+elaSRC8Qt2OsKFLgHoQTphC7D8Y4tej8OuRJFDXpZpDqJA1/e4qurVdJPht44qSKH+JGfbnxLN/HJp/GxSl9T2alYn5YbY2zyZWNSev0ZCxPvw6y5NZJiUtdb6UOtqVIyWmlAut2OgdLCnE7Zl1yemMu5mcpCNVv2XU6m66FZgSeq4ksEqciI2Y9TObXdM5E46j5LGrfC2r7TiE+qnMdcw4PlkID+sTb4duEZ8gNICRGqmXs7JpmGiOKyTfIsehLrVjEZmkEZZpn7QHRHpbmIzc0jDqgbUN+iqOuK2j3QnrWf+j/cxTi9VmboBM1JtyDZOFK+2bEb+pfNBds3l2bnoGVj5ddyav37eeOgcLyrT20yToCS4uWl3a1UKrWO7R3xvwPLdrK2ZIpdT9mb3cE1qP5tKAB7z1xeBMb2985jD6sFkJ1cTETKaZHyaIQfA/OUfHzG+AXrj4HPloMisudGaip1hAgjiCKqx8ihJaxp5+HnjveVAbNykDZUVWPi27D30p5+eOTfdL+zkffN+yLEAEhdm7MbfVdr/wAX8pobQe/vV7dtJexwTzcehS8s8230tZXc8gFQDe+QAOB/qo/AGU9z/vpMT59u0zHisAG3/iMLJ/qpQ/rHHG1fqPqQisQMeIeld0ig43mWZlSeMAchIqPJ/WCEV8bPjWLGV1TA9rJKXU0QHKgGrBUR6diDYJs9OmKXETS6vpAij56gK+N17jiPMuup3d5FACIArOuoi2+gQSbegPfgtoexNqtiMmgDoQ52k6ihmTQ6vGhYD37faRgXJxQE6+1zb70JUFLvtSgAK1n81rxTXTMrxiSdSK1RubNHfcSBjR2uj1rrWMM8i5iMyGMg91WI0gHcnujkxFAVtz8aIkpu/wCyw/IzPoiFmzfZqs4mlkUG+81gjS1igBvYrfcHwxeyK5kRpc51FRq1RqxDVvRBG1+N4H5HLNJLITXZLKWUb7yBVBPuD6j9bfpg8uEX1NtZ9MNnBPMDtGZV+Q6iGlYykbjVWkHyQbX5mz549XIgew7oD0RjX2GwPhWLVYzTgK2XFsgmTAEGNnDDKxLu4SEuFLe0xcKBsK8ve2JYsnmF5Zlhq3YFFemO7aCeQvkDYGI+O5RiqyLzjYFhuS0YZWYADqNII9x8cX5c4ihSzqA3skkC732vyx2FazYoUwXGYMz3DlC6pJJ5WulUylbY8gAmkbnr4X4YFeipmlhZ1zEyssjLz7RKHLaQE1R8RiHj2Y+V5s5dJhEsKsdV+1JpNjboF5+Wrxwo5nheYy0aSk6Fc9wrJTHa7AU3sOp5Xgwpfb+IgycR3k9IMycymXE60xYF1iUG0FlRbEGjsTVA7dDWvrDiZeDvqd5D28J1PV/f49u6AKwt8M4z23EcsQoRVCRBRyHdINe9mJ+PjeGv1oRkcJcH/Twfv48FrWwOMnIxKbGI83jNWBnHuLjLxatOpmOlEsDUx8+gAsk9ACcKycVnkJPys34RLHoHwYMT8TvhhmC9yJUz9R8vFHjeajSBzLuhGkrzLattIHUm6wGyHpaixEZhgJUIWl5yWLUovOyOY6EHpgPxzj0uYCaIdCqxPzrAE7EA0t1V3viFwBmWlTM2MSs+fzbCBNcatGbRSupqVSup2JqwGAoDmRghwiBCr5bM7GWMKJA3ddFPeAv2WtiSOuqx5LxedWZ9KElAgKGyg1EkhWG535X0GDEcsci5dh84BOg79EktasGB5GibFbVgSOcw9tCqOIxD0dTRKvbSaJdWpQygDUQSRQ8Nh4DEknEctABB2gS9qFkjVtqLAGiSfaPXFxOCQcxEn2Ysz5VWQoygqRRUjavDB4nBsno7Gez3cCNDHQagyEgkN1N6RfjjbiHBEldXZnUIhTSrBV0tVgkbjlWxG2KXFeGNBA7xTTjsxqCF9S0tEjvAtWkEVeLeXginldyA9adN7iigbYct9WLkgx8vlhKyiZlDGxy7JZAoVaNadSgAhSeg8Me5nguWgy/ZNMU1aRrYhnZVNhQCPZ25AV9uDHF8zFDAe0UFDShNIOonkoXqThP4lw3MRXmYYxAqrTRu/aUl+Fd0C7Kq1Yw5YKdvcsSXNek7r2saOx1ikllDINxVCowFo+Pkb6Ynh4m2Vgjgij0SF6AkNq2rUSVZTWrVQ0nxHvwOyPGsyzHR2c63RO0QBH4pZiT8R8cMTxBhTKCNjR33BBH2EbHyxwr/AGjbS33gMfDxC+mIX4NEqxAqSdffLHmxbck+f7KA6Y4/90x7OR+tN+yLHROH+kccMR1K+hXYBlUad3PLcXufo3jnX3Sx7mR9837Isdum0WKGEERiOXqm/AGU9z/vpMb5hezmmX8dhIPcVCn7GWvsxH6px/IGU9z/AL6TFj0ig1zRLZUKjvqU0btFAvw617sKWr/WJ+EYobBEEHhqh1KrVNqY2ST4e/vEHflQxfQgsLokGx5dL+w18cRwZcJZsnqSdyf/AKOmKsspVWdTVfSIsAE7tXgBv8MZBnWwNpM0zTkrlhG2hldjMzJWl5HVACTzXfdR9FQdu7iXh0aydrJK2sFiiE1RQbEqF2Go77XyG+K0/DnZiQNYFAPKQ1g0Sw1WB15ADbYEnEuTyupy0YAQjTa90O17sByocr62egGDM2RE6q8NyeI0ejqAZZF/EtPeVYrfxq/ecEwuBvo6biHg7uynxGtqI94F/HB0ZfCQ0ZZsxMuBxK+nHoXAN/SRxYdYomvZJCwPxagD42tjfE49JzGAZIhR6xOG/wBltJPwvDKadVPJkO7GcQ6mX23ws+lgVJYnYigrIQfo6itMdqAJGiz4jzwxZHiMcq6o2DDl5g+BHMHyO+Fn0ryD9oshIKl1UDlVKxAI5P3twTy6DDRUBeJmsneIE/wEAZDFpUSDfY3RrUqkGlVq3NEizWxxVzno52yqr5mGGOFSERtTED2mZmOkEnmSB5AYO5eNIwapRW+9D7OQ+GKudhq22oDVZqrHeB38wMLq5HEeehTnHBiNlJEjzUZicuqSKQxUKTRHSzQ8L3x0r1t/gt/6aD9/HhSd2zfEYo6gCq91AO6AN2ttI1GhV8vDDZ62Wvhb/wBNB+/jw4s5zSz6a5BXeFms6A9L9HvadyOuwr4nC1mcrtqjAV1HdIFb/imuankR+ysNvpb/ADf9b/dwoZjiSRt39VDm2k6Fvlbchf8AeLrC753Tp6YAVgmRjvy61oF4ltttSqSTttzINf8A5jZuGntFELHtDbEyO2jQottd9LIAIqrxvk6WNF6hFB+AGNjmI1aXttdSZfQgS9TNrNopo0Ttd9PdjCctgwl5Kple5Rm4sGWPRffbSW/FPUAnZmHPbbkeoBIcJjSLNwub0agpW9g5GlJDfMi9J+sDgVHxCERwwmM9pl2ZmKqZLLE0F0XtuCxNVpA64kbNh43KHfSfIggXRBogg9DiydrDEwm66tg3fidcTG2K3Dcx2kMbnmyKx+Kg/wB+LOHJyZpJECCDyIr7cLvo+nYzSQMa0qui/pRqSFPnQIU+GgeOGXEGY0qpY1sps9QOZ3+GJJF3jOd/6bFQLmKKSQRrzL7BfKyuqutWcVvSbjDHKpBo05rMqFMQbVov2rPgNxf/AAwtqGzDySlnBJWVIwSo7wNAkb3oAQHoQcWZssqTipVgJicLM+51EqDbE3q0XW+1msD3DOIU1MBmXuOei3Z5Z5nkjMqgEDsk0k2O7uCxvkDY3xHwKPsCIjEQXsl+1D2VF7igVHuFcsb8S4k04RYvnIoaJL2DmHA5g+C87OxaugvGuQ4pE0rEuq0FQByFO/ebY7gggAjy92OV7SRTUcD+YZAcZaXuJqoKSChMlmI+JA1MnhRUEfswgfdHzB4uHsOTdqR7isRGHjIwrnWjD0Y0BlkokVqBEa7cjpOo+Xvwi/dFTK8HDmT2GEhXau6Vhrb3YN7Nqaur70BYQTxHj1S/gHKe5/30mCXpBAV7KWtgxjY+AcCj7taqPjil6mz/ACHlL8H/AH0mPOOcVGbdolPzCNT1/OsOa2N9INGxzPuw1cVQF2mQ+3mYU8caOyomo90DriumfaKkkDSA3pdRbbfjL1PmOe+2Jf8ACsX49V0KsD+sYUV1InTTUK47leLhkMm4QV4UwFg0bTYc/EYvZiNgoWOtb9yMefj7lFsfJcVk4wruqxgsWYKGPcSySBbEcrBXYc9sNPCOB9mxkkbXIRVjZVX8VB7+bHc0PIYZRN0FbcAML3N81w0LAqoB80Bov83Ycse8LzhY78mAYeR21D9YPxPhgk6WK8dsLWVmKzUTZSfR/VdQQPhq/wBnDM5p4MYM5GTGwUgMVNWLF1tY6i+mOZQwMoUrCoLkW+kSMQ27MCaVTV92vtx1PAqf0ahY2VYb6qV3UaueoAMAD1sYy6boetwh5inm+KdgRMoIewAvIy/mEeFb2eVfa1Z5BmILU0HCuh8CKZT/AMfLHOZ0YSyayS6uy7kkKLsBb6VR88FIfSto8osERuYFls8o01Ehj50wCjy8sBRsZBj9+mJCuvZluGYOzAga4yQ67Eo3Uf8Az7sCvSrOgRGCIW7CtK/RTmSfC+QvzwIMCqbom1IvmxN6iSedm7JwfX0PnCqw0SBl/miRv0NmrDfqxuupW5zxM3sajtYcxa4LlXh+cRyshGzKdgPCjsR42MM3phxNp+BszgBhmIVNHY1PHuPDnywFGTaJnjf2lYk1y3N7eV3Xlgh6QfgF/wDzUX76LA6mO/BjGsprFAdRG300Vl7KT+bGpHP4uoqVY+Vrp8tWFbiGV1xlPErfuDBj9oFfHHTJ4FcFWAZSCCCLBB5g+WOZDJOpkjZzSOyaa30g2oDXdaSOdnzwS0Y+9FNLZ/wMi3LE4jnnLF1J0xRKC+nZmJGrTd7LRF9SdsXEgA5YgeFlaQhBIsgGpbAIIGnkdiCu3iCMLCdK3nEp5bMMHWNVVRZvQvd0irF+IJIJ8VAHPFgkGSdwNlj0nzZQxP2Agf8A5jeKGRl0hRAnkQXryrur7zeLkHDwxjgVfbYKfJB3nJPuG/iWGNdmAY7VyY/cDSstCDzESD/ZGLYbfHqYxlw9OLNsA/S6YjJygc5KiHvkYJ/vYNjC96ZH5mMeOYi/tWP1gYoyx3F9ciAwIJBUFdjsV8COtdPDEGbYl66f/d98Ws5mNGw0l2NKrNpvxPwxkAYg9oqhgatTYYc7F7j3Hwwkep2FYAzzLg1Z5nGma4YjLJ3A8k1KoIBYnYAC+SqO8T5G8W1XfBP0QywMTTV3pXYgk2QgalA8Aa1V4nG613HBi+ofAlzNSrrQr3UEpjkAAAbUukX5WRvjkf3ReWEcHDoxdJ2qi/ALEBjr8vC7kcMFeGUDWp6MAACNtwQB7iLxyb7pf2Mj75v2RYanOjB6CpI3o1lVifQW1BmqyFM0mqvMjb442y/DHiQIkuyigGiUj9RB+N4z1f5QSejmUBugWJG+/wA9Ltt5kfZjbN5JI1ZlLR6VJJVj0Fm1a1P2Y52rVnbAPEItDWDImq63ZlakZQpWrYarJ1C6JBA0kc+Y8CffkTA2sh1N3ZGJNkcxpA2UjcDoAx5nG2W1EBnrUyLYHTaz+snbyxvJmAoJJoAWcc7nxEyZCGW5dXdXuxj3qNXd62Gbauow0eivHZZfm8woD6dQIFWAdJ1CyA3I7H6XIVhS4d2YUSllLGyWLciTZAv2a5Gq5YNej/E41n1yHs0ZNMbP3VYlgW58uQq6vesdHTbg2PEImTHY4Vs8NOZmr8aBvtYj+7DOHwvcQhPyhjXtGHkRdKSWJF7AX1x0T1NGGeGZztUDi6bcA9Bi23LAr0YP/RYj4oDgqx2xJqc/9NuHaMwsg9mVaP11/wCKn/ZwvJCATtVmyfE1W/wGOjekfD1zMfZhlEg76X4g1dc6NkfHAXhnoOxIOYKaR9BCSG+sSBt5Dn1OF3rJbInZ0utSurD9jqAv8XpGgGZFgIbVfxkqi58qOw+Phhl9D+KdwRE2Bej3HevhzHl7sNIiGmulVhB45wpspLqW+yY90i+61+yfK9xjZXZyIuLftOUbvOR/qTenXDdLLOp2Pdf3Hkf/AL4YD+kQ/kF//NRfvosE+L+kPa5R42B1tpUNtR3F7c7oE8q93LAz0iH8gvX5TD++ixlcF8ibfeNKVfwROqYTfSbIFJGzCi42AEv5hUbSea1s3hQPQ4N+knHPk0YKrrkdtEactTHxPQAWSfLCjmuOy5kGGXSAh+c0WBJe6ijuEA3P41Dzxq11UYM5i2emcyNhY2393h5YhzELFCF57EWa5EGiel1WIRlispCsUDDUooFbA7wCnr9LY9T4Y8TMyF3RTH3a7xDAHcg1vyBBB92EhYJ0l1tZXmXMvHoVmci92Y8gBVfYAAL61jbg3FDFP27r80w0cqaNCbEh8j9IcwNPgcCe11t85rlPMRIuwHRms1v9EMeVbY0TOOG0Tl4hW2nQSVH0nO5H2Vi9zA5ETvuez8I4nXofHod8SYS/R3iTQNHCz64W7sZPNW+ipI5qRdHoaGHMHD6OHGRFxPcIvpyWkmSNTWhe0BJ7octsx8lRGv3jxw553NCNGdjSqpYnpQF4Q4M38oaSZuchAKH6AUd1WB60bPvxHOBD0oHfBgjNzahrL6I9QYyso1ysDahFPJR0Hu264tQ8X05cMzanYnSGrUBe2sADdRV0BZoDFPiUDo2ska/9K+0cQ6LGp9pq8LOLHBOB9tl5pQFEigbyltyadnckFt0qr5A4XAycRl22DiFNIgiLO7PRssebMx5ADxOwUY84NxibJgwmNZFjUMw1gMhcaiosUwHvHOsTcGVTB8uzFu9sI4wO6raigCr1YkczyvAbheUOYZEkPfzTmSU+Ea7n4EAKPecW2U67MCWFnJ6EfoOPI+WOYGyBSxB5ggbqR4+Xuxxz7oIN8l4Zr9vTJq+tphv9eOlekkPZHYXDmGQSqPo6SLYDwKCj7gcc/wDul/ZyPvm/ZFhqLQ76E5ho/RrKOOSklh+Z28mr7B3vhgvNlg6srcnBU/EV/fhe9EeIGPgHDV0hllkkRxRJ0g5h+6B1tBex21YL8GzismlW1GM6L8R9E+/TsfMHCVx/qYPuzHNM/aGQ5GQvGur2haN9ZTpP21fxwR4Rwftpd/vcZBf85uap+xj8B1OB2ehkQu0bxqHIJ7SxpagpKnlvXUc/HFrKcdZU7CBVjC7tIHMhJa7olQNZO5JsCxt4BpqUNuaI2Umolm6hni3owO0M0MaF2NupAFkfSViNm9+x8juRbTgNoe1c/QcUT7r2b4E4qdnRsPICdzUsg38far9WJJEeRdBeV1PRiHH2Op+3DLbW5kp9oBeMSURFQVid4lPMIdq60Dek+a1gR2pSWoUjDRm2kVwGAN91jJzY/SuxvgoOC5iKJnVyaGyy7n+qdv8A0m75WMVclwiSSo6qIXqdotL1uSBq2Lm9yF6k7YoK06Hq1Mu4COfo3m2eEM1EWQrCgGUdaGw3sbbbX1xazXEQB3aY+R2+J/4YXmzhOkEoU07IjoIwBtRJ3Y7daHlieXiWhe6sV1tbM5+xVA/WMH3gcZnPLDMiyPo2pzPyghS2rVQUhQCDdd49/Ub1fCsNlYXY/TCME6o5l/qA/wBknE49LoK9oj6yuP8AdxA6jzIGB8w0dsQZqBJFKsAykbg7g4Hp6QwtYEkdn84D9uFPifHJ1nmCSuVWiGRohCi1sGLqe/1NWeWIXEKqkniUvSLhSQ5gKjErp1aT9EmwN+oq9umIeOS6uASGiB8qiqxVjt4tx5HGudyPaFZFldu12cvZLCvaU0K2FDYAivfi76Xj+Q3rpmIR/wC9FhZHHq4E6V7H7OFJ/OHfTpvncqaNKzsx8AQIx/tOP14XHkJluOFyw7rM1KpHTc77HkQOpHXDf6W5pEMetgL1VYP5t8h7sL/+EYv9Iv6/+GJcgL5MSrprYZYwRPw6dgGeTVpN6I+6fDut+Nv7sSZfhULKCNZFaaLttytSLFctxghLxOJVJL6qHsqCST4AVgKOJEOZdgWIuIA7oPE1vJ5/DGQMePpDk00ngfrLZyBjBCjtImNtE27X1Kk+19VvtxHIyiNtJDKFMkZbdkdKJQ3vVGqPQkeGCA4xlyoJlUWL0tasPIqRscUpEy8koK9mGNMZW1aB56Rs7+VVys40oJPULY67cqZYy8tZZSBy0sovkdYKqD8QMdNvbHP+G5TLKydrmldI21KoU99rsFzpqgT7IFcsM2c9LIFiZlkDMFJVQG3NbDl44LRWUBz5nJUEZzK+dHyrNiHnDBTy19KTmiHyA7xHuxnpNwoaWzCUskakt4OgFlWrr4NzB25GsQejnGcvDl11yr2j/OSGmsu25vbpy+GNeP8AF4MwscfbJ2faBpR3gSq7hR3erVfleD4z3NgkciLT5DeF5LeUR9u5a6XVfZoq8gAASetgb4N+j3DpWjEbConEUjPftgRRjQOu7qb8h54WzxpnkklLEGRyaokBRso5figfEnE+T9MMxDGIozEUXZWZXsL0FAb1yu+QGFUbDkx16Sa1wQfnCXGcs0Z7FnGpmkMSr9CN2YySv+cQ3Zr4WSN7xf8ARopH2uYk7q6lhQ9AAaPLkC5q/IYWIeJUzO7B5H3Z2uzXIUBSgdAMQt6TuuXbKilR2a5K+izaiN/I6eXxxYbdZuI4HUpqdteARk9zpnFOELOU1nuqHBXx1rp59KF/bjkX3Si1HkBZNGXc8ztFzw5cE4qyQRlc9ETp70c+9eQZaYfG8I/3Qx/6Pw3va9pO/wA9Xdh3+PPDIiUWuCetlcvk8llzli3ySR5NQlA16lmWq0HTXbXdn2fPYhL67UM5l+SMLQIR2w6G7+9+dYzGYG1KM4cjnGPlNK5XqRt66lJ72UJUqVdDKCp8CLj2Pj4/AY1y/rmVEC/JWOnYHtRy6X83zra+uMxmL9JfdM2/1vx8zceuxQf+qt+lH8PF7Lev4Jv8lkLdPnxpHwEWMxmLCKOoJaUXkCQy+vZW7zZNmceyWmBVT0IXs968zfniV/X0nZKiZJwysHDmcElrtifmt9Vm/fjMZjWBCACRTevOMvr+Q6ST3gJRTD3dns35w9xvGuY9dsJB05KRT/5gEfZ2WMxmK2CZNat2JTb1yKf+yt+lH8PHv+WMfkzfph/Dx5jMY9JPdB/Z6/dNl9ci3vlC3kZQf2x4oQetMKAPk5YIPm1LjSrWSWZQnfbzOMxmLFS+6GrAq/DLcPreRST8mdiebNMCSepPzf6hsAAMe8X9cYnyL5b5MV1SpIG7UGgjo9Vo3vRV31x7jMUtKK24DmHe12G0niMrfdKIf+wH9OP4WNR90kn5Af06/wALGYzBYGYfukU/ID+nX+FjP85FPyA/p1/hYzGYkkim+6GhfduGhvfMp/8A44lX7pFBy4ef06/wsZjMSSe/5yifkDfpx/Cxn+con5Af04/hYzGYkkz/ADlE/ID+nH8LGf5yafkB/Tj+FjMZiSTwfdIp+QH9Ov8ACxn+cin5Af06/wALGYzEkmf5yMf/AHef06/wseH7o+P/ALvP6Zf4WPMZiSTB90dH/wB3f+8v8LCZ6zPWWOLLABlzB2Jf+cD3r0+CLVaP149xmJJP/9k=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1750" name="Picture 6" descr="http://chrz.wz.cz/stranky/img/705_06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268760"/>
            <a:ext cx="6578651" cy="51395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t0.gstatic.com/images?q=tbn:ANd9GcRbfaa9lk22AvuBkR0buf4FDS48sG5Tp8TYFFI3i4ShEP0OpcZzR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4876799"/>
            <a:ext cx="2305050" cy="1981201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Paralingvistická (zvuková)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 smtClean="0"/>
              <a:t>Paralingvistika je vědní obor, jehož předmětem je zkoumání jsou doprovodné rysy verbální komunikace, které podstatnou měrou ovlivňují význam a smysl komunikování, a to jak na straně odesílatele, tak na straně příjemce. Jedná se o mimojazykový faktor, který dokresluje verbální komunikační projev a v řadě případů i charakterizuje osobnost mluvčího (odesílatele sdělení). 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</a:t>
            </a:r>
            <a:r>
              <a:rPr lang="cs-CZ" dirty="0" err="1" smtClean="0"/>
              <a:t>paraligvistické</a:t>
            </a:r>
            <a:r>
              <a:rPr lang="cs-CZ" dirty="0" smtClean="0"/>
              <a:t> komunikace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7073" t="46771" r="17186" b="23055"/>
          <a:stretch>
            <a:fillRect/>
          </a:stretch>
        </p:blipFill>
        <p:spPr bwMode="auto">
          <a:xfrm>
            <a:off x="172966" y="2060848"/>
            <a:ext cx="8732606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 slovní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0169" t="24497" r="20169" b="13454"/>
          <a:stretch>
            <a:fillRect/>
          </a:stretch>
        </p:blipFill>
        <p:spPr bwMode="auto">
          <a:xfrm>
            <a:off x="1082381" y="1700808"/>
            <a:ext cx="7200801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Mezi základní prvky </a:t>
            </a:r>
            <a:r>
              <a:rPr lang="cs-CZ" dirty="0" err="1" smtClean="0"/>
              <a:t>paraligvistické</a:t>
            </a:r>
            <a:r>
              <a:rPr lang="cs-CZ" dirty="0" smtClean="0"/>
              <a:t> komunikace se obvykle řadí: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7786" t="55099" r="16473" b="14086"/>
          <a:stretch>
            <a:fillRect/>
          </a:stretch>
        </p:blipFill>
        <p:spPr bwMode="auto">
          <a:xfrm>
            <a:off x="539552" y="1772816"/>
            <a:ext cx="792088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Hlasitost projevu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/>
              <a:t>Hlasitost projevu charakterizuje mluvčího jako osobnost, snahu po zapůsobení na posluchače i jeho pozornost. Hlasitý projev obvykle charakterizuje vitalitu mluvčího, jeho sebevědomí, přátelskost, uvolněnost, suverenitu, někdy také nedostatečné ovládání se a afektovanost. Naproti tomu mimořádně tichý projev naznačuje trému, nesmělost, stydlivost, někdy však také rozhodnost a snahu upoutání pozornosti, zejména v kombinaci se zpomalením rychlosti projevu a jeho zdůrazněním pomocí jednoznačných a výrazných neverbálních signálů. Obvykle se doporučuje hlasitost projevu střídat a zamezit tím určité monotónnosti především v případě delšího projevu.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Výška hlasu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Výška hlasu je individuální charakteristikou mluvčího. Hlas je obvykle </a:t>
            </a:r>
            <a:r>
              <a:rPr lang="cs-CZ" dirty="0" err="1" smtClean="0"/>
              <a:t>chrakterizován</a:t>
            </a:r>
            <a:r>
              <a:rPr lang="cs-CZ" dirty="0" smtClean="0"/>
              <a:t> podle charakteristických kmitočtů jako čistý, ostrý, sametový, dunivý, </a:t>
            </a:r>
            <a:r>
              <a:rPr lang="cs-CZ" dirty="0" err="1" smtClean="0"/>
              <a:t>nakřáplý</a:t>
            </a:r>
            <a:r>
              <a:rPr lang="cs-CZ" dirty="0" smtClean="0"/>
              <a:t>, skuhravý, chraplavý apod. Výška hlasu identifikuje mluvčího a ovlivňuje i pocitovou stránku vnímání sdělení příjemcem. Přesvědčivěji a důvěryhodněji působí hlas hlubší, vysoko posazený hlas budí dojem slabosti a při telefonním hovoru může příjemce i znervózňovat. Pomocí vhodného tónu hlasu lze zdůraznit význam slov ve škále: upřímný-příjemný-šťastný-smutný-sebejistý-pravdivý.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t1.gstatic.com/images?q=tbn:ANd9GcT2RfOl4TahpH1I_mNToh-fZHCF9TgYpctDw-9AoLYfVDDmuwrC3A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4265344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Barva a emoční zabarvení hlasu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 smtClean="0"/>
              <a:t>Barva a emoční zabarvení hlasu je další </a:t>
            </a:r>
            <a:r>
              <a:rPr lang="cs-CZ" dirty="0" smtClean="0"/>
              <a:t>individuální </a:t>
            </a:r>
            <a:r>
              <a:rPr lang="cs-CZ" dirty="0" smtClean="0"/>
              <a:t>charakteristikou mluvčího a jeho situace. Na rozdíl od výšky hlasu moduluje barva hlasu momentální náladu a emoční stav mluvčího. Z psychologických výzkumů vyplývá, že zabarvením hlasu lze vyjádřit osm různých emocí-lásku, hněv, nudu, veselí, netrpělivost, radost, smutek, uspokojení. Intonace a proměnlivost hlasového zabarvení zdůrazňuje hlasový projev a zesiluje jej. Například poklesnutí hlasem na konci věty působí velmi důrazně. Rozeznávání i jemných odstínů zabarvení hlasu a citlivá vnímavost k melodii hlasu je charakteristická především pro ženy a hudebně nadané osoby. Nic se však </a:t>
            </a:r>
            <a:r>
              <a:rPr lang="cs-CZ" dirty="0" smtClean="0"/>
              <a:t>nemusí </a:t>
            </a:r>
            <a:r>
              <a:rPr lang="cs-CZ" dirty="0" smtClean="0"/>
              <a:t>přehánět, protože přirozená melodičnost hlasu (sametová jedovatost, úlisnost) působí afektovaně, karikaturně a </a:t>
            </a:r>
            <a:r>
              <a:rPr lang="cs-CZ" dirty="0" err="1" smtClean="0"/>
              <a:t>přehrávaně</a:t>
            </a:r>
            <a:r>
              <a:rPr lang="cs-CZ" dirty="0" smtClean="0"/>
              <a:t>. Naproti tomu </a:t>
            </a:r>
            <a:r>
              <a:rPr lang="cs-CZ" dirty="0" err="1" smtClean="0"/>
              <a:t>monoónnost</a:t>
            </a:r>
            <a:r>
              <a:rPr lang="cs-CZ" dirty="0" smtClean="0"/>
              <a:t> </a:t>
            </a:r>
            <a:r>
              <a:rPr lang="cs-CZ" dirty="0" smtClean="0"/>
              <a:t>je vnímána  jako projev chladný, nudný, nezajímavý a uspávající.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Objem a kvalita sdělení i řeči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Objem a kvalita sdělení i řeči jsou charakterizovány </a:t>
            </a:r>
            <a:r>
              <a:rPr lang="cs-CZ" dirty="0" smtClean="0"/>
              <a:t>množstvím slov</a:t>
            </a:r>
            <a:r>
              <a:rPr lang="cs-CZ" dirty="0" smtClean="0"/>
              <a:t>, kterými mluvčí předá určité sdělení, nebo která vyřkne za určitý časový interval. Obecně platí, že ženy vyřknou za den více než dvojnásobně slov než muži a absolventi technických vysokých škol se </a:t>
            </a:r>
            <a:r>
              <a:rPr lang="cs-CZ" dirty="0" smtClean="0"/>
              <a:t>vyznačují </a:t>
            </a:r>
            <a:r>
              <a:rPr lang="cs-CZ" dirty="0" smtClean="0"/>
              <a:t>koncentrovanějším vyjadřováním než absolventi humanitních směrů. Kvalita projevu závisí na tom, jak je sdělení srozumitelné, přiměřené, neurčité, nejednoznačné, s obsahem přemíry redundantních informací. Kvalita sdělení závisí na správné výslovnosti (pečlivá, nepečlivá, nedbalá, nesprávná, přehnaná). Kvalita řeči je posuzována podle přiměřené délky vět, kdy na jedné straně hovoříme o stručnosti až úsečnosti (používání téměř holých vět) a na druhé straně se jedná o rozvláčnosti a upovídanosti.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957</Words>
  <Application>Microsoft Office PowerPoint</Application>
  <PresentationFormat>Předvádění na obrazovce (4:3)</PresentationFormat>
  <Paragraphs>36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Pedagogická komunikace  Paralingvistické projevy</vt:lpstr>
      <vt:lpstr>Paralingvistická (zvuková) komunikace</vt:lpstr>
      <vt:lpstr>Model paraligvistické komunikace</vt:lpstr>
      <vt:lpstr>Komunikace slovní</vt:lpstr>
      <vt:lpstr>   Mezi základní prvky paraligvistické komunikace se obvykle řadí:   </vt:lpstr>
      <vt:lpstr>Hlasitost projevu</vt:lpstr>
      <vt:lpstr>Výška hlasu</vt:lpstr>
      <vt:lpstr>Barva a emoční zabarvení hlasu</vt:lpstr>
      <vt:lpstr>Objem a kvalita sdělení i řeči</vt:lpstr>
      <vt:lpstr>Rychlost projevu</vt:lpstr>
      <vt:lpstr>Plynulost, pomlky a frázování</vt:lpstr>
      <vt:lpstr>Slovní vata</vt:lpstr>
      <vt:lpstr>Chyby v projevu</vt:lpstr>
      <vt:lpstr>Cvičení</vt:lpstr>
      <vt:lpstr>Snímek 15</vt:lpstr>
      <vt:lpstr>Cvičení</vt:lpstr>
      <vt:lpstr>Cvičení 2</vt:lpstr>
      <vt:lpstr>Konec prezentace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komunikace  Paralingvistické projevy</dc:title>
  <dc:creator>Hana</dc:creator>
  <cp:lastModifiedBy>Hana</cp:lastModifiedBy>
  <cp:revision>3</cp:revision>
  <dcterms:created xsi:type="dcterms:W3CDTF">2013-04-09T22:26:27Z</dcterms:created>
  <dcterms:modified xsi:type="dcterms:W3CDTF">2013-04-10T10:23:39Z</dcterms:modified>
</cp:coreProperties>
</file>