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58" r:id="rId5"/>
    <p:sldId id="259" r:id="rId6"/>
    <p:sldId id="260" r:id="rId7"/>
    <p:sldId id="261" r:id="rId8"/>
    <p:sldId id="262" r:id="rId9"/>
    <p:sldId id="263" r:id="rId10"/>
    <p:sldId id="264" r:id="rId11"/>
    <p:sldId id="265" r:id="rId12"/>
    <p:sldId id="266" r:id="rId13"/>
    <p:sldId id="267" r:id="rId14"/>
    <p:sldId id="270" r:id="rId15"/>
    <p:sldId id="271" r:id="rId16"/>
    <p:sldId id="272" r:id="rId17"/>
    <p:sldId id="273" r:id="rId18"/>
    <p:sldId id="284" r:id="rId19"/>
    <p:sldId id="274" r:id="rId20"/>
    <p:sldId id="283" r:id="rId21"/>
    <p:sldId id="276" r:id="rId22"/>
    <p:sldId id="277" r:id="rId23"/>
    <p:sldId id="278" r:id="rId24"/>
    <p:sldId id="279" r:id="rId25"/>
    <p:sldId id="280" r:id="rId26"/>
    <p:sldId id="281" r:id="rId27"/>
    <p:sldId id="285" r:id="rId2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varScale="1">
        <p:scale>
          <a:sx n="70" d="100"/>
          <a:sy n="70" d="100"/>
        </p:scale>
        <p:origin x="-1092"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013B336B-18D7-4C30-A133-8C20F331CECC}" type="datetimeFigureOut">
              <a:rPr lang="cs-CZ" smtClean="0"/>
              <a:pPr/>
              <a:t>26.3.2013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373682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13B336B-18D7-4C30-A133-8C20F331CECC}" type="datetimeFigureOut">
              <a:rPr lang="cs-CZ" smtClean="0"/>
              <a:pPr/>
              <a:t>26.3.2013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323345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13B336B-18D7-4C30-A133-8C20F331CECC}" type="datetimeFigureOut">
              <a:rPr lang="cs-CZ" smtClean="0"/>
              <a:pPr/>
              <a:t>26.3.2013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175378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13B336B-18D7-4C30-A133-8C20F331CECC}" type="datetimeFigureOut">
              <a:rPr lang="cs-CZ" smtClean="0"/>
              <a:pPr/>
              <a:t>26.3.2013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232327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13B336B-18D7-4C30-A133-8C20F331CECC}" type="datetimeFigureOut">
              <a:rPr lang="cs-CZ" smtClean="0"/>
              <a:pPr/>
              <a:t>26.3.2013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242724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13B336B-18D7-4C30-A133-8C20F331CECC}" type="datetimeFigureOut">
              <a:rPr lang="cs-CZ" smtClean="0"/>
              <a:pPr/>
              <a:t>26.3.2013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278979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13B336B-18D7-4C30-A133-8C20F331CECC}" type="datetimeFigureOut">
              <a:rPr lang="cs-CZ" smtClean="0"/>
              <a:pPr/>
              <a:t>26.3.2013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3023566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13B336B-18D7-4C30-A133-8C20F331CECC}" type="datetimeFigureOut">
              <a:rPr lang="cs-CZ" smtClean="0"/>
              <a:pPr/>
              <a:t>26.3.2013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304339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3B336B-18D7-4C30-A133-8C20F331CECC}" type="datetimeFigureOut">
              <a:rPr lang="cs-CZ" smtClean="0"/>
              <a:pPr/>
              <a:t>26.3.2013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3641294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13B336B-18D7-4C30-A133-8C20F331CECC}" type="datetimeFigureOut">
              <a:rPr lang="cs-CZ" smtClean="0"/>
              <a:pPr/>
              <a:t>26.3.2013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110999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13B336B-18D7-4C30-A133-8C20F331CECC}" type="datetimeFigureOut">
              <a:rPr lang="cs-CZ" smtClean="0"/>
              <a:pPr/>
              <a:t>26.3.2013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2476201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B336B-18D7-4C30-A133-8C20F331CECC}" type="datetimeFigureOut">
              <a:rPr lang="cs-CZ" smtClean="0"/>
              <a:pPr/>
              <a:t>26.3.2013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F803D-002A-435B-BAD5-7EA95BD63AC4}" type="slidenum">
              <a:rPr lang="cs-CZ" smtClean="0"/>
              <a:pPr/>
              <a:t>‹#›</a:t>
            </a:fld>
            <a:endParaRPr lang="cs-CZ"/>
          </a:p>
        </p:txBody>
      </p:sp>
    </p:spTree>
    <p:extLst>
      <p:ext uri="{BB962C8B-B14F-4D97-AF65-F5344CB8AC3E}">
        <p14:creationId xmlns:p14="http://schemas.microsoft.com/office/powerpoint/2010/main" xmlns="" val="325219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Pedagogická komunikace</a:t>
            </a:r>
            <a:br>
              <a:rPr lang="cs-CZ" dirty="0" smtClean="0"/>
            </a:br>
            <a:r>
              <a:rPr lang="cs-CZ" dirty="0" smtClean="0"/>
              <a:t>Zpětná vazba</a:t>
            </a:r>
            <a:endParaRPr lang="cs-CZ" dirty="0"/>
          </a:p>
        </p:txBody>
      </p:sp>
      <p:sp>
        <p:nvSpPr>
          <p:cNvPr id="3" name="Podnadpis 2"/>
          <p:cNvSpPr>
            <a:spLocks noGrp="1"/>
          </p:cNvSpPr>
          <p:nvPr>
            <p:ph type="subTitle" idx="1"/>
          </p:nvPr>
        </p:nvSpPr>
        <p:spPr/>
        <p:txBody>
          <a:bodyPr/>
          <a:lstStyle/>
          <a:p>
            <a:r>
              <a:rPr lang="cs-CZ" dirty="0" smtClean="0"/>
              <a:t>Hana </a:t>
            </a:r>
            <a:r>
              <a:rPr lang="cs-CZ" dirty="0" err="1" smtClean="0"/>
              <a:t>Medvedová</a:t>
            </a:r>
            <a:endParaRPr lang="cs-CZ" dirty="0"/>
          </a:p>
        </p:txBody>
      </p:sp>
    </p:spTree>
    <p:extLst>
      <p:ext uri="{BB962C8B-B14F-4D97-AF65-F5344CB8AC3E}">
        <p14:creationId xmlns:p14="http://schemas.microsoft.com/office/powerpoint/2010/main" xmlns="" val="30464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CVIČENÍ: Simulujme si aktivitu-představte si, že stojíte v jídelně frontu na oběd a vybíráte z poskytnuté nabídky (nechám na vaší fantazii). K vaší smůle dnes není na jídelním lístku vaše oblíbené jídlo, ale máte hlad, takže volbu provést musíte. Jaký cíl zvolíte pro CZV, který by nejlépe zachytil nejdůležitější okamžiky této situace? Zkuste vymyslet pár konkrétních otázek, které by k tomuto cíli naváděly.</a:t>
            </a:r>
          </a:p>
          <a:p>
            <a:r>
              <a:rPr lang="cs-CZ" dirty="0" smtClean="0"/>
              <a:t>Na co byste se soustředili při CZV zaměřené na prosté sdílení a jak by se zpětná vazba lišila kdyby byla zacílena na proces učení?</a:t>
            </a:r>
          </a:p>
          <a:p>
            <a:r>
              <a:rPr lang="cs-CZ" dirty="0" smtClean="0"/>
              <a:t>Cíl: zmapovat rozhodovací proces</a:t>
            </a:r>
          </a:p>
          <a:p>
            <a:r>
              <a:rPr lang="cs-CZ" dirty="0" smtClean="0"/>
              <a:t>Otázky: Jaký byl můj první pocit při zjištění toho ,že nemají jídlo, na které jsme se těšil? Na základě čeho jsem zvolil jiné jídlo, zachoval jsem se jinak, než jsem plánoval? </a:t>
            </a:r>
            <a:br>
              <a:rPr lang="cs-CZ" dirty="0" smtClean="0"/>
            </a:br>
            <a:endParaRPr lang="cs-CZ" dirty="0"/>
          </a:p>
        </p:txBody>
      </p:sp>
    </p:spTree>
    <p:extLst>
      <p:ext uri="{BB962C8B-B14F-4D97-AF65-F5344CB8AC3E}">
        <p14:creationId xmlns:p14="http://schemas.microsoft.com/office/powerpoint/2010/main" xmlns="" val="256494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Formy CZV</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Nejčastější formou CZV je řízená diskuse. </a:t>
            </a:r>
          </a:p>
          <a:p>
            <a:r>
              <a:rPr lang="cs-CZ" dirty="0" smtClean="0"/>
              <a:t>Skupinovou diskusi je možné modifikovat rozdělením na menší skupiny, chronologickým rozfázováním nebo připravenými tematickými okruhy. Předcházíme tím stereotypu a devalvaci zpětnovazebních setkání</a:t>
            </a:r>
          </a:p>
          <a:p>
            <a:r>
              <a:rPr lang="cs-CZ" dirty="0" smtClean="0"/>
              <a:t>Další možností jak oživit CZV a zapojit jiné vyjadřovací prostředky, jsou nediskusní techniky. </a:t>
            </a:r>
          </a:p>
          <a:p>
            <a:r>
              <a:rPr lang="cs-CZ" dirty="0" smtClean="0"/>
              <a:t>Neverbální CZV bývá vhodné uzavřít alespoň krátkou skupinovou diskusí</a:t>
            </a:r>
          </a:p>
          <a:p>
            <a:endParaRPr lang="cs-CZ" dirty="0"/>
          </a:p>
        </p:txBody>
      </p:sp>
    </p:spTree>
    <p:extLst>
      <p:ext uri="{BB962C8B-B14F-4D97-AF65-F5344CB8AC3E}">
        <p14:creationId xmlns:p14="http://schemas.microsoft.com/office/powerpoint/2010/main" xmlns="" val="100346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Bez otázek nenajdete odpovědi</a:t>
            </a:r>
            <a:endParaRPr lang="cs-CZ" dirty="0"/>
          </a:p>
        </p:txBody>
      </p:sp>
      <p:sp>
        <p:nvSpPr>
          <p:cNvPr id="3" name="Zástupný symbol pro obsah 2"/>
          <p:cNvSpPr>
            <a:spLocks noGrp="1"/>
          </p:cNvSpPr>
          <p:nvPr>
            <p:ph idx="1"/>
          </p:nvPr>
        </p:nvSpPr>
        <p:spPr/>
        <p:txBody>
          <a:bodyPr/>
          <a:lstStyle/>
          <a:p>
            <a:r>
              <a:rPr lang="cs-CZ" i="1" dirty="0" smtClean="0"/>
              <a:t>Jeden z Murphyho zákonů, Zákon novinových titulků, tvrdí: ,,Jestliže titulek končí otazníkem, odpověď zní NE.“ Podle této poučky jsou tedy všechny novinové titulky uzavřenými otázkami. Když na takový titulek s otázkou narazíte, zkuste si, jak by se na totéž dalo zeptat otázkou otevřenou.</a:t>
            </a:r>
            <a:endParaRPr lang="cs-CZ" i="1" dirty="0"/>
          </a:p>
        </p:txBody>
      </p:sp>
    </p:spTree>
    <p:extLst>
      <p:ext uri="{BB962C8B-B14F-4D97-AF65-F5344CB8AC3E}">
        <p14:creationId xmlns:p14="http://schemas.microsoft.com/office/powerpoint/2010/main" xmlns="" val="2965983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 co se ptát aneb technika čtyř P</a:t>
            </a:r>
            <a:endParaRPr lang="cs-CZ" dirty="0"/>
          </a:p>
        </p:txBody>
      </p:sp>
      <p:sp>
        <p:nvSpPr>
          <p:cNvPr id="3" name="Zástupný symbol pro obsah 2"/>
          <p:cNvSpPr>
            <a:spLocks noGrp="1"/>
          </p:cNvSpPr>
          <p:nvPr>
            <p:ph idx="1"/>
          </p:nvPr>
        </p:nvSpPr>
        <p:spPr/>
        <p:txBody>
          <a:bodyPr/>
          <a:lstStyle/>
          <a:p>
            <a:r>
              <a:rPr lang="cs-CZ" dirty="0" smtClean="0"/>
              <a:t>Technika se nazývá ,,FFFF“-</a:t>
            </a:r>
            <a:r>
              <a:rPr lang="cs-CZ" dirty="0" err="1" smtClean="0"/>
              <a:t>Facts</a:t>
            </a:r>
            <a:r>
              <a:rPr lang="cs-CZ" dirty="0" smtClean="0"/>
              <a:t>-</a:t>
            </a:r>
            <a:r>
              <a:rPr lang="cs-CZ" dirty="0" err="1" smtClean="0"/>
              <a:t>Feelings-Findings-Futures</a:t>
            </a:r>
            <a:r>
              <a:rPr lang="cs-CZ" dirty="0" smtClean="0"/>
              <a:t> (Průběh-Pocity-Poznatky-Příležitosti). Spočívá v tom, že instruktor pokládá čtyři okruhy otázek , které následují jeden po druhém a ukotvují postupně zážitky účastníků.</a:t>
            </a:r>
            <a:endParaRPr lang="cs-CZ" dirty="0"/>
          </a:p>
        </p:txBody>
      </p:sp>
    </p:spTree>
    <p:extLst>
      <p:ext uri="{BB962C8B-B14F-4D97-AF65-F5344CB8AC3E}">
        <p14:creationId xmlns:p14="http://schemas.microsoft.com/office/powerpoint/2010/main" xmlns="" val="192490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Přehled technik CZV</a:t>
            </a:r>
            <a:endParaRPr lang="cs-CZ" dirty="0"/>
          </a:p>
        </p:txBody>
      </p:sp>
      <p:sp>
        <p:nvSpPr>
          <p:cNvPr id="3" name="Zástupný symbol pro obsah 2"/>
          <p:cNvSpPr>
            <a:spLocks noGrp="1"/>
          </p:cNvSpPr>
          <p:nvPr>
            <p:ph idx="1"/>
          </p:nvPr>
        </p:nvSpPr>
        <p:spPr/>
        <p:txBody>
          <a:bodyPr>
            <a:normAutofit fontScale="77500" lnSpcReduction="20000"/>
          </a:bodyPr>
          <a:lstStyle/>
          <a:p>
            <a:pPr marL="514350" indent="-514350">
              <a:buFont typeface="+mj-lt"/>
              <a:buAutoNum type="arabicPeriod"/>
            </a:pPr>
            <a:r>
              <a:rPr lang="cs-CZ" dirty="0" smtClean="0"/>
              <a:t>Techniky </a:t>
            </a:r>
            <a:r>
              <a:rPr lang="cs-CZ" dirty="0" err="1" smtClean="0"/>
              <a:t>skupinonové</a:t>
            </a:r>
            <a:r>
              <a:rPr lang="cs-CZ" dirty="0" smtClean="0"/>
              <a:t> diskuse</a:t>
            </a:r>
          </a:p>
          <a:p>
            <a:pPr marL="514350" indent="-514350">
              <a:buFont typeface="+mj-lt"/>
              <a:buAutoNum type="arabicPeriod"/>
            </a:pPr>
            <a:r>
              <a:rPr lang="cs-CZ" dirty="0" smtClean="0"/>
              <a:t>Techniky rychlého shrnutí zážitku</a:t>
            </a:r>
          </a:p>
          <a:p>
            <a:pPr marL="514350" indent="-514350">
              <a:buFont typeface="+mj-lt"/>
              <a:buAutoNum type="arabicPeriod"/>
            </a:pPr>
            <a:r>
              <a:rPr lang="cs-CZ" dirty="0" smtClean="0"/>
              <a:t>Techniky s využitím pomůcek</a:t>
            </a:r>
          </a:p>
          <a:p>
            <a:pPr marL="514350" indent="-514350">
              <a:buFont typeface="+mj-lt"/>
              <a:buAutoNum type="arabicPeriod"/>
            </a:pPr>
            <a:r>
              <a:rPr lang="cs-CZ" dirty="0" smtClean="0"/>
              <a:t>Symbolizační techniky</a:t>
            </a:r>
          </a:p>
          <a:p>
            <a:pPr marL="514350" indent="-514350">
              <a:buFont typeface="+mj-lt"/>
              <a:buAutoNum type="arabicPeriod"/>
            </a:pPr>
            <a:r>
              <a:rPr lang="cs-CZ" dirty="0" smtClean="0"/>
              <a:t>Zpětná vazba tvořením </a:t>
            </a:r>
          </a:p>
          <a:p>
            <a:pPr marL="514350" indent="-514350">
              <a:buFont typeface="+mj-lt"/>
              <a:buAutoNum type="arabicPeriod"/>
            </a:pPr>
            <a:r>
              <a:rPr lang="cs-CZ" dirty="0" smtClean="0"/>
              <a:t>Dramatická zpětná vazba</a:t>
            </a:r>
          </a:p>
          <a:p>
            <a:pPr marL="514350" indent="-514350">
              <a:buFont typeface="+mj-lt"/>
              <a:buAutoNum type="arabicPeriod"/>
            </a:pPr>
            <a:r>
              <a:rPr lang="cs-CZ" dirty="0" smtClean="0"/>
              <a:t>Vyžádaná zpětná vazba</a:t>
            </a:r>
          </a:p>
          <a:p>
            <a:pPr marL="514350" indent="-514350">
              <a:buFont typeface="+mj-lt"/>
              <a:buAutoNum type="arabicPeriod"/>
            </a:pPr>
            <a:r>
              <a:rPr lang="cs-CZ" dirty="0" smtClean="0"/>
              <a:t>Zpětná vazba pomocí techniky</a:t>
            </a:r>
          </a:p>
          <a:p>
            <a:pPr marL="514350" indent="-514350">
              <a:buFont typeface="+mj-lt"/>
              <a:buAutoNum type="arabicPeriod"/>
            </a:pPr>
            <a:r>
              <a:rPr lang="cs-CZ" dirty="0" smtClean="0"/>
              <a:t>Průběžná zpětná vazba</a:t>
            </a:r>
          </a:p>
          <a:p>
            <a:pPr marL="514350" indent="-514350">
              <a:buFont typeface="+mj-lt"/>
              <a:buAutoNum type="arabicPeriod"/>
            </a:pPr>
            <a:r>
              <a:rPr lang="cs-CZ" dirty="0" smtClean="0"/>
              <a:t>Závěrečná zpětná vazba</a:t>
            </a:r>
          </a:p>
          <a:p>
            <a:pPr marL="514350" indent="-514350">
              <a:buFont typeface="+mj-lt"/>
              <a:buAutoNum type="arabicPeriod"/>
            </a:pPr>
            <a:r>
              <a:rPr lang="cs-CZ" dirty="0" smtClean="0"/>
              <a:t>Jiné techniky</a:t>
            </a:r>
            <a:endParaRPr lang="cs-CZ" dirty="0"/>
          </a:p>
        </p:txBody>
      </p:sp>
    </p:spTree>
    <p:extLst>
      <p:ext uri="{BB962C8B-B14F-4D97-AF65-F5344CB8AC3E}">
        <p14:creationId xmlns:p14="http://schemas.microsoft.com/office/powerpoint/2010/main" xmlns="" val="2001413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92500"/>
          </a:bodyPr>
          <a:lstStyle/>
          <a:p>
            <a:r>
              <a:rPr lang="cs-CZ" dirty="0" smtClean="0"/>
              <a:t>Příklad: </a:t>
            </a:r>
          </a:p>
          <a:p>
            <a:pPr marL="0" indent="0">
              <a:buNone/>
            </a:pPr>
            <a:r>
              <a:rPr lang="cs-CZ" dirty="0" smtClean="0"/>
              <a:t>Strukturované povídání</a:t>
            </a:r>
          </a:p>
          <a:p>
            <a:pPr marL="0" indent="0">
              <a:buNone/>
            </a:pPr>
            <a:r>
              <a:rPr lang="cs-CZ" dirty="0" smtClean="0"/>
              <a:t>Jedna z nejjednodušších forem CZV. Účastníci sedí v kruhu a instruktor vyzve každého, aby v krátkém vyprávění, v jedné větě či v několika slovech popsal, co zažil během předchozí aktivity pěkného, s čím nebyl spokojen, jak se cítil apod. Po ukončení ,,kolečka“ končí CZV</a:t>
            </a:r>
          </a:p>
          <a:p>
            <a:pPr marL="0" indent="0">
              <a:buNone/>
            </a:pPr>
            <a:r>
              <a:rPr lang="cs-CZ" dirty="0" smtClean="0"/>
              <a:t>Mluvící uzel</a:t>
            </a:r>
          </a:p>
          <a:p>
            <a:pPr marL="0" indent="0">
              <a:buNone/>
            </a:pPr>
            <a:r>
              <a:rPr lang="cs-CZ" dirty="0" smtClean="0"/>
              <a:t>Pomůcky: Lano (13-15 m)</a:t>
            </a:r>
          </a:p>
          <a:p>
            <a:pPr marL="0" indent="0">
              <a:buNone/>
            </a:pPr>
            <a:r>
              <a:rPr lang="cs-CZ" dirty="0" smtClean="0"/>
              <a:t>Účastníci diskuse sedí v kruhu a drží před sebou lano, na němž je uzel. Lano si posílají v kruhu, a kdo před sebou drží uzel. Může hovořit. Variantou je existence druhého uzlu, který opravňuje svého držitele klást otázky ostatním.</a:t>
            </a:r>
            <a:endParaRPr lang="cs-CZ" dirty="0"/>
          </a:p>
        </p:txBody>
      </p:sp>
    </p:spTree>
    <p:extLst>
      <p:ext uri="{BB962C8B-B14F-4D97-AF65-F5344CB8AC3E}">
        <p14:creationId xmlns:p14="http://schemas.microsoft.com/office/powerpoint/2010/main" xmlns="" val="376411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47500" lnSpcReduction="20000"/>
          </a:bodyPr>
          <a:lstStyle/>
          <a:p>
            <a:r>
              <a:rPr lang="cs-CZ" dirty="0" smtClean="0"/>
              <a:t>Příklad:</a:t>
            </a:r>
          </a:p>
          <a:p>
            <a:r>
              <a:rPr lang="cs-CZ" dirty="0" smtClean="0"/>
              <a:t>Výraz obličeje</a:t>
            </a:r>
          </a:p>
          <a:p>
            <a:pPr marL="0" indent="0">
              <a:buNone/>
            </a:pPr>
            <a:r>
              <a:rPr lang="cs-CZ" dirty="0" smtClean="0"/>
              <a:t>Pomůcky: Kartičky se symboly obličejů. </a:t>
            </a:r>
          </a:p>
          <a:p>
            <a:pPr marL="0" indent="0">
              <a:buNone/>
            </a:pPr>
            <a:r>
              <a:rPr lang="cs-CZ" dirty="0" smtClean="0"/>
              <a:t>Každý hráč dostane pět karet s </a:t>
            </a:r>
            <a:r>
              <a:rPr lang="cs-CZ" dirty="0" err="1" smtClean="0"/>
              <a:t>obličejí</a:t>
            </a:r>
            <a:r>
              <a:rPr lang="cs-CZ" dirty="0" smtClean="0"/>
              <a:t> vyjadřujícími svým výrazem různé stupně spokojenosti. Hráči se vyjadřují k jednotlivým momentům aktivity ukazováním odpovídajících karet. </a:t>
            </a:r>
          </a:p>
          <a:p>
            <a:pPr marL="0" indent="0">
              <a:buNone/>
            </a:pPr>
            <a:r>
              <a:rPr lang="cs-CZ" dirty="0" smtClean="0"/>
              <a:t>Variace: Hráči se s kartami s obličeji vyjadřují k tomu, jaký mají pocit ze spoluhráčů v průběhu uplynulé aktivity. Tento druh zpětné vazby je poměrně osobní, vyžaduje bezpečnou atmosféru ve skupině, která se už zná, a případnou zkušenost s řešením konfliktů nebo střetů, k nimž může dojít</a:t>
            </a:r>
          </a:p>
          <a:p>
            <a:endParaRPr lang="cs-CZ" dirty="0" smtClean="0"/>
          </a:p>
          <a:p>
            <a:r>
              <a:rPr lang="cs-CZ" dirty="0" smtClean="0"/>
              <a:t>Ruku </a:t>
            </a:r>
            <a:r>
              <a:rPr lang="cs-CZ" dirty="0" smtClean="0"/>
              <a:t>na to, kdo…</a:t>
            </a:r>
          </a:p>
          <a:p>
            <a:pPr marL="0" indent="0">
              <a:buNone/>
            </a:pPr>
            <a:r>
              <a:rPr lang="cs-CZ" dirty="0" smtClean="0"/>
              <a:t>Tato cílená zpětná vazba ukáže přínos a důležitost jednotlivých členů skupiny. Každý účastník volí pomocí svých rukou . Každý má jeden hlas –jednu ruku. Instruktor vysloví tvrzení a poté každý z účastníků položí ruku na rameno toho, ke komu se toto tvrzení podle jeho soudu nejvíce hodí.</a:t>
            </a:r>
          </a:p>
          <a:p>
            <a:pPr marL="0" indent="0">
              <a:buNone/>
            </a:pPr>
            <a:r>
              <a:rPr lang="cs-CZ" dirty="0" smtClean="0"/>
              <a:t>Příklady tvrzení jsou například: ,,Ruku na toho, kdo (komu, koho)…“</a:t>
            </a:r>
          </a:p>
          <a:p>
            <a:pPr marL="0" indent="0">
              <a:buNone/>
            </a:pPr>
            <a:r>
              <a:rPr lang="cs-CZ" dirty="0" smtClean="0"/>
              <a:t>…se stará ve skupině o dobrou náladu a smích</a:t>
            </a:r>
          </a:p>
          <a:p>
            <a:pPr marL="0" indent="0">
              <a:buNone/>
            </a:pPr>
            <a:r>
              <a:rPr lang="cs-CZ" dirty="0" smtClean="0"/>
              <a:t>…má dobré nápady</a:t>
            </a:r>
          </a:p>
          <a:p>
            <a:pPr marL="0" indent="0">
              <a:buNone/>
            </a:pPr>
            <a:r>
              <a:rPr lang="cs-CZ" dirty="0" smtClean="0"/>
              <a:t>…je dobrý vůdce</a:t>
            </a:r>
          </a:p>
          <a:p>
            <a:pPr marL="0" indent="0">
              <a:buNone/>
            </a:pPr>
            <a:r>
              <a:rPr lang="cs-CZ" dirty="0" smtClean="0"/>
              <a:t>…dobře naslouchá</a:t>
            </a:r>
          </a:p>
          <a:p>
            <a:pPr marL="0" indent="0">
              <a:buNone/>
            </a:pPr>
            <a:r>
              <a:rPr lang="cs-CZ" dirty="0" smtClean="0"/>
              <a:t>…ti pomohl</a:t>
            </a:r>
          </a:p>
          <a:p>
            <a:pPr marL="0" indent="0">
              <a:buNone/>
            </a:pPr>
            <a:r>
              <a:rPr lang="cs-CZ" dirty="0" smtClean="0"/>
              <a:t>…jsi pomohl ty</a:t>
            </a:r>
          </a:p>
          <a:p>
            <a:pPr marL="0" indent="0">
              <a:buNone/>
            </a:pPr>
            <a:r>
              <a:rPr lang="cs-CZ" dirty="0" smtClean="0"/>
              <a:t>…bychom měli více poslouchat</a:t>
            </a:r>
          </a:p>
          <a:p>
            <a:pPr marL="0" indent="0">
              <a:buNone/>
            </a:pPr>
            <a:r>
              <a:rPr lang="cs-CZ" dirty="0" smtClean="0"/>
              <a:t>…je šikovný</a:t>
            </a:r>
          </a:p>
          <a:p>
            <a:pPr marL="0" indent="0">
              <a:buNone/>
            </a:pPr>
            <a:r>
              <a:rPr lang="cs-CZ" dirty="0" smtClean="0"/>
              <a:t>…se stará o to, jak se ostatní cítí</a:t>
            </a:r>
          </a:p>
          <a:p>
            <a:pPr marL="0" indent="0">
              <a:buNone/>
            </a:pPr>
            <a:r>
              <a:rPr lang="cs-CZ" dirty="0" smtClean="0"/>
              <a:t>…bys chtěl poděkovat</a:t>
            </a:r>
          </a:p>
          <a:p>
            <a:pPr marL="0" indent="0">
              <a:buNone/>
            </a:pPr>
            <a:r>
              <a:rPr lang="cs-CZ" dirty="0" smtClean="0"/>
              <a:t>…tě překvapil</a:t>
            </a:r>
          </a:p>
          <a:p>
            <a:pPr marL="0" indent="0">
              <a:buNone/>
            </a:pPr>
            <a:r>
              <a:rPr lang="cs-CZ" dirty="0" smtClean="0"/>
              <a:t>…byl trpělivý</a:t>
            </a:r>
          </a:p>
          <a:p>
            <a:pPr marL="0" indent="0">
              <a:buNone/>
            </a:pPr>
            <a:endParaRPr lang="cs-CZ" dirty="0"/>
          </a:p>
        </p:txBody>
      </p:sp>
    </p:spTree>
    <p:extLst>
      <p:ext uri="{BB962C8B-B14F-4D97-AF65-F5344CB8AC3E}">
        <p14:creationId xmlns:p14="http://schemas.microsoft.com/office/powerpoint/2010/main" xmlns="" val="1130617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85000" lnSpcReduction="10000"/>
          </a:bodyPr>
          <a:lstStyle/>
          <a:p>
            <a:r>
              <a:rPr lang="cs-CZ" dirty="0" smtClean="0"/>
              <a:t>Příklad</a:t>
            </a:r>
          </a:p>
          <a:p>
            <a:r>
              <a:rPr lang="cs-CZ" dirty="0" smtClean="0"/>
              <a:t>Učící lano</a:t>
            </a:r>
          </a:p>
          <a:p>
            <a:pPr marL="0" indent="0">
              <a:buNone/>
            </a:pPr>
            <a:r>
              <a:rPr lang="cs-CZ" dirty="0" smtClean="0"/>
              <a:t>Pomůcky: Lano (asi 30 m) připravené otázky</a:t>
            </a:r>
          </a:p>
          <a:p>
            <a:pPr marL="0" indent="0">
              <a:buNone/>
            </a:pPr>
            <a:r>
              <a:rPr lang="cs-CZ" dirty="0" smtClean="0"/>
              <a:t>V místnosti instruktor vyznačí lanem čtyři velké kruhy: Průběh, Pocity, Poznatky a Příležitosti. Každý kruh obsahuje otázku vztahující se k předchozí aktivitě. Tyto otázky je pro větší názornost možné napsat na papír nebo přímo křídou na zem.</a:t>
            </a:r>
          </a:p>
          <a:p>
            <a:pPr marL="0" indent="0">
              <a:buNone/>
            </a:pPr>
            <a:r>
              <a:rPr lang="cs-CZ" dirty="0" smtClean="0"/>
              <a:t>Průběh: Co se stalo?</a:t>
            </a:r>
          </a:p>
          <a:p>
            <a:pPr marL="0" indent="0">
              <a:buNone/>
            </a:pPr>
            <a:r>
              <a:rPr lang="cs-CZ" dirty="0" smtClean="0"/>
              <a:t>Pocity: Co jsem cítil?</a:t>
            </a:r>
          </a:p>
          <a:p>
            <a:pPr marL="0" indent="0">
              <a:buNone/>
            </a:pPr>
            <a:r>
              <a:rPr lang="cs-CZ" dirty="0" smtClean="0"/>
              <a:t>Poznatky: Co z toho plyne?</a:t>
            </a:r>
          </a:p>
          <a:p>
            <a:pPr marL="0" indent="0">
              <a:buNone/>
            </a:pPr>
            <a:r>
              <a:rPr lang="cs-CZ" dirty="0" smtClean="0"/>
              <a:t>Příležitosti: Co s tím dál?</a:t>
            </a:r>
          </a:p>
          <a:p>
            <a:pPr marL="0" indent="0">
              <a:buNone/>
            </a:pPr>
            <a:r>
              <a:rPr lang="cs-CZ" dirty="0" smtClean="0"/>
              <a:t>Účastníci se pohybuji po dvojicích postupně z kruhu do kruhu a navzájem si sdělují odpovědi na zadané otázky. Zároveň si mohou odpovědi zaznamenat a potom je postupně přednést ostatním (tohle je přímá varianta na Kolbův cyklus učení)</a:t>
            </a:r>
          </a:p>
        </p:txBody>
      </p:sp>
    </p:spTree>
    <p:extLst>
      <p:ext uri="{BB962C8B-B14F-4D97-AF65-F5344CB8AC3E}">
        <p14:creationId xmlns:p14="http://schemas.microsoft.com/office/powerpoint/2010/main" xmlns="" val="286030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Oskenované:</a:t>
            </a:r>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Pedagogická komunikace\IMG_2740.JPG"/>
          <p:cNvPicPr>
            <a:picLocks noGrp="1" noChangeAspect="1" noChangeArrowheads="1"/>
          </p:cNvPicPr>
          <p:nvPr>
            <p:ph idx="4294967295"/>
          </p:nvPr>
        </p:nvPicPr>
        <p:blipFill>
          <a:blip r:embed="rId2" cstate="print"/>
          <a:srcRect l="15918" t="65821"/>
          <a:stretch>
            <a:fillRect/>
          </a:stretch>
        </p:blipFill>
        <p:spPr bwMode="auto">
          <a:xfrm>
            <a:off x="0" y="0"/>
            <a:ext cx="6940550" cy="3776662"/>
          </a:xfrm>
          <a:prstGeom prst="rect">
            <a:avLst/>
          </a:prstGeom>
          <a:noFill/>
        </p:spPr>
      </p:pic>
      <p:pic>
        <p:nvPicPr>
          <p:cNvPr id="5" name="Picture 2" descr="H:\Pedagogická komunikace\IMG_2745.JPG"/>
          <p:cNvPicPr>
            <a:picLocks noChangeAspect="1" noChangeArrowheads="1"/>
          </p:cNvPicPr>
          <p:nvPr/>
        </p:nvPicPr>
        <p:blipFill>
          <a:blip r:embed="rId3" cstate="print"/>
          <a:srcRect l="19264" t="4760" b="64525"/>
          <a:stretch>
            <a:fillRect/>
          </a:stretch>
        </p:blipFill>
        <p:spPr bwMode="auto">
          <a:xfrm>
            <a:off x="2411760" y="3429000"/>
            <a:ext cx="6732240" cy="3429000"/>
          </a:xfrm>
          <a:prstGeom prst="rect">
            <a:avLst/>
          </a:prstGeom>
          <a:noFill/>
        </p:spPr>
      </p:pic>
    </p:spTree>
    <p:extLst>
      <p:ext uri="{BB962C8B-B14F-4D97-AF65-F5344CB8AC3E}">
        <p14:creationId xmlns:p14="http://schemas.microsoft.com/office/powerpoint/2010/main" xmlns="" val="3046567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zpětná vazba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Zpětná vazba je termín vyskytující se v mnoha variantách a převlecích jak v technických i společenských vědách, tak i v běžné komunikaci.</a:t>
            </a:r>
          </a:p>
          <a:p>
            <a:r>
              <a:rPr lang="cs-CZ" dirty="0" smtClean="0"/>
              <a:t>Nejčastěji se popisuje jako součást procesu supervize, zvlášť pak u supervizních pracovních skupin nebo týmů. </a:t>
            </a:r>
          </a:p>
          <a:p>
            <a:r>
              <a:rPr lang="cs-CZ" dirty="0" smtClean="0"/>
              <a:t>Lidé si mohou předávat zpětnovazební informace buď neverbálně, převážně prostřednictvím mimiky, gest a postojů, nebo verbálně.</a:t>
            </a:r>
          </a:p>
          <a:p>
            <a:r>
              <a:rPr lang="cs-CZ" dirty="0" smtClean="0"/>
              <a:t>Lidé o sobě navzájem hovoří, sdělují si informace a většinou také chtějí slyšet reakce na své jednání. Celý lidský svět a kultura jsou založeny na komunikaci. </a:t>
            </a:r>
          </a:p>
          <a:p>
            <a:r>
              <a:rPr lang="cs-CZ" dirty="0" smtClean="0"/>
              <a:t>Proč zavádět speciální termín ,,zpětná vazba“, když jde přece ,,jen o to, že spolu lidé mluví“. Oproti pouhé lidské komunikaci je zpětná vazba něco, co potřebujeme ke svému vývoji, co tento vývoj často vyvolá, inspiruje, provokuje. </a:t>
            </a:r>
          </a:p>
        </p:txBody>
      </p:sp>
    </p:spTree>
    <p:extLst>
      <p:ext uri="{BB962C8B-B14F-4D97-AF65-F5344CB8AC3E}">
        <p14:creationId xmlns:p14="http://schemas.microsoft.com/office/powerpoint/2010/main" xmlns="" val="1089308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srcRect l="39270" r="6067"/>
          <a:stretch>
            <a:fillRect/>
          </a:stretch>
        </p:blipFill>
        <p:spPr bwMode="auto">
          <a:xfrm rot="5400000">
            <a:off x="790575" y="-790575"/>
            <a:ext cx="4321175" cy="5902325"/>
          </a:xfrm>
          <a:prstGeom prst="rect">
            <a:avLst/>
          </a:prstGeom>
          <a:noFill/>
          <a:ln w="9525">
            <a:noFill/>
            <a:miter lim="800000"/>
            <a:headEnd/>
            <a:tailEnd/>
          </a:ln>
          <a:effectLst/>
        </p:spPr>
      </p:pic>
      <p:pic>
        <p:nvPicPr>
          <p:cNvPr id="3075" name="Picture 3" descr="H:\Pedagogická komunikace\IMG_2747.JPG"/>
          <p:cNvPicPr>
            <a:picLocks noChangeAspect="1" noChangeArrowheads="1"/>
          </p:cNvPicPr>
          <p:nvPr/>
        </p:nvPicPr>
        <p:blipFill>
          <a:blip r:embed="rId3" cstate="print"/>
          <a:srcRect l="14961" t="21000" b="40550"/>
          <a:stretch>
            <a:fillRect/>
          </a:stretch>
        </p:blipFill>
        <p:spPr bwMode="auto">
          <a:xfrm>
            <a:off x="3598506" y="3501008"/>
            <a:ext cx="5545493" cy="335699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Pedagogická komunikace\IMG_2746.JPG"/>
          <p:cNvPicPr>
            <a:picLocks noGrp="1" noChangeAspect="1" noChangeArrowheads="1"/>
          </p:cNvPicPr>
          <p:nvPr>
            <p:ph idx="4294967295"/>
          </p:nvPr>
        </p:nvPicPr>
        <p:blipFill>
          <a:blip r:embed="rId2" cstate="print"/>
          <a:srcRect l="13788" b="53229"/>
          <a:stretch>
            <a:fillRect/>
          </a:stretch>
        </p:blipFill>
        <p:spPr bwMode="auto">
          <a:xfrm>
            <a:off x="0" y="3113088"/>
            <a:ext cx="5154613" cy="3744912"/>
          </a:xfrm>
          <a:prstGeom prst="rect">
            <a:avLst/>
          </a:prstGeom>
          <a:noFill/>
        </p:spPr>
      </p:pic>
      <p:pic>
        <p:nvPicPr>
          <p:cNvPr id="4099" name="Picture 3" descr="H:\Pedagogická komunikace\IMG_2746.JPG"/>
          <p:cNvPicPr>
            <a:picLocks noChangeAspect="1" noChangeArrowheads="1"/>
          </p:cNvPicPr>
          <p:nvPr/>
        </p:nvPicPr>
        <p:blipFill>
          <a:blip r:embed="rId3" cstate="print"/>
          <a:srcRect l="19073" t="46850" b="19550"/>
          <a:stretch>
            <a:fillRect/>
          </a:stretch>
        </p:blipFill>
        <p:spPr bwMode="auto">
          <a:xfrm>
            <a:off x="3573697" y="0"/>
            <a:ext cx="5570303" cy="3096344"/>
          </a:xfrm>
          <a:prstGeom prst="rect">
            <a:avLst/>
          </a:prstGeom>
          <a:noFill/>
        </p:spPr>
      </p:pic>
    </p:spTree>
    <p:extLst>
      <p:ext uri="{BB962C8B-B14F-4D97-AF65-F5344CB8AC3E}">
        <p14:creationId xmlns:p14="http://schemas.microsoft.com/office/powerpoint/2010/main" xmlns="" val="1263760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Pedagogická komunikace\IMG_2747.JPG"/>
          <p:cNvPicPr>
            <a:picLocks noChangeAspect="1" noChangeArrowheads="1"/>
          </p:cNvPicPr>
          <p:nvPr/>
        </p:nvPicPr>
        <p:blipFill>
          <a:blip r:embed="rId2" cstate="print"/>
          <a:srcRect l="12044" t="56300" r="3610" b="5901"/>
          <a:stretch>
            <a:fillRect/>
          </a:stretch>
        </p:blipFill>
        <p:spPr bwMode="auto">
          <a:xfrm>
            <a:off x="0" y="0"/>
            <a:ext cx="6075040" cy="3645024"/>
          </a:xfrm>
          <a:prstGeom prst="rect">
            <a:avLst/>
          </a:prstGeom>
          <a:noFill/>
        </p:spPr>
      </p:pic>
      <p:pic>
        <p:nvPicPr>
          <p:cNvPr id="5123" name="Picture 3" descr="H:\Pedagogická komunikace\IMG_2748.JPG"/>
          <p:cNvPicPr>
            <a:picLocks noChangeAspect="1" noChangeArrowheads="1"/>
          </p:cNvPicPr>
          <p:nvPr/>
        </p:nvPicPr>
        <p:blipFill>
          <a:blip r:embed="rId3" cstate="print"/>
          <a:srcRect l="19073" t="46850" r="3610" b="30050"/>
          <a:stretch>
            <a:fillRect/>
          </a:stretch>
        </p:blipFill>
        <p:spPr bwMode="auto">
          <a:xfrm>
            <a:off x="2303240" y="4121696"/>
            <a:ext cx="6840760" cy="2736304"/>
          </a:xfrm>
          <a:prstGeom prst="rect">
            <a:avLst/>
          </a:prstGeom>
          <a:noFill/>
        </p:spPr>
      </p:pic>
    </p:spTree>
    <p:extLst>
      <p:ext uri="{BB962C8B-B14F-4D97-AF65-F5344CB8AC3E}">
        <p14:creationId xmlns:p14="http://schemas.microsoft.com/office/powerpoint/2010/main" xmlns="" val="4079930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Pedagogická komunikace\IMG_2748.JPG"/>
          <p:cNvPicPr>
            <a:picLocks noChangeAspect="1" noChangeArrowheads="1"/>
          </p:cNvPicPr>
          <p:nvPr/>
        </p:nvPicPr>
        <p:blipFill>
          <a:blip r:embed="rId2" cstate="print"/>
          <a:srcRect l="14856" t="68900" b="3828"/>
          <a:stretch>
            <a:fillRect/>
          </a:stretch>
        </p:blipFill>
        <p:spPr bwMode="auto">
          <a:xfrm>
            <a:off x="-1" y="0"/>
            <a:ext cx="5981066" cy="2564904"/>
          </a:xfrm>
          <a:prstGeom prst="rect">
            <a:avLst/>
          </a:prstGeom>
          <a:noFill/>
        </p:spPr>
      </p:pic>
      <p:pic>
        <p:nvPicPr>
          <p:cNvPr id="6147" name="Picture 3" descr="H:\Pedagogická komunikace\IMG_2749.JPG"/>
          <p:cNvPicPr>
            <a:picLocks noChangeAspect="1" noChangeArrowheads="1"/>
          </p:cNvPicPr>
          <p:nvPr/>
        </p:nvPicPr>
        <p:blipFill>
          <a:blip r:embed="rId3" cstate="print"/>
          <a:srcRect l="9233" t="19550" b="58400"/>
          <a:stretch>
            <a:fillRect/>
          </a:stretch>
        </p:blipFill>
        <p:spPr bwMode="auto">
          <a:xfrm>
            <a:off x="864068" y="4165039"/>
            <a:ext cx="8279932" cy="2692961"/>
          </a:xfrm>
          <a:prstGeom prst="rect">
            <a:avLst/>
          </a:prstGeom>
          <a:noFill/>
        </p:spPr>
      </p:pic>
    </p:spTree>
    <p:extLst>
      <p:ext uri="{BB962C8B-B14F-4D97-AF65-F5344CB8AC3E}">
        <p14:creationId xmlns:p14="http://schemas.microsoft.com/office/powerpoint/2010/main" xmlns="" val="555852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Pedagogická komunikace\IMG_2750.JPG"/>
          <p:cNvPicPr>
            <a:picLocks noChangeAspect="1" noChangeArrowheads="1"/>
          </p:cNvPicPr>
          <p:nvPr/>
        </p:nvPicPr>
        <p:blipFill>
          <a:blip r:embed="rId2" cstate="print"/>
          <a:srcRect l="20479" t="13251" r="5728" b="44750"/>
          <a:stretch>
            <a:fillRect/>
          </a:stretch>
        </p:blipFill>
        <p:spPr bwMode="auto">
          <a:xfrm>
            <a:off x="0" y="-1"/>
            <a:ext cx="5364088" cy="4087473"/>
          </a:xfrm>
          <a:prstGeom prst="rect">
            <a:avLst/>
          </a:prstGeom>
          <a:noFill/>
        </p:spPr>
      </p:pic>
      <p:pic>
        <p:nvPicPr>
          <p:cNvPr id="7171" name="Picture 3" descr="H:\Pedagogická komunikace\IMG_2750.JPG"/>
          <p:cNvPicPr>
            <a:picLocks noChangeAspect="1" noChangeArrowheads="1"/>
          </p:cNvPicPr>
          <p:nvPr/>
        </p:nvPicPr>
        <p:blipFill>
          <a:blip r:embed="rId3" cstate="print"/>
          <a:srcRect l="20479" t="55250" r="24696" b="14300"/>
          <a:stretch>
            <a:fillRect/>
          </a:stretch>
        </p:blipFill>
        <p:spPr bwMode="auto">
          <a:xfrm>
            <a:off x="5269732" y="2924944"/>
            <a:ext cx="3874267" cy="2880866"/>
          </a:xfrm>
          <a:prstGeom prst="rect">
            <a:avLst/>
          </a:prstGeom>
          <a:noFill/>
        </p:spPr>
      </p:pic>
      <p:pic>
        <p:nvPicPr>
          <p:cNvPr id="6" name="Picture 2" descr="H:\Pedagogická komunikace\IMG_2751.JPG"/>
          <p:cNvPicPr>
            <a:picLocks noChangeAspect="1" noChangeArrowheads="1"/>
          </p:cNvPicPr>
          <p:nvPr/>
        </p:nvPicPr>
        <p:blipFill>
          <a:blip r:embed="rId4" cstate="print"/>
          <a:srcRect l="12044" t="6950" r="7827" b="80450"/>
          <a:stretch>
            <a:fillRect/>
          </a:stretch>
        </p:blipFill>
        <p:spPr bwMode="auto">
          <a:xfrm>
            <a:off x="4013430" y="5777880"/>
            <a:ext cx="5130570" cy="1080120"/>
          </a:xfrm>
          <a:prstGeom prst="rect">
            <a:avLst/>
          </a:prstGeom>
          <a:noFill/>
        </p:spPr>
      </p:pic>
    </p:spTree>
    <p:extLst>
      <p:ext uri="{BB962C8B-B14F-4D97-AF65-F5344CB8AC3E}">
        <p14:creationId xmlns:p14="http://schemas.microsoft.com/office/powerpoint/2010/main" xmlns="" val="3592793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H:\Pedagogická komunikace\IMG_2751.JPG"/>
          <p:cNvPicPr>
            <a:picLocks noChangeAspect="1" noChangeArrowheads="1"/>
          </p:cNvPicPr>
          <p:nvPr/>
        </p:nvPicPr>
        <p:blipFill>
          <a:blip r:embed="rId2" cstate="print"/>
          <a:srcRect l="9233" t="19551" r="8830" b="59449"/>
          <a:stretch>
            <a:fillRect/>
          </a:stretch>
        </p:blipFill>
        <p:spPr bwMode="auto">
          <a:xfrm>
            <a:off x="0" y="0"/>
            <a:ext cx="5796136" cy="1988840"/>
          </a:xfrm>
          <a:prstGeom prst="rect">
            <a:avLst/>
          </a:prstGeom>
          <a:noFill/>
        </p:spPr>
      </p:pic>
      <p:pic>
        <p:nvPicPr>
          <p:cNvPr id="8196" name="Picture 4" descr="H:\Pedagogická komunikace\IMG_2751.JPG"/>
          <p:cNvPicPr>
            <a:picLocks noChangeAspect="1" noChangeArrowheads="1"/>
          </p:cNvPicPr>
          <p:nvPr/>
        </p:nvPicPr>
        <p:blipFill>
          <a:blip r:embed="rId3" cstate="print"/>
          <a:srcRect l="6421" t="38450" r="7827" b="31100"/>
          <a:stretch>
            <a:fillRect/>
          </a:stretch>
        </p:blipFill>
        <p:spPr bwMode="auto">
          <a:xfrm>
            <a:off x="-1" y="4149080"/>
            <a:ext cx="5698073" cy="2708920"/>
          </a:xfrm>
          <a:prstGeom prst="rect">
            <a:avLst/>
          </a:prstGeom>
          <a:noFill/>
        </p:spPr>
      </p:pic>
      <p:pic>
        <p:nvPicPr>
          <p:cNvPr id="8" name="Picture 2" descr="H:\Pedagogická komunikace\IMG_2752.JPG"/>
          <p:cNvPicPr>
            <a:picLocks noChangeAspect="1" noChangeArrowheads="1"/>
          </p:cNvPicPr>
          <p:nvPr/>
        </p:nvPicPr>
        <p:blipFill>
          <a:blip r:embed="rId4" cstate="print"/>
          <a:srcRect l="16262" t="44750" b="20600"/>
          <a:stretch>
            <a:fillRect/>
          </a:stretch>
        </p:blipFill>
        <p:spPr bwMode="auto">
          <a:xfrm>
            <a:off x="3944778" y="1772816"/>
            <a:ext cx="5199222" cy="2880320"/>
          </a:xfrm>
          <a:prstGeom prst="rect">
            <a:avLst/>
          </a:prstGeom>
          <a:noFill/>
        </p:spPr>
      </p:pic>
    </p:spTree>
    <p:extLst>
      <p:ext uri="{BB962C8B-B14F-4D97-AF65-F5344CB8AC3E}">
        <p14:creationId xmlns:p14="http://schemas.microsoft.com/office/powerpoint/2010/main" xmlns="" val="273354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H:\Pedagogická komunikace\IMG_2753.JPG"/>
          <p:cNvPicPr>
            <a:picLocks noChangeAspect="1" noChangeArrowheads="1"/>
          </p:cNvPicPr>
          <p:nvPr/>
        </p:nvPicPr>
        <p:blipFill>
          <a:blip r:embed="rId2" cstate="print"/>
          <a:srcRect l="7827" t="12200" r="7827" b="57350"/>
          <a:stretch>
            <a:fillRect/>
          </a:stretch>
        </p:blipFill>
        <p:spPr bwMode="auto">
          <a:xfrm>
            <a:off x="0" y="0"/>
            <a:ext cx="6200590" cy="2996952"/>
          </a:xfrm>
          <a:prstGeom prst="rect">
            <a:avLst/>
          </a:prstGeom>
          <a:noFill/>
        </p:spPr>
      </p:pic>
      <p:pic>
        <p:nvPicPr>
          <p:cNvPr id="9220" name="Picture 4" descr="H:\Pedagogická komunikace\IMG_2753.JPG"/>
          <p:cNvPicPr>
            <a:picLocks noChangeAspect="1" noChangeArrowheads="1"/>
          </p:cNvPicPr>
          <p:nvPr/>
        </p:nvPicPr>
        <p:blipFill>
          <a:blip r:embed="rId3" cstate="print"/>
          <a:srcRect l="3610" t="42650" r="13450" b="27950"/>
          <a:stretch>
            <a:fillRect/>
          </a:stretch>
        </p:blipFill>
        <p:spPr bwMode="auto">
          <a:xfrm>
            <a:off x="2923023" y="3905672"/>
            <a:ext cx="6220977" cy="2952328"/>
          </a:xfrm>
          <a:prstGeom prst="rect">
            <a:avLst/>
          </a:prstGeom>
          <a:noFill/>
        </p:spPr>
      </p:pic>
    </p:spTree>
    <p:extLst>
      <p:ext uri="{BB962C8B-B14F-4D97-AF65-F5344CB8AC3E}">
        <p14:creationId xmlns:p14="http://schemas.microsoft.com/office/powerpoint/2010/main" xmlns="" val="1299602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Konec</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Cílená zpětná vazba</a:t>
            </a:r>
            <a:endParaRPr lang="cs-CZ" dirty="0"/>
          </a:p>
        </p:txBody>
      </p:sp>
      <p:sp>
        <p:nvSpPr>
          <p:cNvPr id="3" name="Zástupný symbol pro obsah 2"/>
          <p:cNvSpPr>
            <a:spLocks noGrp="1"/>
          </p:cNvSpPr>
          <p:nvPr>
            <p:ph idx="1"/>
          </p:nvPr>
        </p:nvSpPr>
        <p:spPr/>
        <p:txBody>
          <a:bodyPr/>
          <a:lstStyle/>
          <a:p>
            <a:r>
              <a:rPr lang="cs-CZ" dirty="0" smtClean="0"/>
              <a:t>Cílená zpětná vazba pomáhá člověku nahlédnout do sebe samého a lépe porozumět chování lidí, se kterými přichází do kontaktu.</a:t>
            </a:r>
          </a:p>
          <a:p>
            <a:r>
              <a:rPr lang="cs-CZ" dirty="0" smtClean="0"/>
              <a:t>Jedná se o zpětnou vazbu chtěnou, která je zaměřena na nějakou charakteristiku (odtud slovo ,,cílená“) </a:t>
            </a:r>
          </a:p>
          <a:p>
            <a:r>
              <a:rPr lang="cs-CZ" dirty="0" smtClean="0"/>
              <a:t>Je pro ni typické, že je vyvolána záměrně, většinou někým zvenčí, kdo ji iniciuje.</a:t>
            </a:r>
            <a:endParaRPr lang="cs-CZ" dirty="0"/>
          </a:p>
        </p:txBody>
      </p:sp>
    </p:spTree>
    <p:extLst>
      <p:ext uri="{BB962C8B-B14F-4D97-AF65-F5344CB8AC3E}">
        <p14:creationId xmlns:p14="http://schemas.microsoft.com/office/powerpoint/2010/main" xmlns="" val="1553994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Vymezení pojmů</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Protože zpětná vazba je víceoborovým nástrojem (od psychologie přes pedagogiku, andragogiku, psychoterapii až po nejrůznější volnočasové aktivity a školení), dostala do vínku mnohá pojmenování. Co oblast, to jiný název spojený s cíleným zpětnovazebním, procesem. </a:t>
            </a:r>
          </a:p>
          <a:p>
            <a:r>
              <a:rPr lang="cs-CZ" dirty="0" smtClean="0"/>
              <a:t>V anglicky psané lit. Se cílená zpětná vazba často spojuje s výrazy </a:t>
            </a:r>
            <a:r>
              <a:rPr lang="cs-CZ" dirty="0" err="1" smtClean="0"/>
              <a:t>reflection</a:t>
            </a:r>
            <a:r>
              <a:rPr lang="cs-CZ" dirty="0"/>
              <a:t>,</a:t>
            </a:r>
            <a:r>
              <a:rPr lang="cs-CZ" dirty="0" smtClean="0"/>
              <a:t> </a:t>
            </a:r>
            <a:r>
              <a:rPr lang="cs-CZ" dirty="0" err="1" smtClean="0"/>
              <a:t>debriefing</a:t>
            </a:r>
            <a:r>
              <a:rPr lang="cs-CZ" dirty="0" smtClean="0"/>
              <a:t>, </a:t>
            </a:r>
            <a:r>
              <a:rPr lang="cs-CZ" dirty="0" err="1" smtClean="0"/>
              <a:t>rewieving</a:t>
            </a:r>
            <a:r>
              <a:rPr lang="cs-CZ" dirty="0"/>
              <a:t> </a:t>
            </a:r>
            <a:r>
              <a:rPr lang="cs-CZ" dirty="0" smtClean="0"/>
              <a:t>nebo </a:t>
            </a:r>
            <a:r>
              <a:rPr lang="cs-CZ" dirty="0" err="1" smtClean="0"/>
              <a:t>procesing</a:t>
            </a:r>
            <a:r>
              <a:rPr lang="cs-CZ" dirty="0" smtClean="0"/>
              <a:t>.</a:t>
            </a:r>
          </a:p>
          <a:p>
            <a:r>
              <a:rPr lang="cs-CZ" dirty="0" smtClean="0"/>
              <a:t>V našem prostředí se v souvislosti s cílenou zpětnou vazbou můžeme nejčastěji setkat s </a:t>
            </a:r>
            <a:r>
              <a:rPr lang="cs-CZ" dirty="0" err="1" smtClean="0"/>
              <a:t>náslůedujícími</a:t>
            </a:r>
            <a:r>
              <a:rPr lang="cs-CZ" dirty="0" smtClean="0"/>
              <a:t> pojmy: </a:t>
            </a:r>
            <a:r>
              <a:rPr lang="cs-CZ" dirty="0" err="1" smtClean="0"/>
              <a:t>Debriefing</a:t>
            </a:r>
            <a:r>
              <a:rPr lang="cs-CZ" dirty="0" smtClean="0"/>
              <a:t>, reflexe, </a:t>
            </a:r>
            <a:r>
              <a:rPr lang="cs-CZ" dirty="0" err="1" smtClean="0"/>
              <a:t>review</a:t>
            </a:r>
            <a:r>
              <a:rPr lang="cs-CZ" dirty="0" smtClean="0"/>
              <a:t>, </a:t>
            </a:r>
            <a:r>
              <a:rPr lang="cs-CZ" dirty="0" err="1" smtClean="0"/>
              <a:t>sharing</a:t>
            </a:r>
            <a:r>
              <a:rPr lang="cs-CZ" dirty="0" smtClean="0"/>
              <a:t>, zpětná vazba</a:t>
            </a:r>
            <a:endParaRPr lang="cs-CZ" dirty="0"/>
          </a:p>
        </p:txBody>
      </p:sp>
    </p:spTree>
    <p:extLst>
      <p:ext uri="{BB962C8B-B14F-4D97-AF65-F5344CB8AC3E}">
        <p14:creationId xmlns:p14="http://schemas.microsoft.com/office/powerpoint/2010/main" xmlns="" val="368941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 čemu je cílená zpětná vazba?</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Cílenou zpětnou vazbu můžeme označit za součást výchovy v nejširším slova smyslu-tedy procesu, kdy se snažíme na základě nějakého záměru působit na chování jiných lidí. </a:t>
            </a:r>
          </a:p>
          <a:p>
            <a:r>
              <a:rPr lang="cs-CZ" dirty="0" smtClean="0"/>
              <a:t>Charakteristiky cílené zpětné vazby</a:t>
            </a:r>
          </a:p>
          <a:p>
            <a:pPr marL="0" indent="0">
              <a:buNone/>
            </a:pPr>
            <a:r>
              <a:rPr lang="cs-CZ" dirty="0" smtClean="0"/>
              <a:t>CZV by měla umožnit: sdílení pocitů a zážitků (</a:t>
            </a:r>
            <a:r>
              <a:rPr lang="cs-CZ" dirty="0" err="1" smtClean="0"/>
              <a:t>sharing</a:t>
            </a:r>
            <a:r>
              <a:rPr lang="cs-CZ" dirty="0" smtClean="0"/>
              <a:t>), zacílení pozornosti určitým směrem, uskutečnění reflexe a sebereflexe, zachycení hlavních momentů a jejich slovní pojmenování, uchování zkušeností, emocí i dojmů, a jejich přenesení do budoucna, zmapování různorodosti v řešení problémů, plánování vývoje jedince na základě prožitých individuálních zkušeností, zviditelnění latentních (dlouhotrvajících) problémů bez ambice je vyřešit</a:t>
            </a:r>
          </a:p>
          <a:p>
            <a:pPr marL="0" indent="0">
              <a:buNone/>
            </a:pPr>
            <a:r>
              <a:rPr lang="cs-CZ" dirty="0" smtClean="0"/>
              <a:t>CZV být nesmí: přednáškou na jakékoliv téma, stereotypním zážitkem, diskusí instruktorů mezi sebou, mělkým rozborem kvalit předchozí aktivity (anketa ,,líbilo-nelíbilo“), hodnocení technického provedení předchozí aktivity nebo přímo CZV, diskusí vnucující jediné schéma či model vysvětlení určitého jevu nebo chování, individuální psychoterapií</a:t>
            </a:r>
          </a:p>
        </p:txBody>
      </p:sp>
    </p:spTree>
    <p:extLst>
      <p:ext uri="{BB962C8B-B14F-4D97-AF65-F5344CB8AC3E}">
        <p14:creationId xmlns:p14="http://schemas.microsoft.com/office/powerpoint/2010/main" xmlns="" val="27981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Cílená zpětná vazba v praxi</a:t>
            </a:r>
            <a:br>
              <a:rPr lang="cs-CZ" dirty="0" smtClean="0"/>
            </a:br>
            <a:r>
              <a:rPr lang="cs-CZ" dirty="0" smtClean="0"/>
              <a:t>aneb těžko na cvičišti, lehko na bojišti</a:t>
            </a:r>
            <a:endParaRPr lang="cs-CZ" dirty="0"/>
          </a:p>
        </p:txBody>
      </p:sp>
      <p:sp>
        <p:nvSpPr>
          <p:cNvPr id="3" name="Zástupný symbol pro obsah 2"/>
          <p:cNvSpPr>
            <a:spLocks noGrp="1"/>
          </p:cNvSpPr>
          <p:nvPr>
            <p:ph idx="1"/>
          </p:nvPr>
        </p:nvSpPr>
        <p:spPr/>
        <p:txBody>
          <a:bodyPr>
            <a:normAutofit fontScale="70000" lnSpcReduction="20000"/>
          </a:bodyPr>
          <a:lstStyle/>
          <a:p>
            <a:r>
              <a:rPr lang="cs-CZ" i="1" dirty="0" smtClean="0"/>
              <a:t>Staré čínské přísloví praví: ,,Plánuješ-li na rok dopředu, zasaď zrnko rýže, plánuješ-li na deset let, zasaď strom. Pokud je tvůj plán na celý život, vzdělávej lidi.“</a:t>
            </a:r>
          </a:p>
          <a:p>
            <a:r>
              <a:rPr lang="cs-CZ" dirty="0" smtClean="0"/>
              <a:t>Některé části zpětnovazebního programu si můžete připravit před uvedením aktivity, na niž zpětná vazba navazuje. Je dobré se nad nimi zamýšlet v následujícím pořadí:</a:t>
            </a:r>
          </a:p>
          <a:p>
            <a:r>
              <a:rPr lang="cs-CZ" dirty="0" smtClean="0"/>
              <a:t>CÍL-AKTIVITA-ZPŮSOB VEDENÍ CZV-OKRUHY OTÁZEK</a:t>
            </a:r>
          </a:p>
          <a:p>
            <a:r>
              <a:rPr lang="cs-CZ" dirty="0" smtClean="0"/>
              <a:t>Předběžné určení cíle není vždy možné nebo nutné. Pokud však je, usnadní průběh pozorování. U aktivity odhadujeme: průběh, krizové momenty, nároky na instruktora, atmosféru poté. Ideální postup zpětnovazebního programu lze shrnout:</a:t>
            </a:r>
          </a:p>
          <a:p>
            <a:r>
              <a:rPr lang="cs-CZ" dirty="0" smtClean="0"/>
              <a:t>PŘÍPRAVA-UVEDENÍ AKTIVITY-POZOROVÁNÍ-REVIZE CÍLE A CHYSTANÉHO ZPŮSOBU VEDENÍ ZPĚTNÉ VAZBY-UVEDENÍ CZV-KLADENÍ OTÁZEK A POZOROVÁNÍ-ZHODNOCENÍ PRŮBĚHU CZV</a:t>
            </a:r>
            <a:endParaRPr lang="cs-CZ" dirty="0"/>
          </a:p>
        </p:txBody>
      </p:sp>
    </p:spTree>
    <p:extLst>
      <p:ext uri="{BB962C8B-B14F-4D97-AF65-F5344CB8AC3E}">
        <p14:creationId xmlns:p14="http://schemas.microsoft.com/office/powerpoint/2010/main" xmlns="" val="1222025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Zpětnovazební pozorování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Pozorování je jednou z nejdůležitějších částí CZV. Dělíme je na zúčastněné a nezúčastněné, strukturované a nestrukturované. </a:t>
            </a:r>
          </a:p>
          <a:p>
            <a:r>
              <a:rPr lang="cs-CZ" b="1" dirty="0" smtClean="0"/>
              <a:t>CVIČENÍ: Chvíli pozorujte známého člověka a popište co jste viděli. Pokuste se o skutečně objektivní pozorování oproštěné od úsudků a interpretací toho, co vidíte. Při tomto cvičení pozor-delší zkoumavé prohlížení subjektu s sebou nese riziko v chybné interpretaci vašeho chování. U jistých typů subjektů je radno mít rychlé nohy nebo odzbrojující úsměv.</a:t>
            </a:r>
            <a:endParaRPr lang="cs-CZ" b="1" dirty="0"/>
          </a:p>
        </p:txBody>
      </p:sp>
    </p:spTree>
    <p:extLst>
      <p:ext uri="{BB962C8B-B14F-4D97-AF65-F5344CB8AC3E}">
        <p14:creationId xmlns:p14="http://schemas.microsoft.com/office/powerpoint/2010/main" xmlns="" val="329925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67544" y="1700808"/>
            <a:ext cx="8229600" cy="4525963"/>
          </a:xfrm>
        </p:spPr>
        <p:txBody>
          <a:bodyPr/>
          <a:lstStyle/>
          <a:p>
            <a:r>
              <a:rPr lang="cs-CZ" b="1" dirty="0" smtClean="0"/>
              <a:t>CVIČENÍ: Zkuste jako malé cvičení sledovat svou oblíbenou moderátorskou dvojici a vypozorovat nonverbální signály mezi nimi, případně reakce na nečekané situace.</a:t>
            </a:r>
            <a:endParaRPr lang="cs-CZ" b="1" dirty="0"/>
          </a:p>
        </p:txBody>
      </p:sp>
    </p:spTree>
    <p:extLst>
      <p:ext uri="{BB962C8B-B14F-4D97-AF65-F5344CB8AC3E}">
        <p14:creationId xmlns:p14="http://schemas.microsoft.com/office/powerpoint/2010/main" xmlns="" val="251058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 cílem najít cíl</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Stanovení cíle je obvykle prvním krokem zpětnovazebního procesu</a:t>
            </a:r>
          </a:p>
          <a:p>
            <a:r>
              <a:rPr lang="cs-CZ" dirty="0" smtClean="0"/>
              <a:t>K cíli se můžeme dobrat několika cestami-stanovit ho před aktivitou či po ní, získat jej po konzultaci se zadavatelem nebo se skupinou </a:t>
            </a:r>
            <a:r>
              <a:rPr lang="cs-CZ" dirty="0"/>
              <a:t>ú</a:t>
            </a:r>
            <a:r>
              <a:rPr lang="cs-CZ" dirty="0" smtClean="0"/>
              <a:t>častníků.</a:t>
            </a:r>
          </a:p>
          <a:p>
            <a:r>
              <a:rPr lang="cs-CZ" dirty="0" smtClean="0"/>
              <a:t>V některých případech je možné vést CZV bez předem daného cíle a určit ho až v jejím průběhu.</a:t>
            </a:r>
          </a:p>
          <a:p>
            <a:r>
              <a:rPr lang="cs-CZ" dirty="0" smtClean="0"/>
              <a:t>Cíle je nutné aktualizovat podle pozorování průběhu aktivity</a:t>
            </a:r>
          </a:p>
          <a:p>
            <a:r>
              <a:rPr lang="cs-CZ" dirty="0" smtClean="0"/>
              <a:t>Zaměření zpětné vazby lze volit v rovině ,,na koho“: na jedince-na skupinu a v rovině ,,na co“: na sdílení-na proces učení (Kolbův cyklus).  </a:t>
            </a:r>
            <a:endParaRPr lang="cs-CZ" dirty="0"/>
          </a:p>
        </p:txBody>
      </p:sp>
    </p:spTree>
    <p:extLst>
      <p:ext uri="{BB962C8B-B14F-4D97-AF65-F5344CB8AC3E}">
        <p14:creationId xmlns:p14="http://schemas.microsoft.com/office/powerpoint/2010/main" xmlns="" val="171425467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1565</Words>
  <Application>Microsoft Office PowerPoint</Application>
  <PresentationFormat>Předvádění na obrazovce (4:3)</PresentationFormat>
  <Paragraphs>100</Paragraphs>
  <Slides>27</Slides>
  <Notes>0</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Motiv systému Office</vt:lpstr>
      <vt:lpstr>Pedagogická komunikace Zpětná vazba</vt:lpstr>
      <vt:lpstr>Co je zpětná vazba</vt:lpstr>
      <vt:lpstr>Cílená zpětná vazba</vt:lpstr>
      <vt:lpstr>Vymezení pojmů</vt:lpstr>
      <vt:lpstr>K čemu je cílená zpětná vazba?</vt:lpstr>
      <vt:lpstr>Cílená zpětná vazba v praxi aneb těžko na cvičišti, lehko na bojišti</vt:lpstr>
      <vt:lpstr>Zpětnovazební pozorování</vt:lpstr>
      <vt:lpstr>Snímek 8</vt:lpstr>
      <vt:lpstr>…s cílem najít cíl</vt:lpstr>
      <vt:lpstr>Snímek 10</vt:lpstr>
      <vt:lpstr>Formy CZV</vt:lpstr>
      <vt:lpstr>Bez otázek nenajdete odpovědi</vt:lpstr>
      <vt:lpstr>Na co se ptát aneb technika čtyř P</vt:lpstr>
      <vt:lpstr>Přehled technik CZV</vt:lpstr>
      <vt:lpstr>Snímek 15</vt:lpstr>
      <vt:lpstr>Snímek 16</vt:lpstr>
      <vt:lpstr>Snímek 17</vt:lpstr>
      <vt:lpstr>Oskenované:</vt:lpstr>
      <vt:lpstr>Snímek 19</vt:lpstr>
      <vt:lpstr>Snímek 20</vt:lpstr>
      <vt:lpstr>Snímek 21</vt:lpstr>
      <vt:lpstr>Snímek 22</vt:lpstr>
      <vt:lpstr>Snímek 23</vt:lpstr>
      <vt:lpstr>Snímek 24</vt:lpstr>
      <vt:lpstr>Snímek 25</vt:lpstr>
      <vt:lpstr>Snímek 26</vt:lpstr>
      <vt:lpstr>Konec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Pedagogická komunikace Zpětná vazba</dc:title>
  <dc:creator>student</dc:creator>
  <cp:lastModifiedBy>Hana</cp:lastModifiedBy>
  <cp:revision>14</cp:revision>
  <dcterms:created xsi:type="dcterms:W3CDTF">2013-03-26T06:10:40Z</dcterms:created>
  <dcterms:modified xsi:type="dcterms:W3CDTF">2013-03-26T23:06:42Z</dcterms:modified>
</cp:coreProperties>
</file>