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8" r:id="rId3"/>
    <p:sldId id="545" r:id="rId4"/>
    <p:sldId id="548" r:id="rId5"/>
    <p:sldId id="605" r:id="rId6"/>
    <p:sldId id="623" r:id="rId7"/>
    <p:sldId id="624" r:id="rId8"/>
    <p:sldId id="625" r:id="rId9"/>
    <p:sldId id="626" r:id="rId10"/>
    <p:sldId id="629" r:id="rId11"/>
    <p:sldId id="630" r:id="rId12"/>
    <p:sldId id="631" r:id="rId13"/>
    <p:sldId id="632" r:id="rId14"/>
    <p:sldId id="633" r:id="rId15"/>
    <p:sldId id="636" r:id="rId16"/>
    <p:sldId id="647" r:id="rId17"/>
    <p:sldId id="648" r:id="rId18"/>
    <p:sldId id="728" r:id="rId19"/>
    <p:sldId id="655" r:id="rId20"/>
    <p:sldId id="657" r:id="rId21"/>
    <p:sldId id="685" r:id="rId22"/>
    <p:sldId id="690" r:id="rId23"/>
    <p:sldId id="729" r:id="rId24"/>
    <p:sldId id="692" r:id="rId25"/>
    <p:sldId id="699" r:id="rId26"/>
    <p:sldId id="702" r:id="rId27"/>
    <p:sldId id="706" r:id="rId28"/>
    <p:sldId id="707" r:id="rId29"/>
    <p:sldId id="708" r:id="rId30"/>
    <p:sldId id="712" r:id="rId31"/>
    <p:sldId id="713" r:id="rId32"/>
    <p:sldId id="714" r:id="rId33"/>
    <p:sldId id="717" r:id="rId34"/>
    <p:sldId id="718" r:id="rId35"/>
    <p:sldId id="719" r:id="rId36"/>
    <p:sldId id="722" r:id="rId37"/>
    <p:sldId id="723" r:id="rId38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660"/>
  </p:normalViewPr>
  <p:slideViewPr>
    <p:cSldViewPr>
      <p:cViewPr>
        <p:scale>
          <a:sx n="80" d="100"/>
          <a:sy n="80" d="100"/>
        </p:scale>
        <p:origin x="-243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4174-6F06-4F68-8BAA-35FDBB3F2101}" type="datetimeFigureOut">
              <a:rPr lang="cs-CZ" smtClean="0"/>
              <a:pPr/>
              <a:t>11.5.2013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398D-03CB-43E4-B316-C45496B28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9364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471A42D-20FE-44EA-8574-6A1DAEACEB87}" type="datetimeFigureOut">
              <a:rPr lang="cs-CZ" smtClean="0"/>
              <a:pPr/>
              <a:t>11.5.2013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4574" cy="5987751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cs-CZ" dirty="0" smtClean="0"/>
              <a:t>Klepnutím lze upravit styl předlohy nadpisů. </a:t>
            </a:r>
            <a:endParaRPr kumimoji="0"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3528" y="609600"/>
            <a:ext cx="5760640" cy="5987752"/>
          </a:xfrm>
        </p:spPr>
        <p:txBody>
          <a:bodyPr vert="eaVert"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370512" cy="5040560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accent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Autofit/>
          </a:bodyPr>
          <a:lstStyle>
            <a:lvl1pPr algn="l">
              <a:buNone/>
              <a:defRPr sz="35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395536" y="1589567"/>
            <a:ext cx="4100264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0837" y="1589567"/>
            <a:ext cx="4100264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471A42D-20FE-44EA-8574-6A1DAEACEB87}" type="datetimeFigureOut">
              <a:rPr lang="cs-CZ" smtClean="0"/>
              <a:pPr/>
              <a:t>11.5.2013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395537" y="2242592"/>
            <a:ext cx="4100264" cy="4210744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586537" y="2242592"/>
            <a:ext cx="4100264" cy="421074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395537" y="1556792"/>
            <a:ext cx="4100264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586537" y="1556792"/>
            <a:ext cx="4100264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471A42D-20FE-44EA-8574-6A1DAEACEB87}" type="datetimeFigureOut">
              <a:rPr lang="cs-CZ" smtClean="0"/>
              <a:pPr/>
              <a:t>11.5.2013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471A42D-20FE-44EA-8574-6A1DAEACEB87}" type="datetimeFigureOut">
              <a:rPr lang="cs-CZ" smtClean="0"/>
              <a:pPr/>
              <a:t>11.5.2013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95536" y="1556791"/>
            <a:ext cx="1600200" cy="5032713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051720" y="1553357"/>
            <a:ext cx="6711280" cy="5043995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471A42D-20FE-44EA-8574-6A1DAEACEB87}" type="datetimeFigureOut">
              <a:rPr lang="cs-CZ" smtClean="0"/>
              <a:pPr/>
              <a:t>11.5.2013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370512" cy="50405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323528" cy="2046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395536" y="1280160"/>
            <a:ext cx="8784000" cy="2046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323528" cy="21256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41/podzim2011/SP7BP_ISPD/index.qwar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malizacesikany.cz/" TargetMode="External"/><Relationship Id="rId2" Type="http://schemas.openxmlformats.org/officeDocument/2006/relationships/hyperlink" Target="http://www.ceskatelevize.cz/ivysilani/1096060107-klic/206562221700009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95946610-diagnoza/209572241500011-autismus/" TargetMode="External"/><Relationship Id="rId2" Type="http://schemas.openxmlformats.org/officeDocument/2006/relationships/hyperlink" Target="http://www.ceskatelevize.cz/ivysilani/1095946610-diagnoza/210572241500005-autismus-u-malych-det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Úvodní </a:t>
            </a:r>
            <a:r>
              <a:rPr lang="cs-CZ" dirty="0" smtClean="0"/>
              <a:t>informace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PhDr. Lenka Gajzlerová</a:t>
            </a:r>
          </a:p>
          <a:p>
            <a:r>
              <a:rPr lang="cs-CZ" dirty="0" smtClean="0"/>
              <a:t>ZS7MK_SP2P Speciální pedagogika 2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5496" y="6055568"/>
            <a:ext cx="2195736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jaro 2013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jzlerová\Documents\_Lenka\vyuka\2011_jaro\SPU\dysortografi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5435600" cy="3136900"/>
          </a:xfrm>
          <a:prstGeom prst="rect">
            <a:avLst/>
          </a:prstGeom>
          <a:noFill/>
        </p:spPr>
      </p:pic>
      <p:pic>
        <p:nvPicPr>
          <p:cNvPr id="4099" name="Picture 3" descr="C:\Users\Gajzlerová\Documents\_Lenka\vyuka\2011_jaro\SPU\Im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722" y="2492896"/>
            <a:ext cx="5619750" cy="4095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jzlerová\Documents\_Lenka\vyuka\2011_jaro\SPU\DES212_1_I002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3"/>
            <a:ext cx="6048672" cy="41392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jzlerová\Documents\_Lenka\vyuka\2011_jaro\SPU\dysgrap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895600" cy="2619375"/>
          </a:xfrm>
          <a:prstGeom prst="rect">
            <a:avLst/>
          </a:prstGeom>
          <a:noFill/>
        </p:spPr>
      </p:pic>
      <p:pic>
        <p:nvPicPr>
          <p:cNvPr id="3075" name="Picture 3" descr="C:\Users\Gajzlerová\Documents\_Lenka\vyuka\2011_jaro\SPU\dyslex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419600" cy="3143250"/>
          </a:xfrm>
          <a:prstGeom prst="rect">
            <a:avLst/>
          </a:prstGeom>
          <a:noFill/>
        </p:spPr>
      </p:pic>
      <p:pic>
        <p:nvPicPr>
          <p:cNvPr id="3076" name="Picture 4" descr="C:\Users\Gajzlerová\Documents\_Lenka\vyuka\2011_jaro\SPU\Dyslexi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62990"/>
            <a:ext cx="3888432" cy="1318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 descr="C:\Users\Gajzlerová\Documents\_Lenka\vyuka\2011_jaro\SPU\img00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248150" cy="4191000"/>
          </a:xfrm>
          <a:prstGeom prst="rect">
            <a:avLst/>
          </a:prstGeom>
          <a:noFill/>
        </p:spPr>
      </p:pic>
      <p:pic>
        <p:nvPicPr>
          <p:cNvPr id="5124" name="Picture 4" descr="C:\Users\Gajzlerová\Documents\_Lenka\vyuka\2011_jaro\SPU\img000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4667250" cy="4257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ajzlerová\Documents\_Lenka\vyuka\2011_jaro\SPU\img00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705350" cy="4610100"/>
          </a:xfrm>
          <a:prstGeom prst="rect">
            <a:avLst/>
          </a:prstGeom>
          <a:noFill/>
        </p:spPr>
      </p:pic>
      <p:pic>
        <p:nvPicPr>
          <p:cNvPr id="6147" name="Picture 3" descr="C:\Users\Gajzlerová\Documents\_Lenka\vyuka\2011_jaro\SPU\img00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591050" cy="4086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ovací čára 23"/>
          <p:cNvCxnSpPr>
            <a:stCxn id="4" idx="2"/>
            <a:endCxn id="11" idx="0"/>
          </p:cNvCxnSpPr>
          <p:nvPr/>
        </p:nvCxnSpPr>
        <p:spPr>
          <a:xfrm>
            <a:off x="4572000" y="1916832"/>
            <a:ext cx="36004" cy="23042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>
            <a:endCxn id="12" idx="0"/>
          </p:cNvCxnSpPr>
          <p:nvPr/>
        </p:nvCxnSpPr>
        <p:spPr>
          <a:xfrm>
            <a:off x="5436096" y="1916832"/>
            <a:ext cx="1764196" cy="23042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>
            <a:endCxn id="9" idx="0"/>
          </p:cNvCxnSpPr>
          <p:nvPr/>
        </p:nvCxnSpPr>
        <p:spPr>
          <a:xfrm flipH="1">
            <a:off x="2087724" y="1916832"/>
            <a:ext cx="1584176" cy="23042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flipH="1">
            <a:off x="1835696" y="1916832"/>
            <a:ext cx="1512168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flipH="1">
            <a:off x="3779912" y="1916832"/>
            <a:ext cx="288032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5112060" y="1916832"/>
            <a:ext cx="324036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5832140" y="1916832"/>
            <a:ext cx="1692188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ipsa 4"/>
          <p:cNvSpPr/>
          <p:nvPr/>
        </p:nvSpPr>
        <p:spPr>
          <a:xfrm>
            <a:off x="611560" y="2492896"/>
            <a:ext cx="2232248" cy="10801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 smtClean="0"/>
              <a:t>Dyslexie</a:t>
            </a:r>
            <a:endParaRPr lang="cs-CZ" sz="2200" dirty="0"/>
          </a:p>
        </p:txBody>
      </p:sp>
      <p:sp>
        <p:nvSpPr>
          <p:cNvPr id="6" name="Elipsa 5"/>
          <p:cNvSpPr/>
          <p:nvPr/>
        </p:nvSpPr>
        <p:spPr>
          <a:xfrm>
            <a:off x="2483768" y="2492896"/>
            <a:ext cx="2232248" cy="10801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 smtClean="0"/>
              <a:t>Dysgrafie</a:t>
            </a:r>
            <a:endParaRPr lang="cs-CZ" sz="2200" dirty="0"/>
          </a:p>
        </p:txBody>
      </p:sp>
      <p:sp>
        <p:nvSpPr>
          <p:cNvPr id="7" name="Elipsa 6"/>
          <p:cNvSpPr/>
          <p:nvPr/>
        </p:nvSpPr>
        <p:spPr>
          <a:xfrm>
            <a:off x="4283968" y="2492896"/>
            <a:ext cx="2520280" cy="10801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 smtClean="0"/>
              <a:t>Dysortografie</a:t>
            </a:r>
            <a:endParaRPr lang="cs-CZ" sz="2200" dirty="0"/>
          </a:p>
        </p:txBody>
      </p:sp>
      <p:sp>
        <p:nvSpPr>
          <p:cNvPr id="8" name="Elipsa 7"/>
          <p:cNvSpPr/>
          <p:nvPr/>
        </p:nvSpPr>
        <p:spPr>
          <a:xfrm>
            <a:off x="6444208" y="2564904"/>
            <a:ext cx="2232248" cy="10801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 smtClean="0"/>
              <a:t>Dyskalkulie</a:t>
            </a:r>
            <a:endParaRPr lang="cs-CZ" sz="2200" dirty="0"/>
          </a:p>
        </p:txBody>
      </p:sp>
      <p:sp>
        <p:nvSpPr>
          <p:cNvPr id="4" name="Zaoblený obdélník 3"/>
          <p:cNvSpPr/>
          <p:nvPr/>
        </p:nvSpPr>
        <p:spPr>
          <a:xfrm>
            <a:off x="2879812" y="908720"/>
            <a:ext cx="3384376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Specifické poruchy učení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971600" y="4221088"/>
            <a:ext cx="2232248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100" dirty="0" err="1" smtClean="0"/>
              <a:t>Dysmúzie</a:t>
            </a:r>
            <a:endParaRPr lang="cs-CZ" sz="2100" dirty="0"/>
          </a:p>
        </p:txBody>
      </p:sp>
      <p:sp>
        <p:nvSpPr>
          <p:cNvPr id="11" name="Elipsa 10"/>
          <p:cNvSpPr/>
          <p:nvPr/>
        </p:nvSpPr>
        <p:spPr>
          <a:xfrm>
            <a:off x="3491880" y="4221088"/>
            <a:ext cx="2232248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100" dirty="0" err="1" smtClean="0"/>
              <a:t>Dyspinxie</a:t>
            </a:r>
            <a:endParaRPr lang="cs-CZ" sz="2100" dirty="0"/>
          </a:p>
        </p:txBody>
      </p:sp>
      <p:sp>
        <p:nvSpPr>
          <p:cNvPr id="12" name="Elipsa 11"/>
          <p:cNvSpPr/>
          <p:nvPr/>
        </p:nvSpPr>
        <p:spPr>
          <a:xfrm>
            <a:off x="6084168" y="4221088"/>
            <a:ext cx="2232248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100" dirty="0" smtClean="0"/>
              <a:t>Dyspraxie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Pedagogicko-psychologické poradenské služby v ČR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Legislativní vymezení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b="1" i="1" dirty="0" smtClean="0"/>
              <a:t>Školský zákon č. </a:t>
            </a:r>
            <a:r>
              <a:rPr lang="cs-CZ" b="1" dirty="0" smtClean="0"/>
              <a:t>561/2004 Sb. </a:t>
            </a:r>
            <a:r>
              <a:rPr lang="cs-CZ" dirty="0" smtClean="0"/>
              <a:t>ve znění pozdějších předpisů </a:t>
            </a:r>
            <a:r>
              <a:rPr lang="cs-CZ" sz="2400" dirty="0" smtClean="0"/>
              <a:t>(poslední novela zákona č. </a:t>
            </a:r>
            <a:r>
              <a:rPr lang="cs-CZ" sz="2400" b="1" i="1" dirty="0" smtClean="0"/>
              <a:t>472/2011 Sb</a:t>
            </a:r>
            <a:r>
              <a:rPr lang="cs-CZ" sz="2400" b="1" dirty="0" smtClean="0"/>
              <a:t>.</a:t>
            </a:r>
            <a:r>
              <a:rPr lang="cs-CZ" sz="2400" dirty="0" smtClean="0"/>
              <a:t>) </a:t>
            </a:r>
            <a:endParaRPr lang="cs-CZ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/>
              <a:t>§ 116 Školská poradenská zařízení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b="1" i="1" dirty="0" smtClean="0"/>
              <a:t>Vyhláška č</a:t>
            </a:r>
            <a:r>
              <a:rPr lang="cs-CZ" dirty="0" smtClean="0"/>
              <a:t>. </a:t>
            </a:r>
            <a:r>
              <a:rPr lang="cs-CZ" b="1" i="1" dirty="0" smtClean="0"/>
              <a:t>72/2005 Sb.</a:t>
            </a:r>
            <a:r>
              <a:rPr lang="cs-CZ" dirty="0" smtClean="0"/>
              <a:t> o poskytování poradenských služeb ve školách a školských poradenských zařízeních ve znění </a:t>
            </a:r>
            <a:r>
              <a:rPr lang="cs-CZ" b="1" i="1" dirty="0" smtClean="0"/>
              <a:t>vyhlášky č. 116/2011 Sb.</a:t>
            </a:r>
            <a:endParaRPr lang="cs-CZ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příloha č. 1-3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Přímá spojovací čára 40"/>
          <p:cNvCxnSpPr>
            <a:stCxn id="6" idx="2"/>
            <a:endCxn id="11" idx="0"/>
          </p:cNvCxnSpPr>
          <p:nvPr/>
        </p:nvCxnSpPr>
        <p:spPr>
          <a:xfrm flipH="1">
            <a:off x="3635824" y="2060848"/>
            <a:ext cx="1512240" cy="3600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>
            <a:stCxn id="12" idx="0"/>
            <a:endCxn id="6" idx="2"/>
          </p:cNvCxnSpPr>
          <p:nvPr/>
        </p:nvCxnSpPr>
        <p:spPr>
          <a:xfrm flipH="1" flipV="1">
            <a:off x="5148064" y="2060848"/>
            <a:ext cx="719976" cy="3600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>
            <a:stCxn id="13" idx="0"/>
            <a:endCxn id="4" idx="2"/>
          </p:cNvCxnSpPr>
          <p:nvPr/>
        </p:nvCxnSpPr>
        <p:spPr>
          <a:xfrm flipH="1" flipV="1">
            <a:off x="4572000" y="1124744"/>
            <a:ext cx="352839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>
            <a:stCxn id="12" idx="0"/>
            <a:endCxn id="14" idx="0"/>
          </p:cNvCxnSpPr>
          <p:nvPr/>
        </p:nvCxnSpPr>
        <p:spPr>
          <a:xfrm flipH="1">
            <a:off x="4266112" y="2420888"/>
            <a:ext cx="1601928" cy="7920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>
            <a:stCxn id="12" idx="0"/>
            <a:endCxn id="15" idx="1"/>
          </p:cNvCxnSpPr>
          <p:nvPr/>
        </p:nvCxnSpPr>
        <p:spPr>
          <a:xfrm flipH="1">
            <a:off x="4324612" y="2420888"/>
            <a:ext cx="1543428" cy="15121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stCxn id="12" idx="0"/>
            <a:endCxn id="16" idx="1"/>
          </p:cNvCxnSpPr>
          <p:nvPr/>
        </p:nvCxnSpPr>
        <p:spPr>
          <a:xfrm flipH="1">
            <a:off x="4324612" y="2420888"/>
            <a:ext cx="1543428" cy="22683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>
            <a:stCxn id="12" idx="0"/>
            <a:endCxn id="17" idx="1"/>
          </p:cNvCxnSpPr>
          <p:nvPr/>
        </p:nvCxnSpPr>
        <p:spPr>
          <a:xfrm flipH="1">
            <a:off x="4324612" y="2420888"/>
            <a:ext cx="1543428" cy="29523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>
            <a:stCxn id="12" idx="0"/>
          </p:cNvCxnSpPr>
          <p:nvPr/>
        </p:nvCxnSpPr>
        <p:spPr>
          <a:xfrm>
            <a:off x="5868040" y="2420888"/>
            <a:ext cx="1368256" cy="31683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>
            <a:stCxn id="12" idx="0"/>
            <a:endCxn id="21" idx="1"/>
          </p:cNvCxnSpPr>
          <p:nvPr/>
        </p:nvCxnSpPr>
        <p:spPr>
          <a:xfrm>
            <a:off x="5868040" y="2420888"/>
            <a:ext cx="1480908" cy="22322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stCxn id="12" idx="0"/>
            <a:endCxn id="20" idx="1"/>
          </p:cNvCxnSpPr>
          <p:nvPr/>
        </p:nvCxnSpPr>
        <p:spPr>
          <a:xfrm>
            <a:off x="5868040" y="2420888"/>
            <a:ext cx="1480908" cy="15121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>
            <a:stCxn id="12" idx="0"/>
            <a:endCxn id="18" idx="1"/>
          </p:cNvCxnSpPr>
          <p:nvPr/>
        </p:nvCxnSpPr>
        <p:spPr>
          <a:xfrm>
            <a:off x="5868040" y="2420888"/>
            <a:ext cx="1480908" cy="7920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2987824" y="2420888"/>
            <a:ext cx="1296000" cy="57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PPP</a:t>
            </a:r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4932040" y="2420888"/>
            <a:ext cx="1872000" cy="5760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SPC</a:t>
            </a:r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7236296" y="1484784"/>
            <a:ext cx="1728192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SVP </a:t>
            </a:r>
          </a:p>
          <a:p>
            <a:pPr algn="ctr"/>
            <a:r>
              <a:rPr lang="cs-CZ" sz="1200" dirty="0" smtClean="0"/>
              <a:t>z.109/2002 Sb.</a:t>
            </a:r>
            <a:endParaRPr lang="cs-CZ" sz="1200" dirty="0"/>
          </a:p>
        </p:txBody>
      </p:sp>
      <p:sp>
        <p:nvSpPr>
          <p:cNvPr id="14" name="Kosoúhelník 13"/>
          <p:cNvSpPr/>
          <p:nvPr/>
        </p:nvSpPr>
        <p:spPr>
          <a:xfrm>
            <a:off x="2952112" y="3212976"/>
            <a:ext cx="2628000" cy="468000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ž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s vadami řeči</a:t>
            </a:r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Kosoúhelník 14"/>
          <p:cNvSpPr/>
          <p:nvPr/>
        </p:nvSpPr>
        <p:spPr>
          <a:xfrm>
            <a:off x="2952112" y="3933056"/>
            <a:ext cx="2628000" cy="468000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ž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se zrakovým p.</a:t>
            </a:r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Kosoúhelník 15"/>
          <p:cNvSpPr/>
          <p:nvPr/>
        </p:nvSpPr>
        <p:spPr>
          <a:xfrm>
            <a:off x="2952112" y="4689192"/>
            <a:ext cx="2628000" cy="468000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ž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se sluchovým p.</a:t>
            </a:r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Kosoúhelník 16"/>
          <p:cNvSpPr/>
          <p:nvPr/>
        </p:nvSpPr>
        <p:spPr>
          <a:xfrm>
            <a:off x="2952112" y="5373216"/>
            <a:ext cx="2628000" cy="468000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ž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se tělesným p.</a:t>
            </a:r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Kosoúhelník 17"/>
          <p:cNvSpPr/>
          <p:nvPr/>
        </p:nvSpPr>
        <p:spPr>
          <a:xfrm>
            <a:off x="5976448" y="3212976"/>
            <a:ext cx="2628000" cy="468000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ž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s mentálním p.</a:t>
            </a:r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Kosoúhelník 19"/>
          <p:cNvSpPr/>
          <p:nvPr/>
        </p:nvSpPr>
        <p:spPr>
          <a:xfrm>
            <a:off x="5976448" y="3933056"/>
            <a:ext cx="2628000" cy="468000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ž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s PAS</a:t>
            </a:r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Kosoúhelník 20"/>
          <p:cNvSpPr/>
          <p:nvPr/>
        </p:nvSpPr>
        <p:spPr>
          <a:xfrm>
            <a:off x="5976448" y="4653136"/>
            <a:ext cx="2628000" cy="468000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ž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hluchoslepé</a:t>
            </a:r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Kosoúhelník 21"/>
          <p:cNvSpPr/>
          <p:nvPr/>
        </p:nvSpPr>
        <p:spPr>
          <a:xfrm>
            <a:off x="5976448" y="5373216"/>
            <a:ext cx="2628000" cy="468000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ž</a:t>
            </a:r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s více vadami</a:t>
            </a:r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7" name="Přímá spojovací čára 26"/>
          <p:cNvCxnSpPr>
            <a:stCxn id="5" idx="0"/>
            <a:endCxn id="4" idx="2"/>
          </p:cNvCxnSpPr>
          <p:nvPr/>
        </p:nvCxnSpPr>
        <p:spPr>
          <a:xfrm flipV="1">
            <a:off x="1493520" y="1124744"/>
            <a:ext cx="3078480" cy="39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stCxn id="4" idx="2"/>
            <a:endCxn id="6" idx="0"/>
          </p:cNvCxnSpPr>
          <p:nvPr/>
        </p:nvCxnSpPr>
        <p:spPr>
          <a:xfrm>
            <a:off x="4572000" y="1124744"/>
            <a:ext cx="576064" cy="39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899592" y="1988840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1187624" y="1988840"/>
            <a:ext cx="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>
            <a:off x="1547664" y="1916832"/>
            <a:ext cx="0" cy="2520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1835696" y="1988840"/>
            <a:ext cx="0" cy="3384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>
            <a:off x="179512" y="2276944"/>
            <a:ext cx="2484000" cy="648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výchovný poradce</a:t>
            </a:r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179512" y="3213072"/>
            <a:ext cx="2484000" cy="864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školní metodiky prevence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179512" y="4365176"/>
            <a:ext cx="2484000" cy="64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školní psycholog</a:t>
            </a:r>
            <a:endParaRPr lang="cs-CZ" dirty="0"/>
          </a:p>
        </p:txBody>
      </p:sp>
      <p:sp>
        <p:nvSpPr>
          <p:cNvPr id="10" name="Elipsa 9"/>
          <p:cNvSpPr/>
          <p:nvPr/>
        </p:nvSpPr>
        <p:spPr>
          <a:xfrm>
            <a:off x="179512" y="5301280"/>
            <a:ext cx="2484000" cy="7200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školní speciální pedagog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11560" y="260648"/>
            <a:ext cx="792088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Poradenské služby</a:t>
            </a:r>
            <a:endParaRPr lang="cs-CZ" sz="3200" b="1" dirty="0"/>
          </a:p>
        </p:txBody>
      </p:sp>
      <p:sp>
        <p:nvSpPr>
          <p:cNvPr id="6" name="Obdélník 5"/>
          <p:cNvSpPr/>
          <p:nvPr/>
        </p:nvSpPr>
        <p:spPr>
          <a:xfrm>
            <a:off x="3203848" y="1520848"/>
            <a:ext cx="3888432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Školská poradenská zařízení – </a:t>
            </a:r>
            <a:r>
              <a:rPr lang="cs-CZ" dirty="0" err="1" smtClean="0"/>
              <a:t>vyhl</a:t>
            </a:r>
            <a:r>
              <a:rPr lang="cs-CZ" dirty="0" smtClean="0"/>
              <a:t>. 72/2005 Sb.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520848"/>
            <a:ext cx="248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Poskytované školou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7" grpId="0" animBg="1"/>
      <p:bldP spid="8" grpId="0" animBg="1"/>
      <p:bldP spid="9" grpId="0" animBg="1"/>
      <p:bldP spid="10" grpId="0" animBg="1"/>
      <p:bldP spid="4" grpId="0" animBg="1"/>
      <p:bldP spid="6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Středisko výchovné péče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dirty="0" smtClean="0"/>
              <a:t>definována </a:t>
            </a:r>
            <a:r>
              <a:rPr lang="cs-CZ" sz="2400" b="1" dirty="0" smtClean="0"/>
              <a:t>zákonem č. 109/2002 Sb., </a:t>
            </a:r>
            <a:r>
              <a:rPr lang="cs-CZ" sz="2400" dirty="0" smtClean="0"/>
              <a:t>o výkonu ústavní výchovy nebo ochranné výchovy ve školských zařízeních a o preventivně výchovné péči ve školských zařízeních ve </a:t>
            </a:r>
            <a:r>
              <a:rPr lang="cs-CZ" sz="2400" b="1" dirty="0" smtClean="0"/>
              <a:t>znění z. č. 383/2005 Sb. a z. č. 352/2011 Sb.</a:t>
            </a:r>
          </a:p>
          <a:p>
            <a:pPr>
              <a:defRPr/>
            </a:pPr>
            <a:r>
              <a:rPr lang="cs-CZ" sz="2400" b="1" dirty="0" smtClean="0"/>
              <a:t>Metodický pokyn </a:t>
            </a:r>
            <a:r>
              <a:rPr lang="cs-CZ" sz="2400" dirty="0" smtClean="0"/>
              <a:t>upřesňující podmínky činnosti středisek výchovné péče </a:t>
            </a:r>
          </a:p>
          <a:p>
            <a:pPr>
              <a:defRPr/>
            </a:pPr>
            <a:r>
              <a:rPr lang="cs-CZ" sz="2400" b="1" dirty="0" smtClean="0"/>
              <a:t>Příkaz </a:t>
            </a:r>
            <a:r>
              <a:rPr lang="cs-CZ" sz="2400" dirty="0" smtClean="0"/>
              <a:t>ministryně školství, mládeže a tělovýchovy </a:t>
            </a:r>
            <a:r>
              <a:rPr lang="cs-CZ" sz="2400" b="1" dirty="0" smtClean="0"/>
              <a:t>č. 21/2007 </a:t>
            </a:r>
            <a:r>
              <a:rPr lang="cs-CZ" sz="2400" dirty="0" smtClean="0"/>
              <a:t>k činnosti středisek výchovné péče</a:t>
            </a:r>
          </a:p>
          <a:p>
            <a:pPr>
              <a:defRPr/>
            </a:pPr>
            <a:endParaRPr lang="cs-CZ" sz="500" b="1" dirty="0" smtClean="0"/>
          </a:p>
          <a:p>
            <a:pPr>
              <a:defRPr/>
            </a:pPr>
            <a:r>
              <a:rPr lang="cs-CZ" sz="2400" dirty="0" smtClean="0"/>
              <a:t>Poskytuje všestrannou preventivní speciálně pedagogickou péči a psychologickou pomoc</a:t>
            </a:r>
          </a:p>
          <a:p>
            <a:pPr>
              <a:defRPr/>
            </a:pPr>
            <a:r>
              <a:rPr lang="cs-CZ" sz="2400" dirty="0" smtClean="0"/>
              <a:t>Spolupracuje s PPP, SPC a orgány podílejícími se na prevenci sociálně patologických jevů a drogových závislostí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absolvování - ZKOUŠKA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4 kredity</a:t>
            </a:r>
          </a:p>
          <a:p>
            <a:r>
              <a:rPr lang="cs-CZ" dirty="0" smtClean="0"/>
              <a:t>forma – </a:t>
            </a:r>
            <a:r>
              <a:rPr lang="cs-CZ" dirty="0" err="1" smtClean="0"/>
              <a:t>scanovací</a:t>
            </a:r>
            <a:r>
              <a:rPr lang="cs-CZ" dirty="0" smtClean="0"/>
              <a:t> testy</a:t>
            </a:r>
          </a:p>
          <a:p>
            <a:r>
              <a:rPr lang="cs-CZ" dirty="0" smtClean="0"/>
              <a:t>termíny – budou v IS</a:t>
            </a: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návrhy? </a:t>
            </a:r>
          </a:p>
          <a:p>
            <a:r>
              <a:rPr lang="cs-CZ" dirty="0" smtClean="0"/>
              <a:t>pro absolvování – nutná 70 % správných odpovědí</a:t>
            </a: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cca 40 otázek </a:t>
            </a:r>
            <a:r>
              <a:rPr lang="cs-CZ" dirty="0" smtClean="0">
                <a:solidFill>
                  <a:srgbClr val="C00000"/>
                </a:solidFill>
                <a:sym typeface="Wingdings" pitchFamily="2" charset="2"/>
              </a:rPr>
              <a:t> na E minimálně 26 bodů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okruhy – v IS</a:t>
            </a:r>
          </a:p>
          <a:p>
            <a:r>
              <a:rPr lang="cs-CZ" dirty="0" smtClean="0"/>
              <a:t>SP7BP_ISPD Integrativní speciální pedagogika (podzim 2011), </a:t>
            </a:r>
          </a:p>
          <a:p>
            <a:pPr lvl="1"/>
            <a:r>
              <a:rPr lang="cs-CZ" b="1" dirty="0" smtClean="0">
                <a:hlinkClick r:id="rId2"/>
              </a:rPr>
              <a:t>https://is.muni.cz/auth/el/1441/podzim2011/SP7BP_ISPD/index.qwarp</a:t>
            </a:r>
            <a:endParaRPr lang="cs-CZ" b="1" dirty="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Školská poradenská zařízení 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dirty="0" smtClean="0">
                <a:latin typeface="Arial" charset="0"/>
              </a:rPr>
              <a:t>Školní psycholog, </a:t>
            </a:r>
            <a:br>
              <a:rPr lang="cs-CZ" sz="3800" dirty="0" smtClean="0">
                <a:latin typeface="Arial" charset="0"/>
              </a:rPr>
            </a:br>
            <a:r>
              <a:rPr lang="cs-CZ" sz="3800" dirty="0" smtClean="0">
                <a:latin typeface="Arial" charset="0"/>
              </a:rPr>
              <a:t>Školní speciální pedagog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nepůsobí na všech školách, ale můžou</a:t>
            </a:r>
          </a:p>
          <a:p>
            <a:pPr eaLnBrk="1" hangingPunct="1"/>
            <a:r>
              <a:rPr lang="cs-CZ" smtClean="0">
                <a:latin typeface="Arial" charset="0"/>
              </a:rPr>
              <a:t>funkce vymezena Vyhláškou </a:t>
            </a:r>
            <a:r>
              <a:rPr lang="cs-CZ" b="1" i="1" smtClean="0"/>
              <a:t>č. </a:t>
            </a:r>
            <a:r>
              <a:rPr lang="cs-CZ" b="1" i="1" smtClean="0">
                <a:latin typeface="Arial" charset="0"/>
              </a:rPr>
              <a:t>72/2005 Sb.</a:t>
            </a:r>
            <a:r>
              <a:rPr lang="cs-CZ" b="1" i="1" smtClean="0"/>
              <a:t> </a:t>
            </a:r>
            <a:r>
              <a:rPr lang="cs-CZ" b="1" i="1" smtClean="0">
                <a:latin typeface="Arial" charset="0"/>
              </a:rPr>
              <a:t>(</a:t>
            </a:r>
            <a:r>
              <a:rPr lang="cs-CZ" b="1" i="1" smtClean="0"/>
              <a:t>116/2011 Sb.</a:t>
            </a:r>
            <a:r>
              <a:rPr lang="cs-CZ" b="1" i="1" smtClean="0">
                <a:latin typeface="Arial" charset="0"/>
              </a:rPr>
              <a:t>)</a:t>
            </a:r>
          </a:p>
          <a:p>
            <a:pPr eaLnBrk="1" hangingPunct="1"/>
            <a:r>
              <a:rPr lang="cs-CZ" b="1" i="1" smtClean="0">
                <a:latin typeface="Arial" charset="0"/>
              </a:rPr>
              <a:t>Hlavní cíl činnosti:</a:t>
            </a:r>
          </a:p>
          <a:p>
            <a:pPr lvl="1" eaLnBrk="1" hangingPunct="1"/>
            <a:r>
              <a:rPr lang="cs-CZ" b="1" i="1" smtClean="0">
                <a:latin typeface="Arial" charset="0"/>
              </a:rPr>
              <a:t>Snižování rizika vzniku výchovných, výukových problému, negativních jevů ve vývoji žáka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Legislativní vymezení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b="1" i="1" dirty="0" smtClean="0"/>
              <a:t>Školský zákon č. </a:t>
            </a:r>
            <a:r>
              <a:rPr lang="cs-CZ" b="1" dirty="0" smtClean="0"/>
              <a:t>561/2004 Sb. </a:t>
            </a:r>
            <a:r>
              <a:rPr lang="cs-CZ" dirty="0" smtClean="0"/>
              <a:t>ve znění pozdějších předpisů </a:t>
            </a:r>
            <a:r>
              <a:rPr lang="cs-CZ" sz="2400" dirty="0" smtClean="0"/>
              <a:t>(poslední novela zákona č. </a:t>
            </a:r>
            <a:r>
              <a:rPr lang="cs-CZ" sz="2400" b="1" i="1" dirty="0" smtClean="0"/>
              <a:t>472/2011 Sb</a:t>
            </a:r>
            <a:r>
              <a:rPr lang="cs-CZ" sz="2400" b="1" dirty="0" smtClean="0"/>
              <a:t>.</a:t>
            </a:r>
            <a:r>
              <a:rPr lang="cs-CZ" sz="2400" dirty="0" smtClean="0"/>
              <a:t>) </a:t>
            </a:r>
            <a:endParaRPr lang="cs-CZ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/>
              <a:t>§ 116 Školská poradenská zařízení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b="1" i="1" dirty="0" smtClean="0"/>
              <a:t>Vyhláška č</a:t>
            </a:r>
            <a:r>
              <a:rPr lang="cs-CZ" dirty="0" smtClean="0"/>
              <a:t>. </a:t>
            </a:r>
            <a:r>
              <a:rPr lang="cs-CZ" b="1" i="1" dirty="0" smtClean="0"/>
              <a:t>72/2005 Sb.</a:t>
            </a:r>
            <a:r>
              <a:rPr lang="cs-CZ" dirty="0" smtClean="0"/>
              <a:t> o poskytování poradenských služeb ve školách a školských poradenských zařízeních ve znění </a:t>
            </a:r>
            <a:r>
              <a:rPr lang="cs-CZ" b="1" i="1" dirty="0" smtClean="0"/>
              <a:t>vyhlášky č. 116/2011 Sb.</a:t>
            </a:r>
            <a:endParaRPr lang="cs-CZ" dirty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/>
              <a:t>příloha č. 1-3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b="1" dirty="0" smtClean="0"/>
              <a:t>Zákon 563/2004 Sb.</a:t>
            </a:r>
            <a:r>
              <a:rPr lang="cs-CZ" dirty="0" smtClean="0"/>
              <a:t> o pedagogických pracovnících a o změněn některých zákonů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Literatura,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PIPEKOVÁ, Jarmila. Kapitoly ze speciální pedagogiky. 3. </a:t>
            </a:r>
            <a:r>
              <a:rPr lang="cs-CZ" sz="2400" dirty="0" err="1" smtClean="0"/>
              <a:t>přeprac</a:t>
            </a:r>
            <a:r>
              <a:rPr lang="cs-CZ" sz="2400" dirty="0" smtClean="0"/>
              <a:t>. a </a:t>
            </a:r>
            <a:r>
              <a:rPr lang="cs-CZ" sz="2400" dirty="0" err="1" smtClean="0"/>
              <a:t>rozš</a:t>
            </a:r>
            <a:r>
              <a:rPr lang="cs-CZ" sz="2400" dirty="0" smtClean="0"/>
              <a:t>. </a:t>
            </a:r>
            <a:r>
              <a:rPr lang="cs-CZ" sz="2400" dirty="0" err="1" smtClean="0"/>
              <a:t>vyd</a:t>
            </a:r>
            <a:r>
              <a:rPr lang="cs-CZ" sz="2400" dirty="0" smtClean="0"/>
              <a:t>. Brno : Paido, 2010. 401 s. ISBN 9788073151980.</a:t>
            </a:r>
          </a:p>
          <a:p>
            <a:r>
              <a:rPr lang="cs-CZ" sz="2400" dirty="0" smtClean="0"/>
              <a:t>www.</a:t>
            </a:r>
            <a:r>
              <a:rPr lang="cs-CZ" sz="2400" dirty="0" err="1" smtClean="0"/>
              <a:t>msmt.cz</a:t>
            </a:r>
            <a:endParaRPr lang="cs-CZ" sz="2400" dirty="0" smtClean="0"/>
          </a:p>
          <a:p>
            <a:r>
              <a:rPr lang="cs-CZ" sz="2400" dirty="0" smtClean="0"/>
              <a:t>www.</a:t>
            </a:r>
            <a:r>
              <a:rPr lang="cs-CZ" sz="2400" dirty="0" err="1" smtClean="0"/>
              <a:t>ippp.cz</a:t>
            </a:r>
            <a:endParaRPr lang="cs-CZ" sz="2400" dirty="0" smtClean="0"/>
          </a:p>
          <a:p>
            <a:r>
              <a:rPr lang="cs-CZ" sz="2400" dirty="0" smtClean="0"/>
              <a:t>www.</a:t>
            </a:r>
            <a:r>
              <a:rPr lang="cs-CZ" sz="2400" dirty="0" err="1" smtClean="0"/>
              <a:t>nuv.cz</a:t>
            </a:r>
            <a:endParaRPr lang="cs-CZ" sz="2400" dirty="0" smtClean="0"/>
          </a:p>
          <a:p>
            <a:r>
              <a:rPr lang="cs-CZ" sz="2400" dirty="0" smtClean="0"/>
              <a:t>www.</a:t>
            </a:r>
            <a:r>
              <a:rPr lang="cs-CZ" sz="2400" dirty="0" err="1" smtClean="0"/>
              <a:t>wiki.rvp.cz</a:t>
            </a:r>
            <a:endParaRPr lang="cs-CZ" sz="2400" dirty="0" smtClean="0"/>
          </a:p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http://www.</a:t>
            </a:r>
            <a:r>
              <a:rPr lang="cs-CZ" sz="24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ceskatelevize.cz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cs-CZ" sz="24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ivysilani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/1096060107-</a:t>
            </a:r>
            <a:r>
              <a:rPr lang="cs-CZ" sz="24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klic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/206562221700009/</a:t>
            </a:r>
            <a:endParaRPr lang="cs-CZ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dirty="0" smtClean="0"/>
              <a:t>sourozenci jedinců s postižením</a:t>
            </a:r>
          </a:p>
          <a:p>
            <a:r>
              <a:rPr lang="cs-CZ" sz="2400" dirty="0" smtClean="0">
                <a:latin typeface="Arial" charset="0"/>
              </a:rPr>
              <a:t>Projekt MIŠ (</a:t>
            </a:r>
            <a:r>
              <a:rPr lang="cs-CZ" sz="2400" dirty="0" smtClean="0">
                <a:latin typeface="Arial" charset="0"/>
                <a:hlinkClick r:id="rId3"/>
              </a:rPr>
              <a:t>http://www.</a:t>
            </a:r>
            <a:r>
              <a:rPr lang="cs-CZ" sz="2400" dirty="0" err="1" smtClean="0">
                <a:latin typeface="Arial" charset="0"/>
                <a:hlinkClick r:id="rId3"/>
              </a:rPr>
              <a:t>minimalizacesikany.cz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9472777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Ergoterapie</a:t>
            </a:r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="" xmlns:p14="http://schemas.microsoft.com/office/powerpoint/2010/main" val="30965667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fotky_zaloha_09_2011\2010\2010_09_27-10_29_neckargemund\skola\ergo\2010_09_26_10_30_Neckargemund_07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27" y="476672"/>
            <a:ext cx="5087977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fotky_zaloha_09_2011\2010\2010_09_27-10_29_neckargemund\skola\ergo\2010_09_26_10_30_Neckargemund_0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58955"/>
            <a:ext cx="4680000" cy="3510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fotky_zaloha_09_2011\2010\2010_09_27-10_29_neckargemund\skola\ergo\2010_09_26_10_30_Neckargemund_07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480" y="188639"/>
            <a:ext cx="4680000" cy="3510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fotky_zaloha_09_2011\2010\2010_09_27-10_29_neckargemund\skola\ergo\2010_09_26_10_30_Neckargemund_07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680000" cy="3510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29994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Vojtova metodika reflexní </a:t>
            </a:r>
            <a:r>
              <a:rPr lang="cs-CZ" dirty="0" smtClean="0"/>
              <a:t>lokomoce</a:t>
            </a:r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="" xmlns:p14="http://schemas.microsoft.com/office/powerpoint/2010/main" val="128541353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onziksana.estranky.cz/img/picture/563/sdc12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7"/>
            <a:ext cx="4702526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honziksana.estranky.cz/img/picture/634/sdc13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49" y="3068960"/>
            <a:ext cx="4794232" cy="3597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lr-fyzioterapie.cz/fotografie/vojtova-metoda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lr-fyzioterapie.cz/fotografie/vojtova-metoda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0" y="465313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47052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http://stepanvanek.webnode.cz/rehabilitace/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Bobathova</a:t>
            </a:r>
            <a:r>
              <a:rPr lang="cs-CZ" dirty="0"/>
              <a:t> </a:t>
            </a:r>
            <a:r>
              <a:rPr lang="cs-CZ" dirty="0" smtClean="0"/>
              <a:t>metoda</a:t>
            </a:r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="" xmlns:p14="http://schemas.microsoft.com/office/powerpoint/2010/main" val="196868698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40000" lnSpcReduction="20000"/>
          </a:bodyPr>
          <a:lstStyle/>
          <a:p>
            <a:r>
              <a:rPr lang="cs-CZ" sz="5500" dirty="0" smtClean="0">
                <a:solidFill>
                  <a:srgbClr val="C00000"/>
                </a:solidFill>
              </a:rPr>
              <a:t>PIPEKOVÁ, J. (</a:t>
            </a:r>
            <a:r>
              <a:rPr lang="cs-CZ" sz="5500" dirty="0" err="1" smtClean="0">
                <a:solidFill>
                  <a:srgbClr val="C00000"/>
                </a:solidFill>
              </a:rPr>
              <a:t>ed</a:t>
            </a:r>
            <a:r>
              <a:rPr lang="cs-CZ" sz="5500" dirty="0" smtClean="0">
                <a:solidFill>
                  <a:srgbClr val="C00000"/>
                </a:solidFill>
              </a:rPr>
              <a:t>.)</a:t>
            </a:r>
            <a:r>
              <a:rPr lang="cs-CZ" sz="5500" i="1" dirty="0" smtClean="0">
                <a:solidFill>
                  <a:srgbClr val="C00000"/>
                </a:solidFill>
              </a:rPr>
              <a:t> </a:t>
            </a:r>
            <a:r>
              <a:rPr lang="cs-CZ" sz="5500" b="1" i="1" dirty="0" smtClean="0">
                <a:solidFill>
                  <a:srgbClr val="C00000"/>
                </a:solidFill>
              </a:rPr>
              <a:t>Kapitoly ze speciální pedagogiky</a:t>
            </a:r>
            <a:r>
              <a:rPr lang="cs-CZ" sz="5500" i="1" dirty="0" smtClean="0">
                <a:solidFill>
                  <a:srgbClr val="C00000"/>
                </a:solidFill>
              </a:rPr>
              <a:t>.</a:t>
            </a:r>
            <a:r>
              <a:rPr lang="cs-CZ" sz="5500" dirty="0" smtClean="0">
                <a:solidFill>
                  <a:srgbClr val="C00000"/>
                </a:solidFill>
              </a:rPr>
              <a:t> </a:t>
            </a:r>
            <a:r>
              <a:rPr lang="cs-CZ" sz="5500" b="1" dirty="0" smtClean="0">
                <a:solidFill>
                  <a:srgbClr val="C00000"/>
                </a:solidFill>
              </a:rPr>
              <a:t>3., rozšířené a přepracované vydání</a:t>
            </a:r>
            <a:r>
              <a:rPr lang="cs-CZ" sz="5500" dirty="0" smtClean="0">
                <a:solidFill>
                  <a:srgbClr val="C00000"/>
                </a:solidFill>
              </a:rPr>
              <a:t>. Brno: Paido, 2010. ISBN 978-80-7315-198-0</a:t>
            </a:r>
            <a:r>
              <a:rPr lang="cs-CZ" sz="51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cs-CZ" sz="5000" i="1" dirty="0" smtClean="0">
                <a:solidFill>
                  <a:srgbClr val="C00000"/>
                </a:solidFill>
              </a:rPr>
              <a:t>ŠENKÝŘOVÁ, R. </a:t>
            </a:r>
            <a:r>
              <a:rPr lang="cs-CZ" sz="5000" b="1" i="1" dirty="0" smtClean="0">
                <a:solidFill>
                  <a:srgbClr val="C00000"/>
                </a:solidFill>
              </a:rPr>
              <a:t>Úvod do základů terminologie pro speciální pedagogy. Brno: MU, 2002. ISBN 80-210-2996-X</a:t>
            </a:r>
          </a:p>
          <a:p>
            <a:r>
              <a:rPr lang="cs-CZ" sz="5000" dirty="0" smtClean="0"/>
              <a:t>CHVÁTALOVÁ, H. </a:t>
            </a:r>
            <a:r>
              <a:rPr lang="cs-CZ" sz="5000" b="1" i="1" dirty="0" smtClean="0"/>
              <a:t>Jak se žije dětem s postižením :problematika pěti typů zdravotního postižení. </a:t>
            </a:r>
            <a:r>
              <a:rPr lang="cs-CZ" sz="5000" dirty="0" err="1" smtClean="0"/>
              <a:t>vyd</a:t>
            </a:r>
            <a:r>
              <a:rPr lang="cs-CZ" sz="5000" dirty="0" smtClean="0"/>
              <a:t>. 2. Praha: Portál, 2005. 182 s. ISBN 80-7367-013-5.</a:t>
            </a:r>
          </a:p>
          <a:p>
            <a:r>
              <a:rPr lang="cs-CZ" sz="5000" dirty="0" smtClean="0"/>
              <a:t>MÜLLER, O. </a:t>
            </a:r>
            <a:r>
              <a:rPr lang="cs-CZ" sz="5000" b="1" dirty="0" smtClean="0"/>
              <a:t>Terapie ve speciální pedagogice :teorie a metodika.</a:t>
            </a:r>
            <a:r>
              <a:rPr lang="cs-CZ" sz="5000" b="1" i="1" dirty="0" smtClean="0"/>
              <a:t> </a:t>
            </a:r>
            <a:r>
              <a:rPr lang="cs-CZ" sz="5000" dirty="0" smtClean="0"/>
              <a:t>1. </a:t>
            </a:r>
            <a:r>
              <a:rPr lang="cs-CZ" sz="5000" dirty="0" err="1" smtClean="0"/>
              <a:t>vyd</a:t>
            </a:r>
            <a:r>
              <a:rPr lang="cs-CZ" sz="5000" dirty="0" smtClean="0"/>
              <a:t>. Olomouc: Univerzita Palackého v Olomouci, 2005. 295 s. ISBN 80-244-1075-3.</a:t>
            </a:r>
          </a:p>
          <a:p>
            <a:r>
              <a:rPr lang="cs-CZ" sz="5000" b="1" i="1" dirty="0" smtClean="0"/>
              <a:t>Rámcový vzdělávací program pro základní vzdělávání: s přílohou upravující vzdělávání žáků s lehkým mentálním postižením</a:t>
            </a:r>
            <a:r>
              <a:rPr lang="cs-CZ" sz="5000" b="1" dirty="0" smtClean="0"/>
              <a:t>. </a:t>
            </a:r>
            <a:r>
              <a:rPr lang="cs-CZ" sz="5000" dirty="0" err="1" smtClean="0"/>
              <a:t>Edited</a:t>
            </a:r>
            <a:r>
              <a:rPr lang="cs-CZ" sz="5000" dirty="0" smtClean="0"/>
              <a:t> by Jaroslav Jeřábek - Jan Tupý. Praha : Výzkumný ústav pedagogický v Praze, 2005. 126, 92 s. ISBN 8087000021</a:t>
            </a:r>
            <a:r>
              <a:rPr lang="cs-CZ" sz="4200" dirty="0" smtClean="0"/>
              <a:t>. </a:t>
            </a:r>
          </a:p>
          <a:p>
            <a:r>
              <a:rPr lang="cs-CZ" sz="5000" b="1" dirty="0" smtClean="0"/>
              <a:t>Vyhláška č. 116/2011,</a:t>
            </a:r>
            <a:r>
              <a:rPr lang="cs-CZ" sz="5000" dirty="0" smtClean="0"/>
              <a:t> kterou se mění vyhláška </a:t>
            </a:r>
            <a:r>
              <a:rPr lang="cs-CZ" sz="5000" b="1" dirty="0" smtClean="0"/>
              <a:t>č. 72/2005 Sb</a:t>
            </a:r>
            <a:r>
              <a:rPr lang="cs-CZ" sz="5000" dirty="0" smtClean="0"/>
              <a:t>., o poskytování poradenských služeb ve školách a školských poradenských zařízeních</a:t>
            </a:r>
          </a:p>
          <a:p>
            <a:r>
              <a:rPr lang="cs-CZ" sz="5000" b="1" dirty="0" smtClean="0"/>
              <a:t>Vyhláška č. 147/2011, </a:t>
            </a:r>
            <a:r>
              <a:rPr lang="cs-CZ" sz="5000" dirty="0" smtClean="0"/>
              <a:t>kterou se mění vyhláška </a:t>
            </a:r>
            <a:r>
              <a:rPr lang="cs-CZ" sz="5000" b="1" dirty="0" smtClean="0"/>
              <a:t>č. 73/2005 Sb</a:t>
            </a:r>
            <a:r>
              <a:rPr lang="cs-CZ" sz="5000" dirty="0" smtClean="0"/>
              <a:t>., o vzdělávání dětí, žáků a studentů se speciálními vzdělávacími potřebami a dětí, žáků a studentů mimořádně nadaných</a:t>
            </a:r>
          </a:p>
        </p:txBody>
      </p:sp>
      <p:pic>
        <p:nvPicPr>
          <p:cNvPr id="4" name="Zástupný symbol pro obsah 5" descr="2006_pipekova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772816"/>
            <a:ext cx="3216275" cy="4624387"/>
          </a:xfrm>
          <a:prstGeom prst="rect">
            <a:avLst/>
          </a:prstGeom>
        </p:spPr>
      </p:pic>
      <p:pic>
        <p:nvPicPr>
          <p:cNvPr id="1026" name="Picture 2" descr="C:\Users\Gajzlerová\Documents\_Lenka\vyuka\_2013_jaro\uvod do zakladu spec p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942" y="1772816"/>
            <a:ext cx="3259386" cy="4626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Arteterapie</a:t>
            </a:r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="" xmlns:p14="http://schemas.microsoft.com/office/powerpoint/2010/main" val="11549003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kademiealternativa.cz/images/arteterapie/v/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iles.szs.webnode.cz/200000373-18de519d87/arteterapie%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200525" cy="561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kosice.sk/docuStore_getById.asp?id=113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3683546" cy="3219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zivotni-energie.cz/images/arteterap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4" y="4148361"/>
            <a:ext cx="2314575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092990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Hipoterapie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="" xmlns:p14="http://schemas.microsoft.com/office/powerpoint/2010/main" val="9875654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data.babyonline.quonia.cz/ruzne/hipoterapie/f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929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ata.babyonline.quonia.cz/ruzne/hipoterapie/KM150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ata.babyonline.quonia.cz/ruzne/hipoterapie/IMG_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86" y="63929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data.babyonline.quonia.cz/ruzne/hipoterapie/KM1508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36" y="2789245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783771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Canisterapie</a:t>
            </a:r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="" xmlns:p14="http://schemas.microsoft.com/office/powerpoint/2010/main" val="225560304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zssoudna-jicin.cz/foto/canis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siprozivot.cz/pic/cani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516255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kamama.estranky.cz/img/picture/21/canisterapi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77" y="941884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55727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404665"/>
            <a:ext cx="8352928" cy="1152128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pic>
        <p:nvPicPr>
          <p:cNvPr id="7" name="Zástupný symbol pro obsah 6" descr="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3227471" cy="4732401"/>
          </a:xfrm>
        </p:spPr>
      </p:pic>
      <p:pic>
        <p:nvPicPr>
          <p:cNvPr id="8" name="Zástupný symbol pro obsah 7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9801" y="1484784"/>
            <a:ext cx="3300615" cy="4732401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MÜLLER, O. a kol. </a:t>
            </a:r>
            <a:r>
              <a:rPr lang="cs-CZ" i="1" dirty="0" smtClean="0"/>
              <a:t>Terapie ve speciální pedagogice</a:t>
            </a:r>
            <a:r>
              <a:rPr lang="cs-CZ" dirty="0" smtClean="0"/>
              <a:t>. Olomouc: UP, 2005. ISBN 80-244-1075-3.</a:t>
            </a:r>
          </a:p>
          <a:p>
            <a:pPr>
              <a:spcAft>
                <a:spcPts val="600"/>
              </a:spcAft>
            </a:pPr>
            <a:r>
              <a:rPr lang="cs-CZ" cap="all" dirty="0" smtClean="0"/>
              <a:t>Pipeková</a:t>
            </a:r>
            <a:r>
              <a:rPr lang="cs-CZ" dirty="0" smtClean="0"/>
              <a:t>, J., </a:t>
            </a:r>
            <a:r>
              <a:rPr lang="cs-CZ" cap="all" dirty="0" smtClean="0"/>
              <a:t>Vítková</a:t>
            </a:r>
            <a:r>
              <a:rPr lang="cs-CZ" dirty="0" smtClean="0"/>
              <a:t>, M. (</a:t>
            </a:r>
            <a:r>
              <a:rPr lang="cs-CZ" dirty="0" err="1" smtClean="0"/>
              <a:t>ed</a:t>
            </a:r>
            <a:r>
              <a:rPr lang="cs-CZ" dirty="0" smtClean="0"/>
              <a:t>.) </a:t>
            </a:r>
            <a:r>
              <a:rPr lang="cs-CZ" i="1" dirty="0" smtClean="0"/>
              <a:t>Terapie ve speciálně pedagogické péči.</a:t>
            </a:r>
            <a:r>
              <a:rPr lang="cs-CZ" dirty="0" smtClean="0"/>
              <a:t> Brno: Paido, 2001. ISBN 80-7315-010-7</a:t>
            </a:r>
          </a:p>
          <a:p>
            <a:pPr>
              <a:spcAft>
                <a:spcPts val="600"/>
              </a:spcAft>
            </a:pPr>
            <a:r>
              <a:rPr lang="cs-CZ" cap="all" dirty="0" err="1" smtClean="0"/>
              <a:t>Hintnausová</a:t>
            </a:r>
            <a:r>
              <a:rPr lang="cs-CZ" dirty="0"/>
              <a:t>, M., </a:t>
            </a:r>
            <a:r>
              <a:rPr lang="cs-CZ" cap="all" dirty="0" err="1"/>
              <a:t>Hintnaus</a:t>
            </a:r>
            <a:r>
              <a:rPr lang="cs-CZ" dirty="0"/>
              <a:t>, L. </a:t>
            </a:r>
            <a:r>
              <a:rPr lang="cs-CZ" i="1" dirty="0"/>
              <a:t>Účast rodičů a pedagogů při ergoterapii dětí </a:t>
            </a:r>
            <a:r>
              <a:rPr lang="cs-CZ" i="1" dirty="0" smtClean="0"/>
              <a:t>se zdravotním </a:t>
            </a:r>
            <a:r>
              <a:rPr lang="cs-CZ" i="1" dirty="0"/>
              <a:t>postižením.</a:t>
            </a:r>
            <a:r>
              <a:rPr lang="cs-CZ" dirty="0"/>
              <a:t> Praha: </a:t>
            </a:r>
            <a:r>
              <a:rPr lang="cs-CZ" dirty="0" err="1"/>
              <a:t>IPPP</a:t>
            </a:r>
            <a:r>
              <a:rPr lang="cs-CZ" dirty="0"/>
              <a:t> ČR, 1999</a:t>
            </a:r>
          </a:p>
          <a:p>
            <a:pPr>
              <a:spcAft>
                <a:spcPts val="600"/>
              </a:spcAft>
            </a:pPr>
            <a:r>
              <a:rPr lang="cs-CZ" cap="all" dirty="0"/>
              <a:t>Jankovský</a:t>
            </a:r>
            <a:r>
              <a:rPr lang="cs-CZ" dirty="0"/>
              <a:t>, J. </a:t>
            </a:r>
            <a:r>
              <a:rPr lang="cs-CZ" i="1" dirty="0"/>
              <a:t>Ucelená rehabilitace dětí s tělesným a kombinovaným postižením</a:t>
            </a:r>
            <a:r>
              <a:rPr lang="cs-CZ" i="1" dirty="0" smtClean="0"/>
              <a:t>.</a:t>
            </a:r>
            <a:r>
              <a:rPr lang="cs-CZ" dirty="0" smtClean="0"/>
              <a:t> </a:t>
            </a:r>
            <a:r>
              <a:rPr lang="cs-CZ" dirty="0"/>
              <a:t>Praha: Triton, 2001. ISBN 80-7254-192-7</a:t>
            </a:r>
          </a:p>
          <a:p>
            <a:pPr>
              <a:spcAft>
                <a:spcPts val="600"/>
              </a:spcAft>
            </a:pPr>
            <a:r>
              <a:rPr lang="cs-CZ" cap="all" dirty="0"/>
              <a:t>Klenková</a:t>
            </a:r>
            <a:r>
              <a:rPr lang="cs-CZ" dirty="0"/>
              <a:t>, J. </a:t>
            </a:r>
            <a:r>
              <a:rPr lang="cs-CZ" i="1" dirty="0"/>
              <a:t>Možnosti stimulace </a:t>
            </a:r>
            <a:r>
              <a:rPr lang="cs-CZ" i="1" dirty="0" err="1"/>
              <a:t>preverbálních</a:t>
            </a:r>
            <a:r>
              <a:rPr lang="cs-CZ" i="1" dirty="0"/>
              <a:t> a verbálních schopností </a:t>
            </a:r>
            <a:r>
              <a:rPr lang="cs-CZ" i="1" dirty="0" smtClean="0"/>
              <a:t>vývojově postižených </a:t>
            </a:r>
            <a:r>
              <a:rPr lang="cs-CZ" i="1" dirty="0"/>
              <a:t>dětí.</a:t>
            </a:r>
            <a:r>
              <a:rPr lang="cs-CZ" dirty="0"/>
              <a:t> Brno: Paido, 2000. ISBN </a:t>
            </a:r>
            <a:r>
              <a:rPr lang="cs-CZ" dirty="0" smtClean="0"/>
              <a:t>80-85931-91-5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5033997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témat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Mentální postižení </a:t>
            </a:r>
            <a:r>
              <a:rPr lang="cs-CZ" dirty="0" smtClean="0"/>
              <a:t>- Edukace žáků s mentálním postižením</a:t>
            </a:r>
          </a:p>
          <a:p>
            <a:pPr lvl="1"/>
            <a:r>
              <a:rPr lang="cs-CZ" dirty="0" smtClean="0"/>
              <a:t>charakteristika, klasifikace, etiologie, vzdělávání…</a:t>
            </a:r>
          </a:p>
          <a:p>
            <a:r>
              <a:rPr lang="cs-CZ" b="1" dirty="0" smtClean="0"/>
              <a:t>Specifické poruchy učení</a:t>
            </a:r>
            <a:endParaRPr lang="cs-CZ" dirty="0" smtClean="0"/>
          </a:p>
          <a:p>
            <a:pPr lvl="1"/>
            <a:r>
              <a:rPr lang="cs-CZ" dirty="0" smtClean="0"/>
              <a:t>dyslexie, dysgrafie, </a:t>
            </a:r>
            <a:r>
              <a:rPr lang="cs-CZ" dirty="0" err="1" smtClean="0"/>
              <a:t>dysortograife</a:t>
            </a:r>
            <a:r>
              <a:rPr lang="cs-CZ" dirty="0" smtClean="0"/>
              <a:t>, dyskalkulie</a:t>
            </a:r>
          </a:p>
          <a:p>
            <a:pPr lvl="1"/>
            <a:r>
              <a:rPr lang="cs-CZ" dirty="0" err="1" smtClean="0"/>
              <a:t>dyspinxie</a:t>
            </a:r>
            <a:r>
              <a:rPr lang="cs-CZ" dirty="0" smtClean="0"/>
              <a:t>, </a:t>
            </a:r>
            <a:r>
              <a:rPr lang="cs-CZ" dirty="0" err="1" smtClean="0"/>
              <a:t>dysmuzie</a:t>
            </a:r>
            <a:r>
              <a:rPr lang="cs-CZ" dirty="0" smtClean="0"/>
              <a:t>, dyspraxie</a:t>
            </a:r>
          </a:p>
          <a:p>
            <a:pPr lvl="0"/>
            <a:r>
              <a:rPr lang="cs-CZ" b="1" dirty="0" smtClean="0"/>
              <a:t>Poradenství, podpora, komunikace</a:t>
            </a:r>
            <a:endParaRPr lang="cs-CZ" dirty="0" smtClean="0"/>
          </a:p>
          <a:p>
            <a:pPr lvl="1"/>
            <a:r>
              <a:rPr lang="cs-CZ" dirty="0" smtClean="0"/>
              <a:t>výchovný poradce, metodiky prevence</a:t>
            </a:r>
          </a:p>
          <a:p>
            <a:pPr lvl="1"/>
            <a:r>
              <a:rPr lang="cs-CZ" dirty="0" smtClean="0"/>
              <a:t>školní speciální pedagog, školní psycholog</a:t>
            </a:r>
          </a:p>
          <a:p>
            <a:pPr lvl="1"/>
            <a:r>
              <a:rPr lang="cs-CZ" dirty="0" smtClean="0"/>
              <a:t>PPP, SPC, SVP</a:t>
            </a:r>
          </a:p>
          <a:p>
            <a:r>
              <a:rPr lang="cs-CZ" b="1" dirty="0" smtClean="0"/>
              <a:t>Terapie ve speciálně pedagogické péči</a:t>
            </a:r>
            <a:endParaRPr lang="cs-CZ" dirty="0" smtClean="0"/>
          </a:p>
          <a:p>
            <a:pPr lvl="1"/>
            <a:r>
              <a:rPr lang="cs-CZ" dirty="0" smtClean="0"/>
              <a:t>vymezení, typy terapií, ukázky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Psychopedie</a:t>
            </a:r>
            <a:endParaRPr lang="cs-CZ" sz="54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systém vzdělávání</a:t>
            </a:r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79512" y="836712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Předškolní vzdělávání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836440"/>
            <a:ext cx="122413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MŠ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1520" y="2484512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MŠ speciální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51520" y="3132584"/>
            <a:ext cx="230425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přípravná třída ZŠ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3789040"/>
            <a:ext cx="295232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50" dirty="0" smtClean="0"/>
              <a:t>přípravný stupeň ZŠ speciální</a:t>
            </a:r>
            <a:endParaRPr lang="cs-CZ" sz="1650" dirty="0"/>
          </a:p>
        </p:txBody>
      </p:sp>
      <p:sp>
        <p:nvSpPr>
          <p:cNvPr id="9" name="Zaoblený obdélník 8"/>
          <p:cNvSpPr/>
          <p:nvPr/>
        </p:nvSpPr>
        <p:spPr>
          <a:xfrm>
            <a:off x="3419872" y="836712"/>
            <a:ext cx="2376264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Povinná školní docházka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491880" y="1836440"/>
            <a:ext cx="1224136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ZŠ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491880" y="2484512"/>
            <a:ext cx="1512168" cy="4404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ZŠ praktická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491880" y="3132584"/>
            <a:ext cx="1512168" cy="4404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ZŠ speciální</a:t>
            </a:r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6444208" y="836712"/>
            <a:ext cx="2376264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Profesní příprava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6516216" y="1836440"/>
            <a:ext cx="122413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SOU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6516216" y="2484512"/>
            <a:ext cx="1512168" cy="4404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OU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516216" y="3132584"/>
            <a:ext cx="2448272" cy="4404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Praktická škola jednoletá</a:t>
            </a:r>
            <a:endParaRPr lang="cs-CZ" sz="1600" dirty="0"/>
          </a:p>
        </p:txBody>
      </p:sp>
      <p:sp>
        <p:nvSpPr>
          <p:cNvPr id="17" name="Obdélník 16"/>
          <p:cNvSpPr/>
          <p:nvPr/>
        </p:nvSpPr>
        <p:spPr>
          <a:xfrm>
            <a:off x="6516216" y="3789040"/>
            <a:ext cx="2448272" cy="4404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Praktická škola dvouletá</a:t>
            </a:r>
            <a:endParaRPr lang="cs-CZ" sz="16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ceskatelevize.cz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ivysilani</a:t>
            </a:r>
            <a:r>
              <a:rPr lang="cs-CZ" u="sng" dirty="0" smtClean="0">
                <a:hlinkClick r:id="rId2"/>
              </a:rPr>
              <a:t>/1095946610-</a:t>
            </a:r>
            <a:r>
              <a:rPr lang="cs-CZ" u="sng" dirty="0" err="1" smtClean="0">
                <a:hlinkClick r:id="rId2"/>
              </a:rPr>
              <a:t>diagnoza</a:t>
            </a:r>
            <a:r>
              <a:rPr lang="cs-CZ" u="sng" dirty="0" smtClean="0">
                <a:hlinkClick r:id="rId2"/>
              </a:rPr>
              <a:t>/210572241500005-autismus-u-</a:t>
            </a:r>
            <a:r>
              <a:rPr lang="cs-CZ" u="sng" dirty="0" err="1" smtClean="0">
                <a:hlinkClick r:id="rId2"/>
              </a:rPr>
              <a:t>malych</a:t>
            </a:r>
            <a:r>
              <a:rPr lang="cs-CZ" u="sng" dirty="0" smtClean="0">
                <a:hlinkClick r:id="rId2"/>
              </a:rPr>
              <a:t>-</a:t>
            </a:r>
            <a:r>
              <a:rPr lang="cs-CZ" u="sng" dirty="0" err="1" smtClean="0">
                <a:hlinkClick r:id="rId2"/>
              </a:rPr>
              <a:t>deti</a:t>
            </a:r>
            <a:r>
              <a:rPr lang="cs-CZ" u="sng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0:30 – cca 8 minut</a:t>
            </a:r>
          </a:p>
          <a:p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/1095946610-</a:t>
            </a:r>
            <a:r>
              <a:rPr lang="cs-CZ" u="sng" dirty="0" err="1" smtClean="0">
                <a:hlinkClick r:id="rId3"/>
              </a:rPr>
              <a:t>diagnoza</a:t>
            </a:r>
            <a:r>
              <a:rPr lang="cs-CZ" u="sng" dirty="0" smtClean="0">
                <a:hlinkClick r:id="rId3"/>
              </a:rPr>
              <a:t>/209572241500011-autismus/</a:t>
            </a:r>
            <a:endParaRPr lang="cs-CZ" dirty="0" smtClean="0"/>
          </a:p>
          <a:p>
            <a:pPr lvl="1"/>
            <a:r>
              <a:rPr lang="cs-CZ" dirty="0" smtClean="0"/>
              <a:t>diagnóza autismus u děti</a:t>
            </a:r>
          </a:p>
          <a:p>
            <a:pPr lvl="1"/>
            <a:r>
              <a:rPr lang="cs-CZ" dirty="0" smtClean="0"/>
              <a:t>0:30-4:17 minuty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poruchy učení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919</TotalTime>
  <Words>712</Words>
  <Application>Microsoft Office PowerPoint</Application>
  <PresentationFormat>Předvádění na obrazovce (4:3)</PresentationFormat>
  <Paragraphs>133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Medián</vt:lpstr>
      <vt:lpstr>Úvodní informace 2</vt:lpstr>
      <vt:lpstr>Informace o absolvování - ZKOUŠKA</vt:lpstr>
      <vt:lpstr>Literatura</vt:lpstr>
      <vt:lpstr>Přehled témat </vt:lpstr>
      <vt:lpstr>Psychopedie</vt:lpstr>
      <vt:lpstr>Shrnutí systém vzdělávání</vt:lpstr>
      <vt:lpstr>Snímek 7</vt:lpstr>
      <vt:lpstr>Videa</vt:lpstr>
      <vt:lpstr>Specifické poruchy učení</vt:lpstr>
      <vt:lpstr>Snímek 10</vt:lpstr>
      <vt:lpstr>Snímek 11</vt:lpstr>
      <vt:lpstr>Snímek 12</vt:lpstr>
      <vt:lpstr>Snímek 13</vt:lpstr>
      <vt:lpstr>Snímek 14</vt:lpstr>
      <vt:lpstr>Snímek 15</vt:lpstr>
      <vt:lpstr>Pedagogicko-psychologické poradenské služby v ČR</vt:lpstr>
      <vt:lpstr>Legislativní vymezení</vt:lpstr>
      <vt:lpstr>Snímek 18</vt:lpstr>
      <vt:lpstr>Středisko výchovné péče</vt:lpstr>
      <vt:lpstr>Školská poradenská zařízení </vt:lpstr>
      <vt:lpstr>Školní psycholog,  Školní speciální pedagog</vt:lpstr>
      <vt:lpstr>Legislativní vymezení</vt:lpstr>
      <vt:lpstr>Literatura, odkazy</vt:lpstr>
      <vt:lpstr>Terapie</vt:lpstr>
      <vt:lpstr>Ergoterapie</vt:lpstr>
      <vt:lpstr>Snímek 26</vt:lpstr>
      <vt:lpstr>Vojtova metodika reflexní lokomoce</vt:lpstr>
      <vt:lpstr>Snímek 28</vt:lpstr>
      <vt:lpstr>Bobathova metoda</vt:lpstr>
      <vt:lpstr>Arteterapie</vt:lpstr>
      <vt:lpstr>Snímek 31</vt:lpstr>
      <vt:lpstr>Hipoterapie</vt:lpstr>
      <vt:lpstr>Snímek 33</vt:lpstr>
      <vt:lpstr>Canisterapie</vt:lpstr>
      <vt:lpstr>Snímek 35</vt:lpstr>
      <vt:lpstr>Literatura</vt:lpstr>
      <vt:lpstr>Literatura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hodina</dc:title>
  <dc:creator>Lenka Gajzlerová</dc:creator>
  <cp:lastModifiedBy>Lenka Gajzlerová</cp:lastModifiedBy>
  <cp:revision>101</cp:revision>
  <dcterms:created xsi:type="dcterms:W3CDTF">2011-09-19T14:21:35Z</dcterms:created>
  <dcterms:modified xsi:type="dcterms:W3CDTF">2013-05-11T12:43:07Z</dcterms:modified>
</cp:coreProperties>
</file>