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4" r:id="rId3"/>
    <p:sldId id="265" r:id="rId4"/>
    <p:sldId id="266" r:id="rId5"/>
    <p:sldId id="261" r:id="rId6"/>
    <p:sldId id="263" r:id="rId7"/>
    <p:sldId id="267" r:id="rId8"/>
    <p:sldId id="268" r:id="rId9"/>
    <p:sldId id="269" r:id="rId10"/>
    <p:sldId id="289" r:id="rId11"/>
    <p:sldId id="291" r:id="rId12"/>
    <p:sldId id="290" r:id="rId13"/>
    <p:sldId id="292" r:id="rId14"/>
    <p:sldId id="286" r:id="rId15"/>
    <p:sldId id="287" r:id="rId16"/>
    <p:sldId id="288" r:id="rId17"/>
    <p:sldId id="270" r:id="rId18"/>
    <p:sldId id="271" r:id="rId19"/>
    <p:sldId id="272" r:id="rId20"/>
    <p:sldId id="273" r:id="rId21"/>
    <p:sldId id="274" r:id="rId22"/>
    <p:sldId id="279" r:id="rId23"/>
    <p:sldId id="278" r:id="rId24"/>
    <p:sldId id="276" r:id="rId25"/>
    <p:sldId id="275" r:id="rId26"/>
    <p:sldId id="277" r:id="rId27"/>
    <p:sldId id="305" r:id="rId28"/>
    <p:sldId id="306" r:id="rId29"/>
    <p:sldId id="280" r:id="rId30"/>
    <p:sldId id="285" r:id="rId31"/>
    <p:sldId id="293" r:id="rId32"/>
    <p:sldId id="294" r:id="rId33"/>
    <p:sldId id="281" r:id="rId34"/>
    <p:sldId id="282" r:id="rId35"/>
    <p:sldId id="283" r:id="rId36"/>
    <p:sldId id="297" r:id="rId37"/>
    <p:sldId id="300" r:id="rId38"/>
    <p:sldId id="301" r:id="rId39"/>
    <p:sldId id="298" r:id="rId40"/>
    <p:sldId id="302" r:id="rId41"/>
    <p:sldId id="295" r:id="rId42"/>
    <p:sldId id="304" r:id="rId43"/>
    <p:sldId id="309" r:id="rId44"/>
    <p:sldId id="307" r:id="rId45"/>
    <p:sldId id="308" r:id="rId46"/>
    <p:sldId id="310" r:id="rId47"/>
    <p:sldId id="299" r:id="rId48"/>
    <p:sldId id="303" r:id="rId49"/>
    <p:sldId id="312" r:id="rId50"/>
    <p:sldId id="313" r:id="rId51"/>
    <p:sldId id="314" r:id="rId52"/>
    <p:sldId id="316" r:id="rId53"/>
    <p:sldId id="323" r:id="rId54"/>
    <p:sldId id="318" r:id="rId55"/>
    <p:sldId id="321" r:id="rId56"/>
    <p:sldId id="317" r:id="rId57"/>
    <p:sldId id="320" r:id="rId58"/>
    <p:sldId id="322" r:id="rId59"/>
    <p:sldId id="319" r:id="rId60"/>
    <p:sldId id="315" r:id="rId6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40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na.idnes.cz/chcete-li-mit-spokojene-deti-budte-lini-rodice-fo2-/deti.aspx?c=A090211_183447_ona_deti_v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pektovani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ologie.cz/koncept-kontinua-pro-pro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dicevitani.cz/pro-rodice/tridni-schuzky-zadny-strac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dicevitani.cz/pro-rodice/schuzky-ve-trojici-maji-jednoznacne-kladny-ohlas/" TargetMode="External"/><Relationship Id="rId2" Type="http://schemas.openxmlformats.org/officeDocument/2006/relationships/hyperlink" Target="http://www.rodicevita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dicevitani.cz/pro-rodice/nejisti-rodice-autoritativni-ucitele-a-deti-v-pohode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eskomluvi.cz/ondrej-hausenblas-zapomenout-to-co-mi-nedava-smysl-je-zdravy-pristup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F&#225;ze_v&#253;voje_skupiny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ve školní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8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sz="1900" dirty="0">
                <a:solidFill>
                  <a:srgbClr val="7030A0"/>
                </a:solidFill>
              </a:rPr>
              <a:t>VZTAH K </a:t>
            </a:r>
            <a:r>
              <a:rPr lang="cs-CZ" sz="1900" dirty="0" smtClean="0">
                <a:solidFill>
                  <a:srgbClr val="7030A0"/>
                </a:solidFill>
              </a:rPr>
              <a:t>SOBĚ I</a:t>
            </a:r>
            <a:endParaRPr lang="cs-CZ" sz="1900" dirty="0">
              <a:solidFill>
                <a:srgbClr val="7030A0"/>
              </a:solidFill>
            </a:endParaRP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získat sebeúctu, 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sebevědomí? Jak si vybudovat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pozitivní vztah sám k </a:t>
            </a:r>
            <a:r>
              <a:rPr lang="cs-CZ" sz="19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sobě?</a:t>
            </a:r>
          </a:p>
          <a:p>
            <a:r>
              <a:rPr lang="cs-CZ" sz="19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pracovat na svém sebepoznání, porozumět sám sobě?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se dále rozvíjet (vzdělání, osobnostní rozvoj…)?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se stát samostatným?</a:t>
            </a:r>
            <a:endParaRPr lang="cs-CZ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dospělým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Jak se postarat sám o sebe?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být šťastným,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spokojeným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najít, co chci v životě dělat, co od života chci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najít uplatnění? Jak být užitečný?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prožít plnohodnotný život a cítit se dobře?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sám sebe motivovat?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se nevzdávat, bojovat, být vytrvalý?</a:t>
            </a: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0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dirty="0">
                <a:solidFill>
                  <a:srgbClr val="7030A0"/>
                </a:solidFill>
              </a:rPr>
              <a:t>VZTAH K </a:t>
            </a:r>
            <a:r>
              <a:rPr lang="cs-CZ" sz="1800" dirty="0" smtClean="0">
                <a:solidFill>
                  <a:srgbClr val="7030A0"/>
                </a:solidFill>
              </a:rPr>
              <a:t>SOBĚ II</a:t>
            </a:r>
            <a:endParaRPr lang="cs-CZ" sz="1800" dirty="0">
              <a:solidFill>
                <a:srgbClr val="7030A0"/>
              </a:solidFill>
            </a:endParaRP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praktikovat duševní hygienu?</a:t>
            </a: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pracovat s chybami, které v životě udělám? Jak se postavit k neúspěchu?</a:t>
            </a:r>
          </a:p>
          <a:p>
            <a:r>
              <a:rPr lang="cs-CZ" sz="1800" dirty="0" smtClean="0"/>
              <a:t>Jak řešit problémy? </a:t>
            </a:r>
          </a:p>
          <a:p>
            <a:r>
              <a:rPr lang="cs-CZ" sz="1800" dirty="0" smtClean="0"/>
              <a:t>Jak se efektivně učit?</a:t>
            </a:r>
          </a:p>
          <a:p>
            <a:r>
              <a:rPr lang="cs-CZ" sz="1800" dirty="0" smtClean="0"/>
              <a:t>Jak se umět (svobodně) rozhodovat?</a:t>
            </a:r>
          </a:p>
          <a:p>
            <a:r>
              <a:rPr lang="cs-CZ" sz="1800" dirty="0" smtClean="0"/>
              <a:t>Jak odolávat stresu?</a:t>
            </a:r>
          </a:p>
          <a:p>
            <a:r>
              <a:rPr lang="cs-CZ" sz="1800" dirty="0" smtClean="0"/>
              <a:t>Jak pracovat s časem, úkoly a cíli?</a:t>
            </a:r>
          </a:p>
          <a:p>
            <a:r>
              <a:rPr lang="cs-CZ" sz="1800" dirty="0" smtClean="0"/>
              <a:t>Jak využít volný čas?</a:t>
            </a:r>
          </a:p>
          <a:p>
            <a:r>
              <a:rPr lang="cs-CZ" sz="1800" dirty="0" smtClean="0"/>
              <a:t>Kde hledat pomoc?</a:t>
            </a:r>
          </a:p>
          <a:p>
            <a:pPr marL="68580" indent="0">
              <a:buNone/>
            </a:pPr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6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>
                <a:solidFill>
                  <a:srgbClr val="7030A0"/>
                </a:solidFill>
              </a:rPr>
              <a:t>VZTAH K OSTATNÍM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si budovat a udržovat vztahy k ostatním?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porozumět jednání druhých?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prosadit? Jak </a:t>
            </a:r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argumentovat, vést diskusi?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(se) prezentovat?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předcházet konfliktům? Jak v nich obstát? Jak se bránit (slovní sebeobrana), být asertivní?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tolerantní k druhým, respektovat jejich odlišnost?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poskytovat zpětnou vazbu, být konstruktivně kritický?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jednat s autoritou?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zvládnout týmovou práci? Jak umět spolupracovat?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dobrým partnerem a rodičem?</a:t>
            </a: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579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72008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446449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dirty="0" smtClean="0"/>
              <a:t>video k tématu</a:t>
            </a:r>
          </a:p>
          <a:p>
            <a:pPr marL="68580" indent="0">
              <a:buNone/>
            </a:pPr>
            <a:r>
              <a:rPr lang="cs-CZ" sz="1800" dirty="0"/>
              <a:t>http://youtu.be/n7m0VF2Y1eE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147327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UČITELE A ŽÁKA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Jak dosáhnout vzájemného respektu, a tím naplňovat potřeby a cíle obou stran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ovlivňuje vztah už na počátku?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</a:rPr>
              <a:t>DOSPĚLÝ X DÍTĚ</a:t>
            </a:r>
          </a:p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vztah je nerovný</a:t>
            </a:r>
          </a:p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dospělý má odpovědnost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! stránka je ve výstavbě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ovlivňuje vztah už na počátku?</a:t>
            </a:r>
            <a:br>
              <a:rPr lang="cs-CZ" sz="3200" dirty="0" smtClean="0"/>
            </a:br>
            <a:r>
              <a:rPr lang="cs-CZ" sz="3200" b="1" dirty="0" smtClean="0">
                <a:solidFill>
                  <a:srgbClr val="7030A0"/>
                </a:solidFill>
              </a:rPr>
              <a:t>DOSPĚLÝ x DÍTĚ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je nerovný</a:t>
            </a:r>
          </a:p>
          <a:p>
            <a:r>
              <a:rPr lang="cs-CZ" dirty="0" smtClean="0"/>
              <a:t>dospělý má 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800" dirty="0" smtClean="0"/>
              <a:t>ale může obsahovat oboustranný respekt</a:t>
            </a:r>
            <a:endParaRPr lang="cs-CZ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Tom </a:t>
            </a:r>
            <a:r>
              <a:rPr lang="cs-CZ" b="1" dirty="0" err="1" smtClean="0">
                <a:solidFill>
                  <a:srgbClr val="7030A0"/>
                </a:solidFill>
              </a:rPr>
              <a:t>Hodkinson</a:t>
            </a:r>
            <a:r>
              <a:rPr lang="cs-CZ" b="1" dirty="0" smtClean="0">
                <a:solidFill>
                  <a:srgbClr val="7030A0"/>
                </a:solidFill>
              </a:rPr>
              <a:t>: Líný rodič. </a:t>
            </a:r>
            <a:r>
              <a:rPr lang="cs-CZ" dirty="0" smtClean="0">
                <a:solidFill>
                  <a:srgbClr val="7030A0"/>
                </a:solidFill>
              </a:rPr>
              <a:t>Jota 2009</a:t>
            </a:r>
          </a:p>
          <a:p>
            <a:pPr marL="68580" indent="0">
              <a:buNone/>
            </a:pPr>
            <a:r>
              <a:rPr lang="cs-CZ" sz="1050" dirty="0">
                <a:hlinkClick r:id="rId2"/>
              </a:rPr>
              <a:t>http://ona.idnes.cz/chcete-li-mit-spokojene-deti-budte-lini-rodice-fo2-/</a:t>
            </a:r>
            <a:r>
              <a:rPr lang="cs-CZ" sz="1050" dirty="0" smtClean="0">
                <a:hlinkClick r:id="rId2"/>
              </a:rPr>
              <a:t>deti.aspx?c=A090211_183447_ona_deti_ves</a:t>
            </a:r>
            <a:endParaRPr lang="cs-CZ" sz="1050" dirty="0" smtClean="0"/>
          </a:p>
          <a:p>
            <a:pPr marL="68580" indent="0">
              <a:buNone/>
            </a:pPr>
            <a:endParaRPr lang="cs-CZ" sz="1050" b="1" dirty="0" smtClean="0"/>
          </a:p>
          <a:p>
            <a:pPr marL="68580" indent="0">
              <a:buNone/>
            </a:pPr>
            <a:r>
              <a:rPr lang="cs-CZ" sz="1200" b="1" dirty="0" smtClean="0"/>
              <a:t>Manifest líného rodiče</a:t>
            </a:r>
          </a:p>
          <a:p>
            <a:pPr marL="68580" indent="0">
              <a:buNone/>
            </a:pPr>
            <a:r>
              <a:rPr lang="cs-CZ" sz="1200" dirty="0"/>
              <a:t>1. Odmítáme myšlenku, že rodičovství vyžaduje těžkou dřinu.</a:t>
            </a:r>
            <a:br>
              <a:rPr lang="cs-CZ" sz="1200" dirty="0"/>
            </a:br>
            <a:r>
              <a:rPr lang="cs-CZ" sz="1200" b="1" dirty="0"/>
              <a:t>2. Zavazujeme se, že své děti necháme být.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3. Odmítáme přebujelý konzum, jenž útočí na děti od chvíle, kdy se narodí.</a:t>
            </a:r>
            <a:br>
              <a:rPr lang="cs-CZ" sz="1200" dirty="0"/>
            </a:br>
            <a:r>
              <a:rPr lang="cs-CZ" sz="1200" dirty="0"/>
              <a:t>4. Čteme jim poezii a fantastické příběhy bez mravních ponaučení, zpíváme.</a:t>
            </a:r>
            <a:br>
              <a:rPr lang="cs-CZ" sz="1200" dirty="0"/>
            </a:br>
            <a:r>
              <a:rPr lang="cs-CZ" sz="1200" dirty="0"/>
              <a:t>5. Pijeme alkohol, aniž máme pocit viny.</a:t>
            </a:r>
            <a:br>
              <a:rPr lang="cs-CZ" sz="1200" dirty="0"/>
            </a:br>
            <a:r>
              <a:rPr lang="cs-CZ" sz="1200" dirty="0"/>
              <a:t>6. Odmítáme své puritánské já.</a:t>
            </a:r>
            <a:br>
              <a:rPr lang="cs-CZ" sz="1200" dirty="0"/>
            </a:br>
            <a:r>
              <a:rPr lang="cs-CZ" sz="1200" dirty="0"/>
              <a:t>7. Neplýtváme penězi za rodinné výlety za zábavou ani za dovolené.</a:t>
            </a:r>
            <a:br>
              <a:rPr lang="cs-CZ" sz="1200" dirty="0"/>
            </a:br>
            <a:r>
              <a:rPr lang="cs-CZ" sz="1200" dirty="0"/>
              <a:t>8. Líný rodič je šetrný rodič.</a:t>
            </a:r>
            <a:br>
              <a:rPr lang="cs-CZ" sz="1200" dirty="0"/>
            </a:br>
            <a:r>
              <a:rPr lang="cs-CZ" sz="1200" dirty="0"/>
              <a:t>9. Líný rodič je vynalézavý rodič.</a:t>
            </a:r>
            <a:br>
              <a:rPr lang="cs-CZ" sz="1200" dirty="0"/>
            </a:br>
            <a:r>
              <a:rPr lang="cs-CZ" sz="1200" dirty="0"/>
              <a:t>10. Ráno zůstáváme v posteli tak dlouho, jak jen to jde.</a:t>
            </a:r>
            <a:br>
              <a:rPr lang="cs-CZ" sz="1200" dirty="0"/>
            </a:br>
            <a:r>
              <a:rPr lang="cs-CZ" sz="1200" dirty="0"/>
              <a:t>11. Snažíme se nezasahovat.</a:t>
            </a:r>
            <a:br>
              <a:rPr lang="cs-CZ" sz="1200" dirty="0"/>
            </a:br>
            <a:r>
              <a:rPr lang="cs-CZ" sz="1200" dirty="0"/>
              <a:t>12. Hrajeme si v polích a lesích.</a:t>
            </a:r>
            <a:br>
              <a:rPr lang="cs-CZ" sz="1200" dirty="0"/>
            </a:br>
            <a:r>
              <a:rPr lang="cs-CZ" sz="1200" dirty="0"/>
              <a:t>13. Vyháníme je na zahradu a zavíráme dveře, abychom mohli uklidit dům.</a:t>
            </a:r>
            <a:br>
              <a:rPr lang="cs-CZ" sz="1200" dirty="0"/>
            </a:br>
            <a:r>
              <a:rPr lang="cs-CZ" sz="1200" dirty="0"/>
              <a:t>14. Oba pracujeme tak málo, jak je to jen možné, zejména když jsou děti malé.</a:t>
            </a:r>
            <a:br>
              <a:rPr lang="cs-CZ" sz="1200" dirty="0"/>
            </a:br>
            <a:r>
              <a:rPr lang="cs-CZ" sz="1200" dirty="0"/>
              <a:t>15. Čas je důležitější než peníze.</a:t>
            </a:r>
            <a:br>
              <a:rPr lang="cs-CZ" sz="1200" dirty="0"/>
            </a:br>
            <a:r>
              <a:rPr lang="cs-CZ" sz="1200" dirty="0"/>
              <a:t>16. Šťastný nepořádek je lepší než skličující pořádek.</a:t>
            </a:r>
            <a:br>
              <a:rPr lang="cs-CZ" sz="1200" dirty="0"/>
            </a:br>
            <a:r>
              <a:rPr lang="cs-CZ" sz="1200" dirty="0"/>
              <a:t>17. Pryč se školou.</a:t>
            </a:r>
            <a:br>
              <a:rPr lang="cs-CZ" sz="1200" dirty="0"/>
            </a:br>
            <a:r>
              <a:rPr lang="cs-CZ" sz="1200" dirty="0"/>
              <a:t>18. Naplňujeme dům básněmi, hudbou a veselím.</a:t>
            </a:r>
            <a:br>
              <a:rPr lang="cs-CZ" sz="1200" dirty="0"/>
            </a:br>
            <a:r>
              <a:rPr lang="cs-CZ" sz="1200" dirty="0"/>
              <a:t>19. Přijímáme odpovědnost.</a:t>
            </a:r>
            <a:br>
              <a:rPr lang="cs-CZ" sz="1200" dirty="0"/>
            </a:br>
            <a:r>
              <a:rPr lang="cs-CZ" sz="1200" dirty="0"/>
              <a:t>20. Existuje mnoho </a:t>
            </a:r>
            <a:r>
              <a:rPr lang="cs-CZ" sz="1200" dirty="0" smtClean="0"/>
              <a:t>cest.</a:t>
            </a:r>
            <a:endParaRPr lang="cs-CZ" sz="1200" dirty="0"/>
          </a:p>
          <a:p>
            <a:pPr marL="68580" indent="0">
              <a:buNone/>
            </a:pP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203447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Pavel Kopřiva, Tatjana Kopřivová, Jana Nováčková, Dobromila Nevolová:</a:t>
            </a:r>
          </a:p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Respektovat a být respektován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knížka nabízí nástroje k uskutečnění </a:t>
            </a:r>
            <a:r>
              <a:rPr lang="cs-CZ" u="sng" dirty="0" smtClean="0">
                <a:solidFill>
                  <a:schemeClr val="accent2">
                    <a:lumMod val="50000"/>
                  </a:schemeClr>
                </a:solidFill>
              </a:rPr>
              <a:t>dobrých výchovných záměrů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cílem je vybudovat chování dětí na zvnitřněných hodnotách, podle nichž se budou chovat i bez kontroly</a:t>
            </a:r>
          </a:p>
          <a:p>
            <a:pPr marL="68580" indent="0">
              <a:buNone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http://www.respektovani.com</a:t>
            </a:r>
            <a:r>
              <a:rPr lang="cs-CZ" sz="2000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/</a:t>
            </a:r>
            <a:endParaRPr lang="cs-CZ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36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Princip kontinua</a:t>
            </a:r>
          </a:p>
          <a:p>
            <a:pPr marL="68580" indent="0">
              <a:buNone/>
            </a:pPr>
            <a:r>
              <a:rPr lang="cs-CZ" dirty="0" smtClean="0"/>
              <a:t>ve zkratce např. zde: 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http://psychologie.cz/koncept-kontinua-pro-proti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6955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936104"/>
          </a:xfrm>
        </p:spPr>
        <p:txBody>
          <a:bodyPr/>
          <a:lstStyle/>
          <a:p>
            <a:r>
              <a:rPr lang="cs-CZ" b="1" dirty="0" smtClean="0"/>
              <a:t>TEORETICKÁ 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1. Psychologie výchovy a vyučování.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2. Vývoj psychologie v pedagogické praxi.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3. Teoretické koncepce a směry.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4. Metody psychologie.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5. Psychologický výzkum výchovy a vyučování.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5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výchovné přístupy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Spojujícím prvkem je přístup k dítěti jako k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partnerovi.</a:t>
            </a:r>
          </a:p>
          <a:p>
            <a:r>
              <a:rPr lang="cs-CZ" dirty="0" smtClean="0"/>
              <a:t>Respekt k jeho potřebám, pocitům, názorům.</a:t>
            </a:r>
          </a:p>
          <a:p>
            <a:r>
              <a:rPr lang="cs-CZ" dirty="0" smtClean="0"/>
              <a:t>Dítě má svobodu uvnitř vymezených hranic.</a:t>
            </a:r>
          </a:p>
          <a:p>
            <a:r>
              <a:rPr lang="cs-CZ" dirty="0" smtClean="0"/>
              <a:t>Vyjadřováním respektu k němu ho zároveň učíme vyjadřovat respekt ostatním.</a:t>
            </a:r>
          </a:p>
          <a:p>
            <a:r>
              <a:rPr lang="cs-CZ" dirty="0" smtClean="0"/>
              <a:t>Pokud dítě neponižujeme, nesnižujeme jeho hodnotu, nejednáme z pozice moci a agresivně, eliminujeme mnoho únikových a útočných reakcí.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222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domácí úkol ze 4.3.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Kompletní zadání tohoto DÚ najdete v IS, sekce Studijní materiály.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517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Proč nefungují?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jsou prožívány jako nepříjemné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snižují osobní hodnotu 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komunikují postoj „Jsi k ničemu!“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jsou mozkem vyhodnoceny jako ohrožující (ne-bezpečné)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 reagují nižší mozková centra  zabýváme se spíše prožitkem – vyrovnáním se s ohrožením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obsah požadavku a jeho smysl je potlačen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neuděláme, co se po nás žádá</a:t>
            </a: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457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Proč je používáme?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naučili jsme se je od svých rodičů a učitelů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mohou být krátkodobě efektivní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silná emoce nám zabraňuje přemýšlet a mít nadhled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stavějí nás do nadřazené pozice, a tím získáváme navrch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 řešíme situaci vyvolávající negativní emoci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a/nebo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 silou uplatňujeme požadavek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07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marL="68580" indent="0">
              <a:buNone/>
            </a:pPr>
            <a:r>
              <a:rPr lang="cs-CZ" dirty="0" smtClean="0"/>
              <a:t>Reakce pak může vypadat takto:</a:t>
            </a:r>
          </a:p>
          <a:p>
            <a:pPr marL="68580" indent="0">
              <a:buNone/>
            </a:pPr>
            <a:r>
              <a:rPr lang="cs-CZ" dirty="0"/>
              <a:t>http://www.youtube.com/watch?feature=player_embedded&amp;v=7yk_BuODdMY</a:t>
            </a:r>
          </a:p>
        </p:txBody>
      </p:sp>
    </p:spTree>
    <p:extLst>
      <p:ext uri="{BB962C8B-B14F-4D97-AF65-F5344CB8AC3E}">
        <p14:creationId xmlns:p14="http://schemas.microsoft.com/office/powerpoint/2010/main" val="4246682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dirty="0"/>
              <a:t>1. </a:t>
            </a:r>
            <a:r>
              <a:rPr lang="cs-CZ" b="1" dirty="0">
                <a:solidFill>
                  <a:srgbClr val="7030A0"/>
                </a:solidFill>
              </a:rPr>
              <a:t>Výčitky, obviňování </a:t>
            </a:r>
            <a:r>
              <a:rPr lang="cs-CZ" dirty="0"/>
              <a:t>– Ty zase (vždycky, nikdy, pořád) …! Kdybys aspoň …</a:t>
            </a:r>
          </a:p>
          <a:p>
            <a:pPr marL="68580" indent="0">
              <a:buNone/>
            </a:pPr>
            <a:r>
              <a:rPr lang="cs-CZ" dirty="0"/>
              <a:t>2. </a:t>
            </a:r>
            <a:r>
              <a:rPr lang="cs-CZ" b="1" dirty="0">
                <a:solidFill>
                  <a:srgbClr val="7030A0"/>
                </a:solidFill>
              </a:rPr>
              <a:t>Poučování, vysvětlování, moralizování </a:t>
            </a:r>
            <a:r>
              <a:rPr lang="cs-CZ" dirty="0"/>
              <a:t>– Měl/a bys sis uvědomit, že …, Je normální, když…</a:t>
            </a:r>
          </a:p>
          <a:p>
            <a:pPr marL="68580" indent="0">
              <a:buNone/>
            </a:pPr>
            <a:r>
              <a:rPr lang="cs-CZ" dirty="0"/>
              <a:t>3. </a:t>
            </a:r>
            <a:r>
              <a:rPr lang="cs-CZ" b="1" dirty="0">
                <a:solidFill>
                  <a:srgbClr val="7030A0"/>
                </a:solidFill>
              </a:rPr>
              <a:t>Kritika, zaměření na chyby </a:t>
            </a:r>
            <a:r>
              <a:rPr lang="cs-CZ" dirty="0"/>
              <a:t>– Tohle jsi udělal/a špatně! </a:t>
            </a:r>
          </a:p>
          <a:p>
            <a:pPr marL="68580" indent="0">
              <a:buNone/>
            </a:pPr>
            <a:r>
              <a:rPr lang="cs-CZ" dirty="0"/>
              <a:t>4. </a:t>
            </a:r>
            <a:r>
              <a:rPr lang="cs-CZ" b="1" dirty="0">
                <a:solidFill>
                  <a:srgbClr val="7030A0"/>
                </a:solidFill>
              </a:rPr>
              <a:t>Lamentace, citové vydírání </a:t>
            </a:r>
            <a:r>
              <a:rPr lang="cs-CZ" dirty="0"/>
              <a:t>– Já (někdo) kvůli tobě musím…</a:t>
            </a:r>
          </a:p>
          <a:p>
            <a:pPr marL="68580" indent="0">
              <a:buNone/>
            </a:pPr>
            <a:r>
              <a:rPr lang="cs-CZ" dirty="0"/>
              <a:t>5. </a:t>
            </a:r>
            <a:r>
              <a:rPr lang="cs-CZ" b="1" dirty="0">
                <a:solidFill>
                  <a:srgbClr val="7030A0"/>
                </a:solidFill>
              </a:rPr>
              <a:t>Zákazy, varování </a:t>
            </a:r>
            <a:r>
              <a:rPr lang="cs-CZ" dirty="0"/>
              <a:t>– Nedělej to, nebo se ti stane …!</a:t>
            </a:r>
          </a:p>
          <a:p>
            <a:pPr marL="68580" indent="0">
              <a:buNone/>
            </a:pPr>
            <a:r>
              <a:rPr lang="cs-CZ" dirty="0"/>
              <a:t>6. </a:t>
            </a:r>
            <a:r>
              <a:rPr lang="cs-CZ" b="1" dirty="0">
                <a:solidFill>
                  <a:srgbClr val="7030A0"/>
                </a:solidFill>
              </a:rPr>
              <a:t>Negativní scénáře, proroctví </a:t>
            </a:r>
            <a:r>
              <a:rPr lang="cs-CZ" dirty="0"/>
              <a:t>– Takhle to daleko nedotáhneš!</a:t>
            </a:r>
          </a:p>
          <a:p>
            <a:pPr marL="68580" indent="0">
              <a:buNone/>
            </a:pPr>
            <a:r>
              <a:rPr lang="cs-CZ" dirty="0"/>
              <a:t>7. </a:t>
            </a:r>
            <a:r>
              <a:rPr lang="cs-CZ" b="1" dirty="0">
                <a:solidFill>
                  <a:srgbClr val="7030A0"/>
                </a:solidFill>
              </a:rPr>
              <a:t>Nálepkování</a:t>
            </a:r>
            <a:r>
              <a:rPr lang="cs-CZ" dirty="0"/>
              <a:t> – Ty jsi takový lenoch. Á, naše </a:t>
            </a:r>
            <a:r>
              <a:rPr lang="cs-CZ" dirty="0" err="1"/>
              <a:t>loudalka</a:t>
            </a:r>
            <a:r>
              <a:rPr lang="cs-CZ" dirty="0"/>
              <a:t> přišla.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834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/>
              <a:t>8. </a:t>
            </a:r>
            <a:r>
              <a:rPr lang="cs-CZ" b="1" dirty="0">
                <a:solidFill>
                  <a:srgbClr val="7030A0"/>
                </a:solidFill>
              </a:rPr>
              <a:t>Pokyny</a:t>
            </a:r>
            <a:r>
              <a:rPr lang="cs-CZ" dirty="0"/>
              <a:t> – Udělej … Otevřete si učebnici…</a:t>
            </a:r>
          </a:p>
          <a:p>
            <a:pPr marL="68580" indent="0">
              <a:buNone/>
            </a:pPr>
            <a:r>
              <a:rPr lang="cs-CZ" dirty="0"/>
              <a:t>9. </a:t>
            </a:r>
            <a:r>
              <a:rPr lang="cs-CZ" b="1" dirty="0">
                <a:solidFill>
                  <a:srgbClr val="7030A0"/>
                </a:solidFill>
              </a:rPr>
              <a:t>Příkazy</a:t>
            </a:r>
            <a:r>
              <a:rPr lang="cs-CZ" dirty="0"/>
              <a:t> – Okamžitě běž a udělej …! Ať už jsou ty židle nahoře!</a:t>
            </a:r>
          </a:p>
          <a:p>
            <a:pPr marL="68580" indent="0">
              <a:buNone/>
            </a:pPr>
            <a:r>
              <a:rPr lang="cs-CZ" dirty="0"/>
              <a:t>10. </a:t>
            </a:r>
            <a:r>
              <a:rPr lang="cs-CZ" b="1" dirty="0">
                <a:solidFill>
                  <a:srgbClr val="7030A0"/>
                </a:solidFill>
              </a:rPr>
              <a:t>Vyhrožování</a:t>
            </a:r>
            <a:r>
              <a:rPr lang="cs-CZ" dirty="0"/>
              <a:t> – Přestaň …, nebo …! Běda, jestli …!</a:t>
            </a:r>
          </a:p>
          <a:p>
            <a:pPr marL="68580" indent="0">
              <a:buNone/>
            </a:pPr>
            <a:r>
              <a:rPr lang="cs-CZ" dirty="0"/>
              <a:t>11. </a:t>
            </a:r>
            <a:r>
              <a:rPr lang="cs-CZ" b="1" dirty="0">
                <a:solidFill>
                  <a:srgbClr val="7030A0"/>
                </a:solidFill>
              </a:rPr>
              <a:t>Křik</a:t>
            </a:r>
          </a:p>
          <a:p>
            <a:pPr marL="68580" indent="0">
              <a:buNone/>
            </a:pPr>
            <a:r>
              <a:rPr lang="cs-CZ" dirty="0"/>
              <a:t>12. </a:t>
            </a:r>
            <a:r>
              <a:rPr lang="cs-CZ" b="1" dirty="0">
                <a:solidFill>
                  <a:srgbClr val="7030A0"/>
                </a:solidFill>
              </a:rPr>
              <a:t>Srovnávání, dávání za vzor </a:t>
            </a:r>
            <a:r>
              <a:rPr lang="cs-CZ" dirty="0"/>
              <a:t>– Podívej se na…, vezmi si příklad z…</a:t>
            </a:r>
          </a:p>
          <a:p>
            <a:pPr marL="68580" indent="0">
              <a:buNone/>
            </a:pPr>
            <a:r>
              <a:rPr lang="cs-CZ" dirty="0"/>
              <a:t>13. </a:t>
            </a:r>
            <a:r>
              <a:rPr lang="cs-CZ" b="1" dirty="0">
                <a:solidFill>
                  <a:srgbClr val="7030A0"/>
                </a:solidFill>
              </a:rPr>
              <a:t>Řečnické otázky </a:t>
            </a:r>
            <a:r>
              <a:rPr lang="cs-CZ" dirty="0"/>
              <a:t>– Copak ty nechceš…? Jak si to představuješ? Jsi normální?</a:t>
            </a:r>
          </a:p>
          <a:p>
            <a:pPr marL="68580" indent="0">
              <a:buNone/>
            </a:pPr>
            <a:r>
              <a:rPr lang="cs-CZ" dirty="0"/>
              <a:t>14. </a:t>
            </a:r>
            <a:r>
              <a:rPr lang="cs-CZ" b="1" dirty="0">
                <a:solidFill>
                  <a:srgbClr val="7030A0"/>
                </a:solidFill>
              </a:rPr>
              <a:t>Urážky, ponižování </a:t>
            </a:r>
            <a:r>
              <a:rPr lang="cs-CZ" dirty="0"/>
              <a:t>– Tohle se dokáže naučit třikrát </a:t>
            </a:r>
            <a:r>
              <a:rPr lang="cs-CZ" dirty="0" err="1"/>
              <a:t>cvičenej</a:t>
            </a:r>
            <a:r>
              <a:rPr lang="cs-CZ" dirty="0"/>
              <a:t> pudl!</a:t>
            </a:r>
          </a:p>
          <a:p>
            <a:pPr marL="68580" indent="0">
              <a:buNone/>
            </a:pPr>
            <a:r>
              <a:rPr lang="cs-CZ" dirty="0"/>
              <a:t>15. </a:t>
            </a:r>
            <a:r>
              <a:rPr lang="cs-CZ" b="1" dirty="0">
                <a:solidFill>
                  <a:srgbClr val="7030A0"/>
                </a:solidFill>
              </a:rPr>
              <a:t>Ironie, shazování </a:t>
            </a:r>
            <a:r>
              <a:rPr lang="cs-CZ" dirty="0"/>
              <a:t>– To je náš génius! To ses tedy vyznamenal!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022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 smtClean="0"/>
              <a:t>Jak to vnímáte? (z DÚ)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817600"/>
          </a:xfrm>
        </p:spPr>
        <p:txBody>
          <a:bodyPr>
            <a:noAutofit/>
          </a:bodyPr>
          <a:lstStyle/>
          <a:p>
            <a:r>
              <a:rPr lang="cs-CZ" sz="1600" dirty="0"/>
              <a:t>Nejvíce nebezpečné a </a:t>
            </a:r>
            <a:r>
              <a:rPr lang="cs-CZ" sz="1600" dirty="0" smtClean="0"/>
              <a:t>nepříjemné  způsoby komunikace:</a:t>
            </a:r>
            <a:endParaRPr lang="cs-CZ" sz="1600" dirty="0"/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Urážky</a:t>
            </a:r>
            <a:r>
              <a:rPr lang="cs-CZ" sz="1600" dirty="0"/>
              <a:t>, ponižování (27x)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Ironie, shazování (20x)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Nálepkování (9x)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Křik (7x)</a:t>
            </a:r>
          </a:p>
          <a:p>
            <a:r>
              <a:rPr lang="cs-CZ" sz="1600" dirty="0" smtClean="0"/>
              <a:t>Nejméně </a:t>
            </a:r>
            <a:r>
              <a:rPr lang="cs-CZ" sz="1600" dirty="0"/>
              <a:t>nebezpečné</a:t>
            </a:r>
            <a:r>
              <a:rPr lang="cs-CZ" sz="1600" dirty="0" smtClean="0"/>
              <a:t>:</a:t>
            </a:r>
            <a:endParaRPr lang="cs-CZ" sz="1600" dirty="0"/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Pokyny </a:t>
            </a:r>
            <a:r>
              <a:rPr lang="cs-CZ" sz="1600" dirty="0"/>
              <a:t>(20x)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Zákazy</a:t>
            </a:r>
            <a:r>
              <a:rPr lang="cs-CZ" sz="1600" dirty="0"/>
              <a:t>, varování (6x)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Řečnické </a:t>
            </a:r>
            <a:r>
              <a:rPr lang="cs-CZ" sz="1600" dirty="0"/>
              <a:t>otázky (5x), </a:t>
            </a:r>
            <a:r>
              <a:rPr lang="cs-CZ" sz="1600" dirty="0" smtClean="0"/>
              <a:t>kritika (5x)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1916832"/>
            <a:ext cx="3419856" cy="388960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Nejčetnější:</a:t>
            </a:r>
          </a:p>
          <a:p>
            <a:endParaRPr lang="cs-CZ" dirty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Pokyny </a:t>
            </a:r>
            <a:r>
              <a:rPr lang="cs-CZ" dirty="0"/>
              <a:t>(27x)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Příkazy </a:t>
            </a:r>
            <a:r>
              <a:rPr lang="cs-CZ" dirty="0"/>
              <a:t>(7x), </a:t>
            </a:r>
            <a:r>
              <a:rPr lang="cs-CZ" dirty="0" smtClean="0"/>
              <a:t>poučování, moralizování </a:t>
            </a:r>
            <a:r>
              <a:rPr lang="cs-CZ" dirty="0"/>
              <a:t>(7x)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Nejméně časté:</a:t>
            </a:r>
          </a:p>
          <a:p>
            <a:endParaRPr lang="cs-CZ" dirty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Urážky</a:t>
            </a:r>
            <a:r>
              <a:rPr lang="cs-CZ" dirty="0"/>
              <a:t>, ponižování (17 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Ironie</a:t>
            </a:r>
            <a:r>
              <a:rPr lang="cs-CZ" dirty="0"/>
              <a:t>, shazování (11x)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Lamentace </a:t>
            </a:r>
            <a:r>
              <a:rPr lang="cs-CZ" dirty="0"/>
              <a:t>(6x)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389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/>
              <a:t>Jak to vnímáte? (z </a:t>
            </a:r>
            <a:r>
              <a:rPr lang="cs-CZ" dirty="0" smtClean="0"/>
              <a:t>DÚ)2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se týče ČETNOSTI, studenti se shodují, že se ve škole nejvíce </a:t>
            </a:r>
            <a:r>
              <a:rPr lang="cs-CZ" dirty="0" smtClean="0"/>
              <a:t>setkávali s </a:t>
            </a:r>
            <a:r>
              <a:rPr lang="cs-CZ" dirty="0"/>
              <a:t>P</a:t>
            </a:r>
            <a:r>
              <a:rPr lang="cs-CZ" dirty="0" smtClean="0"/>
              <a:t>OKYNY </a:t>
            </a:r>
            <a:r>
              <a:rPr lang="cs-CZ" dirty="0"/>
              <a:t>a </a:t>
            </a:r>
            <a:r>
              <a:rPr lang="cs-CZ" dirty="0" smtClean="0"/>
              <a:t>PŘÍKAZY.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 ostatních komunikačních situací jsou jejich zkušenosti rozprostřeny po </a:t>
            </a:r>
            <a:r>
              <a:rPr lang="cs-CZ" dirty="0" smtClean="0"/>
              <a:t>celé stupnici</a:t>
            </a:r>
            <a:r>
              <a:rPr lang="cs-CZ" dirty="0"/>
              <a:t>, přičemž nejvíce se </a:t>
            </a:r>
            <a:r>
              <a:rPr lang="cs-CZ" dirty="0" smtClean="0"/>
              <a:t>rozcházejí v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bodech VYHROŽOVÁNÍ </a:t>
            </a:r>
            <a:r>
              <a:rPr lang="cs-CZ" dirty="0"/>
              <a:t>a </a:t>
            </a:r>
            <a:r>
              <a:rPr lang="cs-CZ" dirty="0" smtClean="0"/>
              <a:t>KŘIK.</a:t>
            </a:r>
          </a:p>
          <a:p>
            <a:r>
              <a:rPr lang="cs-CZ" dirty="0" smtClean="0"/>
              <a:t>V kritériu </a:t>
            </a:r>
            <a:r>
              <a:rPr lang="cs-CZ" dirty="0"/>
              <a:t>NEBEZPEČNOSTI se studenti </a:t>
            </a:r>
            <a:r>
              <a:rPr lang="cs-CZ" dirty="0" smtClean="0"/>
              <a:t>téměř stoprocentně </a:t>
            </a:r>
            <a:r>
              <a:rPr lang="cs-CZ" dirty="0"/>
              <a:t>shodnou </a:t>
            </a:r>
            <a:r>
              <a:rPr lang="cs-CZ" dirty="0" smtClean="0"/>
              <a:t>na nebezpečnosti </a:t>
            </a:r>
            <a:r>
              <a:rPr lang="cs-CZ" dirty="0"/>
              <a:t>bodů </a:t>
            </a:r>
            <a:r>
              <a:rPr lang="cs-CZ" dirty="0" smtClean="0"/>
              <a:t>URÁŽKY, PONIŽOVÁNÍ a IRONIE, SHAZOVÁNÍ, dosti kritičtí </a:t>
            </a:r>
            <a:r>
              <a:rPr lang="cs-CZ" dirty="0"/>
              <a:t>jsou též </a:t>
            </a:r>
            <a:r>
              <a:rPr lang="cs-CZ" dirty="0" smtClean="0"/>
              <a:t>u NÁLEPKOVÁNÍ a NEGATIVNÍ SCÉNÁŘE, PROROCTVÍ </a:t>
            </a:r>
            <a:r>
              <a:rPr lang="cs-CZ" dirty="0"/>
              <a:t>nebo </a:t>
            </a:r>
            <a:r>
              <a:rPr lang="cs-CZ" dirty="0" smtClean="0"/>
              <a:t>VÝČITKY, OBVIŇOVÁNÍ.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Nejvíce rozdílné postoje jsou zřetelné u </a:t>
            </a:r>
            <a:r>
              <a:rPr lang="cs-CZ" dirty="0" smtClean="0"/>
              <a:t>KRITIKY, ZAMĚŘENÍ NA CHYBY, VYHROŽOVÁNÍ </a:t>
            </a:r>
            <a:r>
              <a:rPr lang="cs-CZ" dirty="0"/>
              <a:t>a v menší míře i u </a:t>
            </a:r>
            <a:r>
              <a:rPr lang="cs-CZ" dirty="0" smtClean="0"/>
              <a:t>ZÁKAZŮ, VAROVÁNÍ a POKYNŮ.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r>
              <a:rPr lang="cs-CZ" sz="1300" dirty="0" smtClean="0"/>
              <a:t>* DÚ zpracovávali dva z vás jako náhradní práci, každý dostal polovinu odevzdaných DÚ.</a:t>
            </a: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225647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dirty="0" smtClean="0"/>
              <a:t>S využitím vlastních zkušeností, znalostí asertivity apod. </a:t>
            </a:r>
            <a:r>
              <a:rPr lang="cs-CZ" b="1" dirty="0" smtClean="0">
                <a:solidFill>
                  <a:srgbClr val="00B0F0"/>
                </a:solidFill>
              </a:rPr>
              <a:t>navrhněte několik způsobů, jak formulovat svůj oprávněný požadavek </a:t>
            </a:r>
            <a:r>
              <a:rPr lang="cs-CZ" dirty="0" smtClean="0"/>
              <a:t>tak, abyste jednali s respektem a nesnižovali hodnotu toho, s kým mluvíte.</a:t>
            </a:r>
          </a:p>
          <a:p>
            <a:pPr marL="68580" indent="0">
              <a:buNone/>
            </a:pPr>
            <a:r>
              <a:rPr lang="cs-CZ" dirty="0" smtClean="0"/>
              <a:t>Nechci, abyste si někde našli „pravidla efektivní a asertivní komunikace“ a ty tam okopírovali. Zkuste využít vlastní zkušenosti (nejen z školy), protože ne všechna doporučení autorit jsou univerzálně použitelná pro každého.</a:t>
            </a:r>
          </a:p>
          <a:p>
            <a:pPr marL="68580" indent="0">
              <a:buNone/>
            </a:pPr>
            <a:r>
              <a:rPr lang="cs-CZ" dirty="0" smtClean="0"/>
              <a:t>Pokuste se své styly nazvat a dát ke každému </a:t>
            </a:r>
            <a:r>
              <a:rPr lang="cs-CZ" smtClean="0"/>
              <a:t>jasný příklad.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3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b="1" dirty="0" smtClean="0"/>
              <a:t>PRAKTICKÁ APLIKACE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4727448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6. Učení a jeho druhy. Přeučení. Transfer a interference.</a:t>
            </a:r>
          </a:p>
          <a:p>
            <a:r>
              <a:rPr lang="cs-CZ" sz="2000" dirty="0" smtClean="0"/>
              <a:t>7. Výsledky učení </a:t>
            </a:r>
            <a:r>
              <a:rPr lang="cs-CZ" sz="1700" dirty="0" smtClean="0"/>
              <a:t>(vědomosti, dovednosti a návyky; kompetence).</a:t>
            </a:r>
          </a:p>
          <a:p>
            <a:r>
              <a:rPr lang="cs-CZ" sz="2000" dirty="0" smtClean="0"/>
              <a:t>8. Vyučování z hlediska psychologie.</a:t>
            </a:r>
          </a:p>
          <a:p>
            <a:r>
              <a:rPr lang="cs-CZ" sz="2000" dirty="0" smtClean="0"/>
              <a:t>9. Příčiny školní úspěšnosti a neúspěšnosti.</a:t>
            </a:r>
          </a:p>
          <a:p>
            <a:r>
              <a:rPr lang="cs-CZ" sz="2000" dirty="0" smtClean="0"/>
              <a:t>10. Zkoušení žáků.</a:t>
            </a:r>
          </a:p>
          <a:p>
            <a:r>
              <a:rPr lang="cs-CZ" sz="2000" dirty="0" smtClean="0"/>
              <a:t>11. Typy výchovy.</a:t>
            </a:r>
          </a:p>
          <a:p>
            <a:r>
              <a:rPr lang="cs-CZ" sz="2000" dirty="0" smtClean="0"/>
              <a:t>12. Osobnost žáka současné školy.</a:t>
            </a:r>
          </a:p>
          <a:p>
            <a:r>
              <a:rPr lang="cs-CZ" sz="2000" dirty="0" smtClean="0"/>
              <a:t>13. Formativní vlivy působící na žáka.</a:t>
            </a:r>
          </a:p>
          <a:p>
            <a:r>
              <a:rPr lang="cs-CZ" sz="2000" dirty="0" smtClean="0"/>
              <a:t>14. Osobnost učitele.</a:t>
            </a:r>
          </a:p>
          <a:p>
            <a:r>
              <a:rPr lang="cs-CZ" sz="2000" dirty="0" smtClean="0"/>
              <a:t>15. Vztahy mezi učitelem a žákem.</a:t>
            </a:r>
          </a:p>
          <a:p>
            <a:r>
              <a:rPr lang="cs-CZ" sz="2000" dirty="0" smtClean="0"/>
              <a:t>16. Klima školní třídy a školy.</a:t>
            </a:r>
          </a:p>
          <a:p>
            <a:r>
              <a:rPr lang="cs-CZ" sz="2000" dirty="0" smtClean="0"/>
              <a:t>17. Závady (</a:t>
            </a:r>
            <a:r>
              <a:rPr lang="cs-CZ" sz="2000" dirty="0" err="1" smtClean="0"/>
              <a:t>dificility</a:t>
            </a:r>
            <a:r>
              <a:rPr lang="cs-CZ" sz="2000" dirty="0" smtClean="0"/>
              <a:t>) a poruchy chování ve škole.</a:t>
            </a:r>
          </a:p>
          <a:p>
            <a:r>
              <a:rPr lang="cs-CZ" sz="2000" dirty="0" smtClean="0"/>
              <a:t>18. Tvořivost.</a:t>
            </a:r>
          </a:p>
          <a:p>
            <a:r>
              <a:rPr lang="cs-CZ" sz="2000" dirty="0" smtClean="0"/>
              <a:t>19. Sebevýchova.</a:t>
            </a:r>
          </a:p>
          <a:p>
            <a:r>
              <a:rPr lang="cs-CZ" sz="2000" dirty="0" smtClean="0"/>
              <a:t>20. Psychohygiena, poradenství, psychoterapie.</a:t>
            </a:r>
          </a:p>
        </p:txBody>
      </p:sp>
    </p:spTree>
    <p:extLst>
      <p:ext uri="{BB962C8B-B14F-4D97-AF65-F5344CB8AC3E}">
        <p14:creationId xmlns:p14="http://schemas.microsoft.com/office/powerpoint/2010/main" val="33436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Efektivní a respektující způsoby komunikace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392488"/>
          </a:xfrm>
        </p:spPr>
        <p:txBody>
          <a:bodyPr>
            <a:noAutofit/>
          </a:bodyPr>
          <a:lstStyle/>
          <a:p>
            <a:r>
              <a:rPr lang="cs-CZ" sz="1600" dirty="0" smtClean="0"/>
              <a:t>DOHODA  pozitivně formulovaná - Když to stihnete, nebude domácí úkol.</a:t>
            </a:r>
          </a:p>
          <a:p>
            <a:r>
              <a:rPr lang="cs-CZ" sz="1600" dirty="0" smtClean="0"/>
              <a:t>NABÍDKA VOLBY – Jak to chcete udělat? Chcete si opakovat každý sám, nebo společně</a:t>
            </a:r>
            <a:r>
              <a:rPr lang="cs-CZ" sz="1600" dirty="0"/>
              <a:t>? </a:t>
            </a:r>
            <a:endParaRPr lang="cs-CZ" sz="1600" dirty="0" smtClean="0"/>
          </a:p>
          <a:p>
            <a:r>
              <a:rPr lang="cs-CZ" sz="1600" dirty="0" smtClean="0"/>
              <a:t>JAK </a:t>
            </a:r>
            <a:r>
              <a:rPr lang="cs-CZ" sz="1600" dirty="0"/>
              <a:t>TO UDĚLÁME</a:t>
            </a:r>
            <a:r>
              <a:rPr lang="cs-CZ" sz="1600" dirty="0" smtClean="0"/>
              <a:t>? varianta volby</a:t>
            </a:r>
            <a:endParaRPr lang="cs-CZ" sz="1600" dirty="0"/>
          </a:p>
          <a:p>
            <a:r>
              <a:rPr lang="cs-CZ" sz="1600" dirty="0" smtClean="0"/>
              <a:t>POPIS - VĚC, NE ČLOVĚK, – kritizovat i chválit výsledek, případně konkrétní vlastnost, ne celého člověka -  Vidím, že ještě nemají všichni nachystané učebnice. Ta rovnice není správně vypočítaná. To je dobrá slohová práce. Oceňuju, že jsi tak pečlivý.</a:t>
            </a:r>
          </a:p>
          <a:p>
            <a:r>
              <a:rPr lang="cs-CZ" sz="1600" dirty="0" smtClean="0"/>
              <a:t>POUKAZOVÁNÍ NA PRAVIDLA – výtka je formulována obecně, jako připomenutí pravidel - Problémy </a:t>
            </a:r>
            <a:r>
              <a:rPr lang="cs-CZ" sz="1600" dirty="0"/>
              <a:t>neřešíme násilím</a:t>
            </a:r>
            <a:r>
              <a:rPr lang="cs-CZ" sz="1600" dirty="0" smtClean="0"/>
              <a:t>. Na začátku hodiny máme nachystané pomůcky.</a:t>
            </a:r>
          </a:p>
          <a:p>
            <a:r>
              <a:rPr lang="cs-CZ" sz="1600" dirty="0" smtClean="0"/>
              <a:t>VYSVĚTLENÍ – ZDŮVODNĚNÍ – Chci, abyste udělali, protože…</a:t>
            </a:r>
          </a:p>
          <a:p>
            <a:r>
              <a:rPr lang="cs-CZ" sz="1600" dirty="0" smtClean="0"/>
              <a:t>KONSTATOVÁNÍ ČINNOSTI – teď počítáme, teď uklízíme</a:t>
            </a:r>
          </a:p>
          <a:p>
            <a:r>
              <a:rPr lang="cs-CZ" sz="1600" dirty="0" smtClean="0"/>
              <a:t>BLÍZKOST – nemluvit pouze z „bezpečí“ za katedrou</a:t>
            </a:r>
            <a:r>
              <a:rPr lang="cs-CZ" sz="1600" smtClean="0"/>
              <a:t>, přijít k</a:t>
            </a:r>
            <a:r>
              <a:rPr lang="cs-CZ" sz="1600" dirty="0" smtClean="0"/>
              <a:t> oslovenému</a:t>
            </a:r>
            <a:endParaRPr lang="cs-CZ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Efektivní a respektující způsoby komunikace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3924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VYJADŘOVÁNÍ EMOCÍ, já-formulace: Mrzí mě, že jste neudělali…, Zlobím se, protože…, Rozčílilo mě, když… </a:t>
            </a:r>
          </a:p>
          <a:p>
            <a:r>
              <a:rPr lang="cs-CZ" dirty="0" smtClean="0"/>
              <a:t>POZITIVNÍ OČEKÁVÁNÍ</a:t>
            </a:r>
          </a:p>
          <a:p>
            <a:r>
              <a:rPr lang="cs-CZ" dirty="0" smtClean="0"/>
              <a:t>JASNÉ ZADÁVÁNÍ, opakování podstatného – podpořit přijetí všech informací, tj. jasně, stručně, zopakovat podstatné, využít tabuli apod., dát prostor na dotazy</a:t>
            </a:r>
          </a:p>
          <a:p>
            <a:r>
              <a:rPr lang="cs-CZ" dirty="0" smtClean="0"/>
              <a:t>OVĚŘOVÁNÍ POROZUMĚNÍ, a tím podpora přijetí úkolu: Takže, co teď budeš dělat?</a:t>
            </a:r>
          </a:p>
          <a:p>
            <a:r>
              <a:rPr lang="cs-CZ" dirty="0" smtClean="0"/>
              <a:t>ZDVOŘILE – i když jde o oprávněný požadavek, formulujeme jej zdvořile s použitím  prosím a děkuji</a:t>
            </a:r>
            <a:endParaRPr lang="cs-CZ" dirty="0"/>
          </a:p>
          <a:p>
            <a:r>
              <a:rPr lang="cs-CZ" dirty="0" smtClean="0"/>
              <a:t>OSLOVOVÁNÍ – požadavek se posílí, pokud použijeme jméno, pozor na vhodné oslovování celé třídy</a:t>
            </a:r>
          </a:p>
          <a:p>
            <a:r>
              <a:rPr lang="cs-CZ" dirty="0" smtClean="0"/>
              <a:t>INFORMOVÁNÍ o programu, co je čeká, co je cíl</a:t>
            </a:r>
          </a:p>
          <a:p>
            <a:r>
              <a:rPr lang="cs-CZ" dirty="0" smtClean="0"/>
              <a:t>POCHOPENÍ – EMPATIE – Vím, že to není snadné…</a:t>
            </a:r>
          </a:p>
          <a:p>
            <a:r>
              <a:rPr lang="cs-CZ" dirty="0" smtClean="0"/>
              <a:t>respektovat TEMPO a osobní TIMING, nechtít vše hned, nechat dokončovat či volit dobu, kdy bude úkol plnit</a:t>
            </a:r>
          </a:p>
          <a:p>
            <a:r>
              <a:rPr lang="cs-CZ" dirty="0" smtClean="0"/>
              <a:t>PŘÍMO, JASNĚ – neočekávat, že bude pochopeno z náznaků či „obvykle“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996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si dát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oprávněný požadavek x žádost o laskavost – laskavost je něco, co žák nemusí udělat, není to součást jeho povinností, a pokud mne odmítne, nemohu si vyhovění vynucovat</a:t>
            </a:r>
          </a:p>
          <a:p>
            <a:r>
              <a:rPr lang="cs-CZ" dirty="0" smtClean="0"/>
              <a:t>manipulace – při používání já-formulace a apelů na žáky je potřeba vyhnout se manipulativním formulacím:</a:t>
            </a:r>
          </a:p>
          <a:p>
            <a:pPr marL="68580" indent="0">
              <a:buNone/>
            </a:pPr>
            <a:r>
              <a:rPr lang="cs-CZ" dirty="0" smtClean="0"/>
              <a:t>„Jistě mi dáte za pravdu, že je normální plnit si své úkoly.“ </a:t>
            </a:r>
          </a:p>
          <a:p>
            <a:pPr marL="68580" indent="0">
              <a:buNone/>
            </a:pPr>
            <a:r>
              <a:rPr lang="cs-CZ" dirty="0" smtClean="0"/>
              <a:t>„Jsi už velký, tak ti jistě nemusím připomínat…“</a:t>
            </a:r>
          </a:p>
          <a:p>
            <a:pPr marL="68580" indent="0">
              <a:buNone/>
            </a:pPr>
            <a:r>
              <a:rPr lang="cs-CZ" dirty="0" smtClean="0"/>
              <a:t>„Nebudu </a:t>
            </a:r>
            <a:r>
              <a:rPr lang="cs-CZ" smtClean="0"/>
              <a:t>vám pomáhat</a:t>
            </a:r>
            <a:r>
              <a:rPr lang="cs-CZ" dirty="0" smtClean="0"/>
              <a:t>, nejste už prvňáčci.“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154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Přečtěte si následující Desatero pro komunikaci s rodiči a okomentujete ho.</a:t>
            </a:r>
          </a:p>
          <a:p>
            <a:r>
              <a:rPr lang="cs-CZ" dirty="0" smtClean="0"/>
              <a:t>Co považujete za důležité? Co vám připadá nereálné či nepraktické? Co vám tam chybí? Co vás zaujalo?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407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/>
          </a:bodyPr>
          <a:lstStyle/>
          <a:p>
            <a:r>
              <a:rPr lang="cs-CZ" sz="2800" b="1" dirty="0"/>
              <a:t>Desatero pro komunikaci s </a:t>
            </a:r>
            <a:r>
              <a:rPr lang="cs-CZ" sz="2800" b="1" dirty="0" smtClean="0"/>
              <a:t>rodiči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1050" dirty="0" smtClean="0"/>
              <a:t> </a:t>
            </a:r>
            <a:r>
              <a:rPr lang="cs-CZ" sz="1050" dirty="0"/>
              <a:t>Následujících deset dobře míněných podnětů pro zlepšení komunikace učitele s rodiči není v žádném případě úplným výčtem všeho hlavního, co by se měl učitel snažit mít v komunikaci s rodiči na paměti. Smyslem </a:t>
            </a:r>
            <a:r>
              <a:rPr lang="cs-CZ" sz="1050" dirty="0" smtClean="0"/>
              <a:t>je </a:t>
            </a:r>
            <a:r>
              <a:rPr lang="cs-CZ" sz="1050" dirty="0"/>
              <a:t>upozornit na některé základní a typické okolnosti komunikace s </a:t>
            </a:r>
            <a:r>
              <a:rPr lang="cs-CZ" sz="1050" dirty="0" smtClean="0"/>
              <a:t>rodiči </a:t>
            </a:r>
            <a:r>
              <a:rPr lang="cs-CZ" sz="1050" dirty="0"/>
              <a:t>a </a:t>
            </a:r>
            <a:r>
              <a:rPr lang="cs-CZ" sz="1050" dirty="0" smtClean="0"/>
              <a:t>podnítit </a:t>
            </a:r>
            <a:r>
              <a:rPr lang="cs-CZ" sz="1050" dirty="0"/>
              <a:t>učitele k tomu, aby </a:t>
            </a:r>
            <a:r>
              <a:rPr lang="cs-CZ" sz="1050" dirty="0" smtClean="0"/>
              <a:t> se na </a:t>
            </a:r>
            <a:r>
              <a:rPr lang="cs-CZ" sz="1050" dirty="0"/>
              <a:t>základě svých zkušeností i </a:t>
            </a:r>
            <a:r>
              <a:rPr lang="cs-CZ" sz="1050" dirty="0" smtClean="0"/>
              <a:t>studia </a:t>
            </a:r>
            <a:r>
              <a:rPr lang="cs-CZ" sz="1050" dirty="0"/>
              <a:t>pokusili tento výčet učinit úplnějším a pro svou praxi dobře uplatnitelným.</a:t>
            </a:r>
          </a:p>
          <a:p>
            <a:pPr marL="68580" indent="0">
              <a:buNone/>
            </a:pPr>
            <a:r>
              <a:rPr lang="cs-CZ" sz="1050" b="1" dirty="0" smtClean="0"/>
              <a:t>1</a:t>
            </a:r>
            <a:r>
              <a:rPr lang="cs-CZ" sz="1050" b="1" dirty="0"/>
              <a:t>. Stop imperativu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Vždy (snad kromě krajních případů ohrožujících život či zdraví dítěte) lze usilovat o partnerský vztah, i když se na počátku může zdát, že je to nemožné. I vztahy se vyvíjejí. K navození rovnocenného vztahu nepřispívají imperativy „</a:t>
            </a:r>
            <a:r>
              <a:rPr lang="cs-CZ" sz="1050" i="1" dirty="0"/>
              <a:t>musíte</a:t>
            </a:r>
            <a:r>
              <a:rPr lang="cs-CZ" sz="1050" dirty="0"/>
              <a:t>“, „</a:t>
            </a:r>
            <a:r>
              <a:rPr lang="cs-CZ" sz="1050" i="1" dirty="0"/>
              <a:t>je nutné abyste</a:t>
            </a:r>
            <a:r>
              <a:rPr lang="cs-CZ" sz="1050" dirty="0"/>
              <a:t>“…apod., je užitečnější je nahrazovat podmiňovacími výrazy typu „</a:t>
            </a:r>
            <a:r>
              <a:rPr lang="cs-CZ" sz="1050" i="1" dirty="0"/>
              <a:t>měli bychom</a:t>
            </a:r>
            <a:r>
              <a:rPr lang="cs-CZ" sz="1050" dirty="0"/>
              <a:t>“, „</a:t>
            </a:r>
            <a:r>
              <a:rPr lang="cs-CZ" sz="1050" i="1" dirty="0"/>
              <a:t>zdá se, že by bylo dobré</a:t>
            </a:r>
            <a:r>
              <a:rPr lang="cs-CZ" sz="1050" dirty="0"/>
              <a:t>“…apod.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2</a:t>
            </a:r>
            <a:r>
              <a:rPr lang="cs-CZ" sz="1050" b="1" dirty="0"/>
              <a:t>. Usnadnit porozumění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Je přirozené, že každý člověk nahlíží na svět jinak a svým individuálním způsobem mu rozumí. Porozumění rodiči lze usnadnit ověřujícími formulkami: „</a:t>
            </a:r>
            <a:r>
              <a:rPr lang="cs-CZ" sz="1050" i="1" dirty="0"/>
              <a:t>Jestli jsem vám dobře rozuměl</a:t>
            </a:r>
            <a:r>
              <a:rPr lang="cs-CZ" sz="1050" dirty="0"/>
              <a:t>“… „</a:t>
            </a:r>
            <a:r>
              <a:rPr lang="cs-CZ" sz="1050" i="1" dirty="0"/>
              <a:t>myslíte to tak, že</a:t>
            </a:r>
            <a:r>
              <a:rPr lang="cs-CZ" sz="1050" dirty="0"/>
              <a:t>…“ „</a:t>
            </a:r>
            <a:r>
              <a:rPr lang="cs-CZ" sz="1050" i="1" dirty="0"/>
              <a:t>je to tak?</a:t>
            </a:r>
            <a:r>
              <a:rPr lang="cs-CZ" sz="1050" dirty="0"/>
              <a:t>“…apod.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3</a:t>
            </a:r>
            <a:r>
              <a:rPr lang="cs-CZ" sz="1050" b="1" dirty="0"/>
              <a:t>. Vhodné naladění rodičů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Vhodný výběr prostředí (s možností volně se posadit) a uvítací přivítání s oceněním („</a:t>
            </a:r>
            <a:r>
              <a:rPr lang="cs-CZ" sz="1050" i="1" dirty="0"/>
              <a:t>Jsem ráda, že jste si udělali čas</a:t>
            </a:r>
            <a:r>
              <a:rPr lang="cs-CZ" sz="1050" dirty="0"/>
              <a:t>“…. „</a:t>
            </a:r>
            <a:r>
              <a:rPr lang="cs-CZ" sz="1050" i="1" dirty="0"/>
              <a:t>Ráda vás vidím a oceňuji vaši ochotu</a:t>
            </a:r>
            <a:r>
              <a:rPr lang="cs-CZ" sz="1050" dirty="0"/>
              <a:t>“…) pomůže odstranit napětí a případně nedůvěru, a povzbudit rodiče ke spolupráci.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4</a:t>
            </a:r>
            <a:r>
              <a:rPr lang="cs-CZ" sz="1050" b="1" dirty="0"/>
              <a:t>. Začátek a konec pozitivní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Pro navození důvěry je užitečné začínat oceněním a pochvalou pro rodiče i dítě (vždy se něco najde), prostřední část rozhovoru věnovat problémům a nesnázím a závěr rozhovoru doporučením, optimistickému naladění, pozitivnímu přeznačkování (rodičů i sebe sama) a vyjádření víry v lepší budoucnost.</a:t>
            </a:r>
          </a:p>
          <a:p>
            <a:pPr marL="68580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461111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/>
          </a:bodyPr>
          <a:lstStyle/>
          <a:p>
            <a:r>
              <a:rPr lang="cs-CZ" sz="2800" b="1" dirty="0"/>
              <a:t>Desatero pro komunikaci s </a:t>
            </a:r>
            <a:r>
              <a:rPr lang="cs-CZ" sz="2800" b="1" dirty="0" smtClean="0"/>
              <a:t>rodiči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1050" b="1" dirty="0"/>
              <a:t>5. Společné dohody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Větší naději na úspěch mají postupy a doporučení, kterým rodič věří, které sám vysloví, kterých je spolutvůrcem. Rodičovskou kreativitu v tomto směru lze povzbudit slůvky: „</a:t>
            </a:r>
            <a:r>
              <a:rPr lang="cs-CZ" sz="1050" i="1" dirty="0"/>
              <a:t>A zkoušeli jste už něco</a:t>
            </a:r>
            <a:r>
              <a:rPr lang="cs-CZ" sz="1050" dirty="0"/>
              <a:t>…“, „</a:t>
            </a:r>
            <a:r>
              <a:rPr lang="cs-CZ" sz="1050" i="1" dirty="0"/>
              <a:t>Co byste doporučovali</a:t>
            </a:r>
            <a:r>
              <a:rPr lang="cs-CZ" sz="1050" dirty="0"/>
              <a:t>…“, „</a:t>
            </a:r>
            <a:r>
              <a:rPr lang="cs-CZ" sz="1050" i="1" dirty="0"/>
              <a:t>Kdy se vám již podařilo</a:t>
            </a:r>
            <a:r>
              <a:rPr lang="cs-CZ" sz="1050" dirty="0"/>
              <a:t>…“ „</a:t>
            </a:r>
            <a:r>
              <a:rPr lang="cs-CZ" sz="1050" i="1" dirty="0"/>
              <a:t>Jak to vidíte vy?.</a:t>
            </a:r>
            <a:r>
              <a:rPr lang="cs-CZ" sz="1050" dirty="0"/>
              <a:t>..“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6</a:t>
            </a:r>
            <a:r>
              <a:rPr lang="cs-CZ" sz="1050" b="1" dirty="0"/>
              <a:t>. Čas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Naslouchání je mnohdy užitečnější než mluvení. Je třeba nejprve rozumět a pak teprve mluvit. Pro vlastní bezpečí (i pro informovanost rodičů) bývá rozumné předem se s rodiči dohodnout společně na stráveném čase. Není neslušné předem upozornit: : „</a:t>
            </a:r>
            <a:r>
              <a:rPr lang="cs-CZ" sz="1050" i="1" dirty="0"/>
              <a:t>Jsem ráda, že vám mohu nyní věnovat 10 minut</a:t>
            </a:r>
            <a:r>
              <a:rPr lang="cs-CZ" sz="1050" dirty="0"/>
              <a:t>“… „</a:t>
            </a:r>
            <a:r>
              <a:rPr lang="cs-CZ" sz="1050" i="1" dirty="0"/>
              <a:t>představuji si naši konzultaci asi na půl hodiny, můžeme pokračovat příště</a:t>
            </a:r>
            <a:r>
              <a:rPr lang="cs-CZ" sz="1050" dirty="0"/>
              <a:t>…“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7</a:t>
            </a:r>
            <a:r>
              <a:rPr lang="cs-CZ" sz="1050" b="1" dirty="0"/>
              <a:t>. Společné problémy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Učitel hovořící o problému žáka se tak stává součástí tohoto problému. Snad bude tedy přirozenější užívat při hovoru o problému první osobu množného čísla. („</a:t>
            </a:r>
            <a:r>
              <a:rPr lang="cs-CZ" sz="1050" i="1" dirty="0"/>
              <a:t>Měli bychom se možná pokusit o</a:t>
            </a:r>
            <a:r>
              <a:rPr lang="cs-CZ" sz="1050" dirty="0"/>
              <a:t>…“, „</a:t>
            </a:r>
            <a:r>
              <a:rPr lang="cs-CZ" sz="1050" i="1" dirty="0"/>
              <a:t>Co myslíte, že bychom ještě mohli</a:t>
            </a:r>
            <a:r>
              <a:rPr lang="cs-CZ" sz="1050" dirty="0"/>
              <a:t>…“)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8</a:t>
            </a:r>
            <a:r>
              <a:rPr lang="cs-CZ" sz="1050" b="1" dirty="0"/>
              <a:t>. Raději neradíme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Opatrně s radami všeho druhu. Učitel radí, je-li o to výslovně požádán a je-li k tomu kompetentní.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9</a:t>
            </a:r>
            <a:r>
              <a:rPr lang="cs-CZ" sz="1050" b="1" dirty="0"/>
              <a:t>. Nevědět není ostuda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Není hanbou nevědět nebo nepřiznat chybu. Obojí je lidské a možné. Důležité je uvědomit si svojí odpovědnost, snažit se odstraňovat nejen následky, ale zejména příčiny chyb, aby nedocházelo k jejich opakování. Pro opakovanou chybu se hledá omluva mnohem obtížněji.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10</a:t>
            </a:r>
            <a:r>
              <a:rPr lang="cs-CZ" sz="1050" b="1" dirty="0"/>
              <a:t>. Nehledejme viníka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Hledání viníka těch či jiných potíží dítěte bývá k ničemu (hledání příčin a hledání viníka není totéž). Zaměřme se raději na budoucnost.</a:t>
            </a:r>
          </a:p>
          <a:p>
            <a:pPr marL="68580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801108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vašich komentářů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Chtělo by to i doporučení pro rodiče, jak jednat s</a:t>
            </a:r>
            <a:r>
              <a:rPr lang="cs-CZ" sz="1600" dirty="0" smtClean="0">
                <a:latin typeface="Calibri"/>
              </a:rPr>
              <a:t> </a:t>
            </a:r>
            <a:r>
              <a:rPr lang="cs-CZ" sz="1600" dirty="0" smtClean="0"/>
              <a:t>učiteli, co po nich mohu chtít apod.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Problém nenafukujte, ale ani nebagatelizujte ve snaze být pozitivní. Je lepší volit zakončení věcné (zopakovat, co jsme si dohodli), než za každou cenu pozitivní.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Při užívání doporučených formulek (např. z bodu 2) by nemělo být znát, že je máte naučené, měly by vám „sednout do pusy“ i situace; také je důležité říkat je „partnerským“ tónem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P</a:t>
            </a:r>
            <a:r>
              <a:rPr lang="cs-CZ" sz="1600" dirty="0" smtClean="0"/>
              <a:t>okud vám nepřipadá „taktní“ říci rodičům, že na ně máte půl hodiny, můžete si čas schůzky přibližně stanovit již při jejím sjednávání: „Bude to asi na … hodiny. Vyřídíme to asi za ….“ Omezení času obě strany přiměje jít k věci.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Společná dohoda by měla zahrnovat všechny tři strany – učitele, žáka i rodiče – každý může/ měl by k řešení problému přispět. Učitel by se neměl „vyjmout“ mimo situaci.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Zachování soukromí a diskrétnost. Nejednat před ostatními rodiči ani učiteli v kabinetu (nebo se svolením rodičů).</a:t>
            </a:r>
          </a:p>
        </p:txBody>
      </p:sp>
    </p:spTree>
    <p:extLst>
      <p:ext uri="{BB962C8B-B14F-4D97-AF65-F5344CB8AC3E}">
        <p14:creationId xmlns:p14="http://schemas.microsoft.com/office/powerpoint/2010/main" val="33989793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vašich komentářů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Autofit/>
          </a:bodyPr>
          <a:lstStyle/>
          <a:p>
            <a:pPr marL="582930" indent="-514350">
              <a:buFont typeface="+mj-lt"/>
              <a:buAutoNum type="arabicPeriod" startAt="7"/>
            </a:pPr>
            <a:r>
              <a:rPr lang="cs-CZ" sz="1500" dirty="0" smtClean="0"/>
              <a:t>Pojmenování viníka opravdu nepomáhá k vyřešení situace. Navíc problém je vždy v interakci. Je lepší </a:t>
            </a:r>
            <a:r>
              <a:rPr lang="cs-CZ" sz="1500" u="sng" dirty="0" smtClean="0"/>
              <a:t>popsat</a:t>
            </a:r>
            <a:r>
              <a:rPr lang="cs-CZ" sz="1500" dirty="0" smtClean="0"/>
              <a:t> situace, které se jeví jako problematické, nehodnotit, nevinit. Nezaměňovat hledání viníka s pojmenováním příčiny.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 smtClean="0"/>
              <a:t>Nesrovnávat </a:t>
            </a:r>
            <a:r>
              <a:rPr lang="cs-CZ" sz="1500" dirty="0"/>
              <a:t>žáka s jinými žáky (se sourozenci). 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Nesnažit se být „hyperkorektní“, myslete na dobrá doporučení z Desatera, ale zůstaňte autentičtí. Jinak budete působit „svázaně“ (zejména v neverbální komunikaci) a na některé rodiče to může působit vypočítavě či bázlivě a bezradně.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Ověřování porozumění je důležité. Rodiče nejsou VŠ odborníci v pedagogice a některým vašim vyjádřením nemusejí rozumět či mohou rozumět po svém. Na vaši straně je to podobné.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Nekomunikovat přes dítě! Neposílejte po dítěti vzkazy rodičům → neprofesionální, zkreslené, nevyřízené, neuctivé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Zaměřte se více na dítě a méně na problém. Vezměte v potaz jeho situaci a pocity</a:t>
            </a:r>
            <a:r>
              <a:rPr lang="cs-CZ" sz="1500" dirty="0" smtClean="0"/>
              <a:t>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 smtClean="0"/>
              <a:t>Otázkou, jak to vidíte vy nebo co byste navrhoval, nic nezkazíte. Když rodič neví, pak můžete poradit či doporučit. Ale nezačínejte radou.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654567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sz="2000" b="1" dirty="0"/>
              <a:t>5 rad pro rodiče a 5 rad pro učitele, jak dobře zvládnout vzájemnou komunikaci a </a:t>
            </a:r>
            <a:r>
              <a:rPr lang="cs-CZ" sz="2000" b="1" dirty="0" smtClean="0"/>
              <a:t>spolupráci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Pro </a:t>
            </a:r>
            <a:r>
              <a:rPr lang="cs-CZ" b="1" dirty="0"/>
              <a:t>učitele:</a:t>
            </a:r>
          </a:p>
          <a:p>
            <a:r>
              <a:rPr lang="cs-CZ" dirty="0"/>
              <a:t>Mluvte s rodičem jako s rovnoprávným partnerem, respektujte jeho důstojnost.</a:t>
            </a:r>
          </a:p>
          <a:p>
            <a:r>
              <a:rPr lang="cs-CZ" dirty="0"/>
              <a:t>Vnímejte rodiče jako „experta“, který nejlépe zná své dítě.</a:t>
            </a:r>
          </a:p>
          <a:p>
            <a:r>
              <a:rPr lang="cs-CZ" dirty="0"/>
              <a:t>Komunikujte s rodiči přímo, ne prostřednictvím dítěte.</a:t>
            </a:r>
          </a:p>
          <a:p>
            <a:r>
              <a:rPr lang="cs-CZ" dirty="0"/>
              <a:t>Berte dítě jako plnoprávnou součást </a:t>
            </a:r>
            <a:r>
              <a:rPr lang="cs-CZ" dirty="0" err="1"/>
              <a:t>učitelsko</a:t>
            </a:r>
            <a:r>
              <a:rPr lang="cs-CZ" dirty="0"/>
              <a:t> – rodičovské debaty o něm.</a:t>
            </a:r>
          </a:p>
          <a:p>
            <a:r>
              <a:rPr lang="cs-CZ" dirty="0"/>
              <a:t>Nevnímejte každý dotaz či kritiku jako osobní útok.</a:t>
            </a:r>
          </a:p>
          <a:p>
            <a:r>
              <a:rPr lang="cs-CZ" b="1" dirty="0"/>
              <a:t>Pro rodiče:</a:t>
            </a:r>
          </a:p>
          <a:p>
            <a:r>
              <a:rPr lang="cs-CZ" dirty="0"/>
              <a:t>Nedívejte se na učitele jako protivníka, ale spolupracovníka při výchově dítěte.</a:t>
            </a:r>
          </a:p>
          <a:p>
            <a:r>
              <a:rPr lang="cs-CZ" dirty="0"/>
              <a:t>Nejednejte s ním jako s pedagogickým sluhou a respektujte jeho odbornost.</a:t>
            </a:r>
          </a:p>
          <a:p>
            <a:r>
              <a:rPr lang="cs-CZ" dirty="0"/>
              <a:t>Přicházejte do školy raději se zdvořilým dotazem, ne s odhodláním bojovat.</a:t>
            </a:r>
          </a:p>
          <a:p>
            <a:r>
              <a:rPr lang="cs-CZ" dirty="0"/>
              <a:t>Ověřujte si informace od svého dítěte, bývají často zkreslené.</a:t>
            </a:r>
          </a:p>
          <a:p>
            <a:r>
              <a:rPr lang="cs-CZ" dirty="0"/>
              <a:t>Nepomlouvejte nikdy učitele svých děti a rozhodně ne, když to mohou slyšet.</a:t>
            </a:r>
          </a:p>
          <a:p>
            <a:pPr marL="68580" indent="0" algn="r">
              <a:buNone/>
            </a:pPr>
            <a:r>
              <a:rPr lang="cs-CZ" dirty="0" smtClean="0"/>
              <a:t>Tomáš Feřtek: Rodiče vítáni, Praha 2011, s.95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77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Třídní schůzky ANO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Stejně jako u individuálních je potřeba se na ně dobře připravit.</a:t>
            </a:r>
          </a:p>
          <a:p>
            <a:r>
              <a:rPr lang="cs-CZ" dirty="0" smtClean="0"/>
              <a:t>Dejte rodičům důvod, aby na TS chodili: informace, možnost vyjádřit se a rozhodovat, pomoci, podílet se.</a:t>
            </a:r>
          </a:p>
          <a:p>
            <a:r>
              <a:rPr lang="cs-CZ" dirty="0" smtClean="0"/>
              <a:t>Ptejte se rodičů, na to, co nemůžete ve třídě sami vidět a vnímat.</a:t>
            </a:r>
          </a:p>
          <a:p>
            <a:r>
              <a:rPr lang="cs-CZ" dirty="0" smtClean="0"/>
              <a:t>Řekněte jim, jak vnímáte atmosféru, změny </a:t>
            </a:r>
            <a:r>
              <a:rPr lang="cs-CZ" dirty="0"/>
              <a:t>a </a:t>
            </a:r>
            <a:r>
              <a:rPr lang="cs-CZ" dirty="0" smtClean="0"/>
              <a:t>problémy ve třídě.</a:t>
            </a:r>
          </a:p>
          <a:p>
            <a:r>
              <a:rPr lang="cs-CZ" dirty="0" smtClean="0"/>
              <a:t>Požádejte někoho, aby udělal zápis, který pak přepošlete všem rodičům.</a:t>
            </a:r>
          </a:p>
          <a:p>
            <a:r>
              <a:rPr lang="cs-CZ" dirty="0" smtClean="0"/>
              <a:t>Podrobnější článek třeba na: </a:t>
            </a:r>
            <a:r>
              <a:rPr lang="cs-CZ" dirty="0" smtClean="0">
                <a:hlinkClick r:id="rId2"/>
              </a:rPr>
              <a:t>http://www.rodicevitani.cz/pro-rodice/tridni-schuzky-zadny-strach/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7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b="1" dirty="0" smtClean="0"/>
              <a:t>ZÁKLADNÍ 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772400" cy="4392488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UČENÍ</a:t>
            </a:r>
            <a:r>
              <a:rPr lang="cs-CZ" dirty="0" smtClean="0"/>
              <a:t> – přístupy, styly a strategie, podmínky, výsledky, zkoušení a hodnocení</a:t>
            </a:r>
          </a:p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KLIMA TŘÍDY </a:t>
            </a:r>
            <a:r>
              <a:rPr lang="cs-CZ" dirty="0" smtClean="0"/>
              <a:t>– vztahy mezi žáky, hierarchie, normy, konflikty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UČITEL</a:t>
            </a:r>
            <a:r>
              <a:rPr lang="cs-CZ" dirty="0" smtClean="0"/>
              <a:t> – předpoklady, hodnoty, priority, sociální role, zátěž, </a:t>
            </a:r>
            <a:r>
              <a:rPr lang="cs-CZ" dirty="0" err="1" smtClean="0"/>
              <a:t>sebeevaluace</a:t>
            </a:r>
            <a:endParaRPr lang="cs-CZ" dirty="0" smtClean="0"/>
          </a:p>
          <a:p>
            <a:r>
              <a:rPr lang="cs-CZ" b="1" dirty="0" smtClean="0">
                <a:solidFill>
                  <a:srgbClr val="7030A0"/>
                </a:solidFill>
              </a:rPr>
              <a:t>VZTAHY</a:t>
            </a:r>
            <a:r>
              <a:rPr lang="cs-CZ" dirty="0" smtClean="0"/>
              <a:t> – učitel –žák, učitel – rodiče, učitel – škola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ŽÁK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smtClean="0"/>
              <a:t>– osobnost, sebepoznání, osobnostní růst a škola</a:t>
            </a:r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PORUCHY</a:t>
            </a:r>
            <a:r>
              <a:rPr lang="cs-CZ" dirty="0" smtClean="0"/>
              <a:t> – učení, chování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POMOCNÍCI </a:t>
            </a:r>
            <a:r>
              <a:rPr lang="cs-CZ" dirty="0" smtClean="0"/>
              <a:t>– nástroje, metody, poradenství</a:t>
            </a:r>
          </a:p>
        </p:txBody>
      </p:sp>
    </p:spTree>
    <p:extLst>
      <p:ext uri="{BB962C8B-B14F-4D97-AF65-F5344CB8AC3E}">
        <p14:creationId xmlns:p14="http://schemas.microsoft.com/office/powerpoint/2010/main" val="315444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Třídní schůzky 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r>
              <a:rPr lang="cs-CZ" dirty="0" smtClean="0"/>
              <a:t>probírat záležitosti jednotlivců</a:t>
            </a:r>
          </a:p>
          <a:p>
            <a:r>
              <a:rPr lang="cs-CZ" dirty="0" smtClean="0"/>
              <a:t>tlachat, vyprávět si historky</a:t>
            </a:r>
          </a:p>
          <a:p>
            <a:r>
              <a:rPr lang="cs-CZ" dirty="0" smtClean="0"/>
              <a:t>mluvit o věcech školy, pro rodiče však nepřínosných</a:t>
            </a:r>
          </a:p>
          <a:p>
            <a:r>
              <a:rPr lang="cs-CZ" dirty="0" smtClean="0"/>
              <a:t>pomlouvat ostatní učitele a vedení školy</a:t>
            </a:r>
          </a:p>
          <a:p>
            <a:r>
              <a:rPr lang="cs-CZ" dirty="0" smtClean="0"/>
              <a:t>spílat rodičům za jejich děti</a:t>
            </a:r>
          </a:p>
          <a:p>
            <a:r>
              <a:rPr lang="cs-CZ" dirty="0" smtClean="0"/>
              <a:t>říci rodičům, že jim vlastně nemáte co říct</a:t>
            </a:r>
          </a:p>
          <a:p>
            <a:r>
              <a:rPr lang="cs-CZ" dirty="0" smtClean="0"/>
              <a:t>dlouhé a/nebo nepřehledné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712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dirty="0" smtClean="0"/>
              <a:t>Využijte velikonočního volna a promluvte si s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nějakým praktikujícím učitelem. Přineste odpovědi na otázky:</a:t>
            </a:r>
          </a:p>
          <a:p>
            <a:pPr marL="525780" indent="-457200">
              <a:buAutoNum type="arabicPeriod"/>
            </a:pPr>
            <a:r>
              <a:rPr lang="cs-CZ" dirty="0" smtClean="0"/>
              <a:t>Ke komu, případně do kterých institucí chodí pro radu a pomoc? V jakých případech?</a:t>
            </a:r>
          </a:p>
          <a:p>
            <a:pPr marL="525780" indent="-457200">
              <a:buAutoNum type="arabicPeriod"/>
            </a:pPr>
            <a:r>
              <a:rPr lang="cs-CZ" dirty="0" smtClean="0"/>
              <a:t>Kde a v jakém směru se vzdělává? Je tato volba na něm, nebo jej posílá škola?</a:t>
            </a:r>
          </a:p>
          <a:p>
            <a:pPr marL="68580" indent="0">
              <a:buNone/>
            </a:pPr>
            <a:r>
              <a:rPr lang="cs-CZ" dirty="0" smtClean="0"/>
              <a:t>Jde mi o názvy institucí, které poskytují učitelům služby a místa (osoby), </a:t>
            </a:r>
            <a:r>
              <a:rPr lang="cs-CZ" dirty="0" smtClean="0">
                <a:solidFill>
                  <a:srgbClr val="7030A0"/>
                </a:solidFill>
              </a:rPr>
              <a:t>kam</a:t>
            </a:r>
            <a:r>
              <a:rPr lang="cs-CZ" dirty="0" smtClean="0"/>
              <a:t> se sami učitelé obracejí o pomoc. A situace, </a:t>
            </a:r>
            <a:r>
              <a:rPr lang="cs-CZ" dirty="0" smtClean="0">
                <a:solidFill>
                  <a:srgbClr val="7030A0"/>
                </a:solidFill>
              </a:rPr>
              <a:t>kdy </a:t>
            </a:r>
            <a:r>
              <a:rPr lang="cs-CZ" dirty="0" smtClean="0"/>
              <a:t>vyhledávají pomoc</a:t>
            </a:r>
          </a:p>
          <a:p>
            <a:pPr marL="68580" indent="0">
              <a:buNone/>
            </a:pPr>
            <a:r>
              <a:rPr lang="cs-CZ" dirty="0" smtClean="0"/>
              <a:t>Do úkolu napište jméno obce, kde učitel působí.</a:t>
            </a:r>
          </a:p>
          <a:p>
            <a:pPr marL="52578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53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024744" cy="673144"/>
          </a:xfrm>
        </p:spPr>
        <p:txBody>
          <a:bodyPr>
            <a:noAutofit/>
          </a:bodyPr>
          <a:lstStyle/>
          <a:p>
            <a:r>
              <a:rPr lang="cs-CZ" sz="3200" dirty="0" smtClean="0"/>
              <a:t>Kam si učitelé chodí pro pomoc a vzdělání?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odborný </a:t>
            </a:r>
            <a:r>
              <a:rPr lang="cs-CZ" b="1" dirty="0"/>
              <a:t>a </a:t>
            </a:r>
            <a:r>
              <a:rPr lang="cs-CZ" b="1" dirty="0" smtClean="0"/>
              <a:t>profesní tisk </a:t>
            </a:r>
            <a:r>
              <a:rPr lang="cs-CZ" dirty="0" smtClean="0"/>
              <a:t>–UN</a:t>
            </a:r>
            <a:r>
              <a:rPr lang="cs-CZ" dirty="0"/>
              <a:t>, Moderní vyučování, Rodina a </a:t>
            </a:r>
            <a:r>
              <a:rPr lang="cs-CZ" dirty="0" smtClean="0"/>
              <a:t>škola </a:t>
            </a:r>
          </a:p>
          <a:p>
            <a:r>
              <a:rPr lang="cs-CZ" b="1" dirty="0" smtClean="0"/>
              <a:t>odborné weby </a:t>
            </a:r>
            <a:r>
              <a:rPr lang="cs-CZ" dirty="0"/>
              <a:t>– </a:t>
            </a:r>
            <a:r>
              <a:rPr lang="cs-CZ" dirty="0" err="1"/>
              <a:t>rvp</a:t>
            </a:r>
            <a:r>
              <a:rPr lang="cs-CZ" dirty="0"/>
              <a:t>, </a:t>
            </a:r>
            <a:r>
              <a:rPr lang="cs-CZ" dirty="0" err="1"/>
              <a:t>eduin</a:t>
            </a:r>
            <a:r>
              <a:rPr lang="cs-CZ" dirty="0"/>
              <a:t>, </a:t>
            </a:r>
            <a:r>
              <a:rPr lang="cs-CZ" dirty="0" err="1"/>
              <a:t>scio</a:t>
            </a:r>
            <a:r>
              <a:rPr lang="cs-CZ" dirty="0"/>
              <a:t>, </a:t>
            </a:r>
            <a:r>
              <a:rPr lang="cs-CZ" dirty="0" err="1"/>
              <a:t>nidv</a:t>
            </a:r>
            <a:r>
              <a:rPr lang="cs-CZ" dirty="0"/>
              <a:t>, </a:t>
            </a:r>
            <a:r>
              <a:rPr lang="cs-CZ" dirty="0" err="1" smtClean="0"/>
              <a:t>msmt</a:t>
            </a:r>
            <a:r>
              <a:rPr lang="cs-CZ" dirty="0" smtClean="0"/>
              <a:t>, </a:t>
            </a:r>
            <a:r>
              <a:rPr lang="cs-CZ" dirty="0" err="1" smtClean="0"/>
              <a:t>ctenarskagramotnost</a:t>
            </a:r>
            <a:r>
              <a:rPr lang="cs-CZ" dirty="0" smtClean="0"/>
              <a:t>, </a:t>
            </a:r>
            <a:r>
              <a:rPr lang="cs-CZ" dirty="0" err="1" smtClean="0"/>
              <a:t>zkola</a:t>
            </a:r>
            <a:endParaRPr lang="cs-CZ" dirty="0" smtClean="0"/>
          </a:p>
          <a:p>
            <a:r>
              <a:rPr lang="cs-CZ" dirty="0" smtClean="0"/>
              <a:t>Projekty ve škole, </a:t>
            </a:r>
            <a:r>
              <a:rPr lang="cs-CZ" dirty="0"/>
              <a:t>např. Step by </a:t>
            </a:r>
            <a:r>
              <a:rPr lang="cs-CZ" dirty="0" smtClean="0"/>
              <a:t>Step</a:t>
            </a:r>
          </a:p>
          <a:p>
            <a:r>
              <a:rPr lang="cs-CZ" dirty="0"/>
              <a:t>(</a:t>
            </a:r>
            <a:r>
              <a:rPr lang="cs-CZ" dirty="0" smtClean="0"/>
              <a:t>bezplatné) </a:t>
            </a:r>
            <a:r>
              <a:rPr lang="cs-CZ" dirty="0"/>
              <a:t>semináře </a:t>
            </a:r>
            <a:r>
              <a:rPr lang="cs-CZ" dirty="0" smtClean="0"/>
              <a:t>pořádané </a:t>
            </a:r>
            <a:r>
              <a:rPr lang="cs-CZ" b="1" dirty="0" smtClean="0"/>
              <a:t>Střediskem </a:t>
            </a:r>
            <a:r>
              <a:rPr lang="cs-CZ" b="1" dirty="0"/>
              <a:t>služeb školám </a:t>
            </a:r>
            <a:r>
              <a:rPr lang="cs-CZ" dirty="0" smtClean="0"/>
              <a:t>Brno, </a:t>
            </a:r>
            <a:r>
              <a:rPr lang="cs-CZ" b="1" dirty="0" smtClean="0"/>
              <a:t>NIDV </a:t>
            </a:r>
            <a:r>
              <a:rPr lang="cs-CZ" dirty="0" smtClean="0"/>
              <a:t>(Národní institut dalšího vzdělávání)</a:t>
            </a:r>
          </a:p>
          <a:p>
            <a:r>
              <a:rPr lang="cs-CZ" b="1" dirty="0" smtClean="0"/>
              <a:t>PPP </a:t>
            </a:r>
            <a:r>
              <a:rPr lang="cs-CZ" dirty="0" smtClean="0"/>
              <a:t>v místě či konzultace ve škole</a:t>
            </a:r>
          </a:p>
          <a:p>
            <a:r>
              <a:rPr lang="cs-CZ" b="1" dirty="0" smtClean="0"/>
              <a:t>školní </a:t>
            </a:r>
            <a:r>
              <a:rPr lang="cs-CZ" dirty="0" smtClean="0"/>
              <a:t>či </a:t>
            </a:r>
            <a:r>
              <a:rPr lang="cs-CZ" b="1" dirty="0" smtClean="0"/>
              <a:t>dětští psychologové</a:t>
            </a:r>
          </a:p>
          <a:p>
            <a:r>
              <a:rPr lang="cs-CZ" b="1" dirty="0" smtClean="0"/>
              <a:t>centra prevence, poradenská a nízkoprahová centra</a:t>
            </a:r>
          </a:p>
          <a:p>
            <a:r>
              <a:rPr lang="cs-CZ" b="1" dirty="0" smtClean="0"/>
              <a:t>orgány sociálně-právní ochrany dětí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091397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024744" cy="673144"/>
          </a:xfrm>
        </p:spPr>
        <p:txBody>
          <a:bodyPr>
            <a:noAutofit/>
          </a:bodyPr>
          <a:lstStyle/>
          <a:p>
            <a:r>
              <a:rPr lang="cs-CZ" sz="3200" dirty="0" smtClean="0"/>
              <a:t>Kam si učitelé chodí pro pomoc a vzdělání?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Speciální pedagogické centrum</a:t>
            </a:r>
          </a:p>
          <a:p>
            <a:r>
              <a:rPr lang="cs-CZ" b="1" dirty="0" smtClean="0"/>
              <a:t>Policie ČR</a:t>
            </a:r>
          </a:p>
          <a:p>
            <a:r>
              <a:rPr lang="cs-CZ" dirty="0" smtClean="0"/>
              <a:t>e- </a:t>
            </a:r>
            <a:r>
              <a:rPr lang="cs-CZ" dirty="0" err="1" smtClean="0"/>
              <a:t>learningové</a:t>
            </a:r>
            <a:r>
              <a:rPr lang="cs-CZ" dirty="0" smtClean="0"/>
              <a:t> programy</a:t>
            </a:r>
          </a:p>
          <a:p>
            <a:r>
              <a:rPr lang="cs-CZ" dirty="0" smtClean="0"/>
              <a:t>Goethe Institut, </a:t>
            </a:r>
            <a:r>
              <a:rPr lang="cs-CZ" dirty="0" err="1" smtClean="0"/>
              <a:t>Österreich</a:t>
            </a:r>
            <a:r>
              <a:rPr lang="cs-CZ" dirty="0" smtClean="0"/>
              <a:t> Institut</a:t>
            </a:r>
          </a:p>
          <a:p>
            <a:r>
              <a:rPr lang="cs-CZ" dirty="0" smtClean="0"/>
              <a:t>Lipka, Nadace Partnerství</a:t>
            </a:r>
          </a:p>
          <a:p>
            <a:r>
              <a:rPr lang="cs-CZ" dirty="0" smtClean="0"/>
              <a:t>semináře pořádané na ostatních ZŠ</a:t>
            </a:r>
          </a:p>
          <a:p>
            <a:r>
              <a:rPr lang="cs-CZ" dirty="0" smtClean="0"/>
              <a:t>IQ Roma servis Brno</a:t>
            </a:r>
          </a:p>
          <a:p>
            <a:r>
              <a:rPr lang="cs-CZ" dirty="0" smtClean="0"/>
              <a:t>CESOP – </a:t>
            </a:r>
            <a:r>
              <a:rPr lang="cs-CZ" dirty="0" err="1" smtClean="0"/>
              <a:t>centum</a:t>
            </a:r>
            <a:r>
              <a:rPr lang="cs-CZ" dirty="0" smtClean="0"/>
              <a:t> sociální prevence</a:t>
            </a:r>
          </a:p>
          <a:p>
            <a:r>
              <a:rPr lang="cs-CZ" dirty="0" smtClean="0"/>
              <a:t>k právníkovi</a:t>
            </a:r>
          </a:p>
          <a:p>
            <a:r>
              <a:rPr lang="cs-CZ" dirty="0" smtClean="0"/>
              <a:t>přednášky DESCARTES</a:t>
            </a:r>
          </a:p>
          <a:p>
            <a:r>
              <a:rPr lang="cs-CZ" dirty="0" smtClean="0"/>
              <a:t>zdravotní kurzy (www.zdrsem.cz)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1269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Kam si učitelé chodí pro radu?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r>
              <a:rPr lang="cs-CZ" dirty="0" smtClean="0"/>
              <a:t>ke kolegům</a:t>
            </a:r>
          </a:p>
          <a:p>
            <a:r>
              <a:rPr lang="cs-CZ" dirty="0" smtClean="0"/>
              <a:t>k výchovnému poradci</a:t>
            </a:r>
          </a:p>
          <a:p>
            <a:r>
              <a:rPr lang="cs-CZ" dirty="0" smtClean="0"/>
              <a:t>metodikovi prevence</a:t>
            </a:r>
          </a:p>
          <a:p>
            <a:r>
              <a:rPr lang="cs-CZ" dirty="0" smtClean="0"/>
              <a:t>k pracovníkům PPP</a:t>
            </a:r>
          </a:p>
          <a:p>
            <a:r>
              <a:rPr lang="cs-CZ" dirty="0" smtClean="0"/>
              <a:t>na internet</a:t>
            </a:r>
          </a:p>
          <a:p>
            <a:r>
              <a:rPr lang="cs-CZ" dirty="0" smtClean="0"/>
              <a:t>k vedení školy</a:t>
            </a:r>
          </a:p>
          <a:p>
            <a:r>
              <a:rPr lang="cs-CZ" dirty="0" smtClean="0"/>
              <a:t>k pedagogické radě</a:t>
            </a:r>
          </a:p>
          <a:p>
            <a:r>
              <a:rPr lang="cs-CZ" dirty="0" smtClean="0"/>
              <a:t>sbírají zpětnou vazbu od studentů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7457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cs-CZ" dirty="0" smtClean="0"/>
              <a:t>okruhy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r>
              <a:rPr lang="cs-CZ" dirty="0" smtClean="0"/>
              <a:t>jazykové kurzy</a:t>
            </a:r>
          </a:p>
          <a:p>
            <a:r>
              <a:rPr lang="cs-CZ" dirty="0" smtClean="0"/>
              <a:t>vzdělávání v oboru (aprobaci)</a:t>
            </a:r>
          </a:p>
          <a:p>
            <a:r>
              <a:rPr lang="cs-CZ" dirty="0" smtClean="0"/>
              <a:t>pedagogika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smtClean="0"/>
              <a:t>práce se skupinou</a:t>
            </a:r>
          </a:p>
          <a:p>
            <a:r>
              <a:rPr lang="cs-CZ" dirty="0" smtClean="0"/>
              <a:t>prevence sociálně-patologických jevů</a:t>
            </a:r>
          </a:p>
          <a:p>
            <a:r>
              <a:rPr lang="cs-CZ" dirty="0" smtClean="0"/>
              <a:t>prevence užívání drog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3577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komentáře ke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pedagogičtí pracovníci mají ze zákona nárok na 12 dní volna k samostudiu</a:t>
            </a:r>
          </a:p>
          <a:p>
            <a:r>
              <a:rPr lang="cs-CZ" dirty="0" smtClean="0"/>
              <a:t>na mnoha školách mají ředitelé problém pouštět učitele na kurzy (finance, suplování)</a:t>
            </a:r>
          </a:p>
          <a:p>
            <a:r>
              <a:rPr lang="cs-CZ" dirty="0" smtClean="0"/>
              <a:t>mnoho kurzů pro učitele bývá bezplatných</a:t>
            </a:r>
          </a:p>
          <a:p>
            <a:r>
              <a:rPr lang="cs-CZ" dirty="0" smtClean="0"/>
              <a:t>mnoho učitelů se dále vzdělává ve své aprobaci, ale méně v pedagogicko-psychologických dovednostech</a:t>
            </a:r>
          </a:p>
          <a:p>
            <a:r>
              <a:rPr lang="cs-CZ" dirty="0" smtClean="0"/>
              <a:t>mnoho učitelů si zvyšuje kvalifikaci VŠ studiem</a:t>
            </a:r>
          </a:p>
          <a:p>
            <a:r>
              <a:rPr lang="cs-CZ" dirty="0" smtClean="0"/>
              <a:t>pokud se učitel vzdělává, většinou je to jeho vlastní iniciativa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267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řečtěte si na </a:t>
            </a:r>
            <a:r>
              <a:rPr lang="cs-CZ" dirty="0" smtClean="0">
                <a:hlinkClick r:id="rId2"/>
              </a:rPr>
              <a:t>www.rodicevitani.cz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dva články o schůzkách ve trojici: </a:t>
            </a:r>
          </a:p>
          <a:p>
            <a:pPr marL="68580" indent="0">
              <a:buNone/>
            </a:pPr>
            <a:r>
              <a:rPr lang="cs-CZ" dirty="0">
                <a:hlinkClick r:id="rId3"/>
              </a:rPr>
              <a:t>http://www.rodicevitani.cz/pro-rodice/schuzky-ve-trojici-maji-jednoznacne-kladny-ohlas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a</a:t>
            </a:r>
          </a:p>
          <a:p>
            <a:pPr marL="68580" indent="0">
              <a:buNone/>
            </a:pPr>
            <a:r>
              <a:rPr lang="cs-CZ" dirty="0">
                <a:hlinkClick r:id="rId4"/>
              </a:rPr>
              <a:t>http://www.rodicevitani.cz/pro-rodice/nejisti-rodice-autoritativni-ucitele-a-deti-v-pohode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Zjistěte, co znamená značka Rodiče vítání a co je smyslem a obsahem těchto stránek.</a:t>
            </a:r>
          </a:p>
          <a:p>
            <a:r>
              <a:rPr lang="cs-CZ" dirty="0" smtClean="0"/>
              <a:t>Do úkolu napište jednu myšlenku, která vás na stránkách zaujala, inspirovala či popudila a okomentujete ji.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2432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několika zdrojů si prostudujte </a:t>
            </a:r>
            <a:r>
              <a:rPr lang="cs-CZ" b="1" dirty="0" smtClean="0"/>
              <a:t>pravidla </a:t>
            </a:r>
            <a:r>
              <a:rPr lang="cs-CZ" dirty="0" smtClean="0"/>
              <a:t>(pro poskytování a přijímání) </a:t>
            </a:r>
            <a:r>
              <a:rPr lang="cs-CZ" b="1" dirty="0" smtClean="0"/>
              <a:t>zpětné vazby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Také se seznamte se schématem </a:t>
            </a:r>
            <a:r>
              <a:rPr lang="cs-CZ" dirty="0" err="1" smtClean="0"/>
              <a:t>Johari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 (</a:t>
            </a:r>
            <a:r>
              <a:rPr lang="cs-CZ" dirty="0" err="1" smtClean="0"/>
              <a:t>Johariho</a:t>
            </a:r>
            <a:r>
              <a:rPr lang="cs-CZ" dirty="0" smtClean="0"/>
              <a:t> okno/mřížka).</a:t>
            </a:r>
          </a:p>
          <a:p>
            <a:r>
              <a:rPr lang="cs-CZ" dirty="0" smtClean="0"/>
              <a:t>Připravte si z nich materiál, se kterým budete moci pracovat v semináři.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4587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třída jako 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cs-CZ" dirty="0" smtClean="0"/>
              <a:t>učitel je lídr i manažer (nebo leader i </a:t>
            </a:r>
            <a:r>
              <a:rPr lang="cs-CZ" dirty="0" err="1" smtClean="0"/>
              <a:t>manager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udává „tón“ i organizuje</a:t>
            </a:r>
          </a:p>
          <a:p>
            <a:r>
              <a:rPr lang="cs-CZ" dirty="0" smtClean="0"/>
              <a:t>má velký vliv na atmosféru i klima třídy – intencionální a možná i výraznější neintencionální</a:t>
            </a:r>
          </a:p>
          <a:p>
            <a:r>
              <a:rPr lang="cs-CZ" dirty="0" smtClean="0"/>
              <a:t>dobří lídři dělají dobré třídy (a naopak)</a:t>
            </a:r>
          </a:p>
          <a:p>
            <a:r>
              <a:rPr lang="cs-CZ" dirty="0" smtClean="0"/>
              <a:t>pokud se ve třídě něco děje, jednu z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příčin můžeme najít v (ne)konání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59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Přečtěte si text na 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http://ceskomluvi.cz/ondrej-hausenblas-zapomenout-to-co-mi-nedava-smysl-je-zdravy-pristup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  <a:p>
            <a:r>
              <a:rPr lang="cs-CZ" dirty="0" smtClean="0"/>
              <a:t>najděte v něm myšlenku, s níž nesouhlasíte a napište proč</a:t>
            </a:r>
          </a:p>
          <a:p>
            <a:r>
              <a:rPr lang="cs-CZ" dirty="0" smtClean="0"/>
              <a:t>zjistěte si, co je „Česko mluví o vzdělávání“ – </a:t>
            </a:r>
            <a:r>
              <a:rPr lang="cs-CZ" smtClean="0"/>
              <a:t>nemusíte psát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2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třída jako 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cs-CZ" dirty="0" smtClean="0"/>
              <a:t>Je dobré vědět, že třída během své existence prochází </a:t>
            </a:r>
            <a:r>
              <a:rPr lang="cs-CZ" b="1" dirty="0" smtClean="0"/>
              <a:t>vývojem skupinové dynamiky</a:t>
            </a:r>
            <a:r>
              <a:rPr lang="cs-CZ" dirty="0" smtClean="0"/>
              <a:t>, jejíž fáze jsou zákonité. </a:t>
            </a:r>
          </a:p>
          <a:p>
            <a:r>
              <a:rPr lang="cs-CZ" dirty="0" smtClean="0"/>
              <a:t>Učitel a škola ale může různými prostředky tuto dynamiku urychlit, aby se třída co nejdříve dostala do „výkonných“ fází.</a:t>
            </a:r>
          </a:p>
          <a:p>
            <a:r>
              <a:rPr lang="cs-CZ" dirty="0" smtClean="0"/>
              <a:t>Pokud tyto fáze znáte, můžete je snadno diagnostikovat a pomoci skupině se posunout.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7452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fáze skupinové dynamiky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92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FORMING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STORMING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NORMING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PERFORMING</a:t>
            </a:r>
          </a:p>
          <a:p>
            <a:pPr marL="68580" indent="0">
              <a:buNone/>
            </a:pPr>
            <a:r>
              <a:rPr lang="cs-CZ" dirty="0" smtClean="0"/>
              <a:t>či jinak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SLUŠNOSTI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PROČ-JSME-ZDE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DĚLENÍ MOCI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SPOLUPRÁCE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JEDNOTA-DUCHA</a:t>
            </a:r>
          </a:p>
          <a:p>
            <a:pPr marL="68580" indent="0">
              <a:buNone/>
            </a:pPr>
            <a:endParaRPr lang="cs-CZ" sz="1200" dirty="0" smtClean="0"/>
          </a:p>
          <a:p>
            <a:pPr marL="68580" indent="0">
              <a:buNone/>
            </a:pPr>
            <a:r>
              <a:rPr lang="cs-CZ" sz="1200" dirty="0"/>
              <a:t>více </a:t>
            </a:r>
            <a:r>
              <a:rPr lang="cs-CZ" sz="1200" dirty="0" smtClean="0"/>
              <a:t>např. na </a:t>
            </a:r>
            <a:r>
              <a:rPr lang="cs-CZ" sz="1200" dirty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cs.wikipedia.org/wiki/</a:t>
            </a:r>
            <a:r>
              <a:rPr lang="cs-CZ" sz="1200" dirty="0" err="1" smtClean="0">
                <a:hlinkClick r:id="rId2"/>
              </a:rPr>
              <a:t>Fáze_vývoje_skupiny</a:t>
            </a:r>
            <a:endParaRPr lang="cs-CZ" sz="1200" dirty="0" smtClean="0"/>
          </a:p>
          <a:p>
            <a:pPr marL="68580" indent="0">
              <a:buNone/>
            </a:pPr>
            <a:endParaRPr lang="cs-CZ" sz="1300" dirty="0" smtClean="0"/>
          </a:p>
        </p:txBody>
      </p:sp>
    </p:spTree>
    <p:extLst>
      <p:ext uri="{BB962C8B-B14F-4D97-AF65-F5344CB8AC3E}">
        <p14:creationId xmlns:p14="http://schemas.microsoft.com/office/powerpoint/2010/main" val="3765853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Učitelovy činnosti při řízení třídy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3057148" cy="639762"/>
          </a:xfrm>
        </p:spPr>
        <p:txBody>
          <a:bodyPr/>
          <a:lstStyle/>
          <a:p>
            <a:r>
              <a:rPr lang="cs-CZ" dirty="0" smtClean="0"/>
              <a:t>LÍDR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41721" y="2276872"/>
            <a:ext cx="3419856" cy="3533619"/>
          </a:xfrm>
        </p:spPr>
        <p:txBody>
          <a:bodyPr/>
          <a:lstStyle/>
          <a:p>
            <a:r>
              <a:rPr lang="cs-CZ" dirty="0" smtClean="0"/>
              <a:t>motivuje</a:t>
            </a:r>
          </a:p>
          <a:p>
            <a:r>
              <a:rPr lang="cs-CZ" dirty="0" smtClean="0"/>
              <a:t>vychovává příkladem</a:t>
            </a:r>
          </a:p>
          <a:p>
            <a:r>
              <a:rPr lang="cs-CZ" dirty="0" smtClean="0"/>
              <a:t>soudí</a:t>
            </a:r>
          </a:p>
          <a:p>
            <a:r>
              <a:rPr lang="cs-CZ" dirty="0" smtClean="0"/>
              <a:t>dává </a:t>
            </a:r>
            <a:r>
              <a:rPr lang="cs-CZ" dirty="0" err="1" smtClean="0"/>
              <a:t>ZV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055717" cy="639762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152" y="2276872"/>
            <a:ext cx="3419856" cy="3533619"/>
          </a:xfrm>
        </p:spPr>
        <p:txBody>
          <a:bodyPr/>
          <a:lstStyle/>
          <a:p>
            <a:r>
              <a:rPr lang="cs-CZ" dirty="0" smtClean="0"/>
              <a:t>informuje</a:t>
            </a:r>
          </a:p>
          <a:p>
            <a:r>
              <a:rPr lang="cs-CZ" dirty="0" smtClean="0"/>
              <a:t>přikazuje</a:t>
            </a:r>
          </a:p>
          <a:p>
            <a:r>
              <a:rPr lang="cs-CZ" dirty="0" smtClean="0"/>
              <a:t>zakazuje</a:t>
            </a:r>
          </a:p>
          <a:p>
            <a:r>
              <a:rPr lang="cs-CZ" dirty="0" smtClean="0"/>
              <a:t>organizuje</a:t>
            </a:r>
          </a:p>
          <a:p>
            <a:r>
              <a:rPr lang="cs-CZ" dirty="0" smtClean="0"/>
              <a:t>soudí</a:t>
            </a:r>
          </a:p>
          <a:p>
            <a:r>
              <a:rPr lang="cs-CZ" dirty="0" smtClean="0"/>
              <a:t>hodnotí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Učitelovy činnosti při řízení třídy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3057148" cy="639762"/>
          </a:xfrm>
        </p:spPr>
        <p:txBody>
          <a:bodyPr/>
          <a:lstStyle/>
          <a:p>
            <a:r>
              <a:rPr lang="cs-CZ" dirty="0" smtClean="0"/>
              <a:t>LÍDR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41721" y="2204864"/>
            <a:ext cx="3419856" cy="3605627"/>
          </a:xfrm>
        </p:spPr>
        <p:txBody>
          <a:bodyPr/>
          <a:lstStyle/>
          <a:p>
            <a:r>
              <a:rPr lang="cs-CZ" dirty="0" smtClean="0"/>
              <a:t>motivuje vnitřně</a:t>
            </a:r>
          </a:p>
          <a:p>
            <a:r>
              <a:rPr lang="cs-CZ" dirty="0" smtClean="0"/>
              <a:t>ovlivňuje, inspiruje</a:t>
            </a:r>
          </a:p>
          <a:p>
            <a:r>
              <a:rPr lang="cs-CZ" dirty="0" smtClean="0"/>
              <a:t>vychovává vzorem</a:t>
            </a:r>
          </a:p>
          <a:p>
            <a:r>
              <a:rPr lang="cs-CZ" dirty="0" smtClean="0"/>
              <a:t>dává </a:t>
            </a:r>
            <a:r>
              <a:rPr lang="cs-CZ" dirty="0" err="1" smtClean="0"/>
              <a:t>ZV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055717" cy="639762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152" y="2204864"/>
            <a:ext cx="3419856" cy="3605627"/>
          </a:xfrm>
        </p:spPr>
        <p:txBody>
          <a:bodyPr/>
          <a:lstStyle/>
          <a:p>
            <a:r>
              <a:rPr lang="cs-CZ" dirty="0" smtClean="0"/>
              <a:t>Motivuje zevně</a:t>
            </a:r>
          </a:p>
          <a:p>
            <a:r>
              <a:rPr lang="cs-CZ" dirty="0" smtClean="0"/>
              <a:t>organizuje</a:t>
            </a:r>
          </a:p>
          <a:p>
            <a:r>
              <a:rPr lang="cs-CZ" dirty="0" smtClean="0"/>
              <a:t>řídí</a:t>
            </a:r>
          </a:p>
          <a:p>
            <a:r>
              <a:rPr lang="cs-CZ" dirty="0" smtClean="0"/>
              <a:t>řeší problémy</a:t>
            </a:r>
          </a:p>
          <a:p>
            <a:r>
              <a:rPr lang="cs-CZ" dirty="0" smtClean="0"/>
              <a:t>hodnotí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Učitelovy činnosti při řízení třídy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3057148" cy="639762"/>
          </a:xfrm>
        </p:spPr>
        <p:txBody>
          <a:bodyPr/>
          <a:lstStyle/>
          <a:p>
            <a:r>
              <a:rPr lang="cs-CZ" dirty="0" smtClean="0"/>
              <a:t>LÍDR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41721" y="2276872"/>
            <a:ext cx="3419856" cy="3533619"/>
          </a:xfrm>
        </p:spPr>
        <p:txBody>
          <a:bodyPr/>
          <a:lstStyle/>
          <a:p>
            <a:r>
              <a:rPr lang="cs-CZ" dirty="0" smtClean="0"/>
              <a:t>zadávání samostatných projektů</a:t>
            </a:r>
          </a:p>
          <a:p>
            <a:r>
              <a:rPr lang="cs-CZ" dirty="0" smtClean="0"/>
              <a:t>dává ZV</a:t>
            </a:r>
          </a:p>
          <a:p>
            <a:r>
              <a:rPr lang="cs-CZ" dirty="0" smtClean="0"/>
              <a:t>vyzařování, charisma, osobnost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055717" cy="639762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152" y="2276872"/>
            <a:ext cx="3419856" cy="3533619"/>
          </a:xfrm>
        </p:spPr>
        <p:txBody>
          <a:bodyPr/>
          <a:lstStyle/>
          <a:p>
            <a:r>
              <a:rPr lang="cs-CZ" dirty="0" smtClean="0"/>
              <a:t>upozorňování, příkazy, zákazy</a:t>
            </a:r>
          </a:p>
          <a:p>
            <a:r>
              <a:rPr lang="cs-CZ" dirty="0" smtClean="0"/>
              <a:t>hodnotí</a:t>
            </a:r>
          </a:p>
          <a:p>
            <a:r>
              <a:rPr lang="cs-CZ" dirty="0" smtClean="0"/>
              <a:t>organizuje</a:t>
            </a:r>
          </a:p>
          <a:p>
            <a:r>
              <a:rPr lang="cs-CZ" dirty="0" smtClean="0"/>
              <a:t>zadávání, kontrola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Učitelovy činnosti při řízení třídy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3057148" cy="639762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LÍDR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41721" y="2276872"/>
            <a:ext cx="3419856" cy="3533619"/>
          </a:xfrm>
        </p:spPr>
        <p:txBody>
          <a:bodyPr/>
          <a:lstStyle/>
          <a:p>
            <a:r>
              <a:rPr lang="cs-CZ" dirty="0" smtClean="0"/>
              <a:t>motivace vnitřní</a:t>
            </a:r>
          </a:p>
          <a:p>
            <a:r>
              <a:rPr lang="cs-CZ" dirty="0" smtClean="0"/>
              <a:t>dává ZV</a:t>
            </a:r>
          </a:p>
          <a:p>
            <a:r>
              <a:rPr lang="cs-CZ" dirty="0" smtClean="0"/>
              <a:t>vytváří podmínky a prostředí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055717" cy="639762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MANAŽER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152" y="2276872"/>
            <a:ext cx="3419856" cy="3533619"/>
          </a:xfrm>
        </p:spPr>
        <p:txBody>
          <a:bodyPr/>
          <a:lstStyle/>
          <a:p>
            <a:r>
              <a:rPr lang="cs-CZ" dirty="0" smtClean="0"/>
              <a:t>motivace vnější</a:t>
            </a:r>
          </a:p>
          <a:p>
            <a:r>
              <a:rPr lang="cs-CZ" dirty="0" smtClean="0"/>
              <a:t>práce s hlasem</a:t>
            </a:r>
          </a:p>
          <a:p>
            <a:r>
              <a:rPr lang="cs-CZ" dirty="0" smtClean="0"/>
              <a:t>nastavování pravidel</a:t>
            </a:r>
          </a:p>
          <a:p>
            <a:r>
              <a:rPr lang="cs-CZ" dirty="0" smtClean="0"/>
              <a:t>udržuje kázeň</a:t>
            </a:r>
          </a:p>
          <a:p>
            <a:r>
              <a:rPr lang="cs-CZ" dirty="0" smtClean="0"/>
              <a:t>zadává a kontroluje</a:t>
            </a:r>
          </a:p>
          <a:p>
            <a:r>
              <a:rPr lang="cs-CZ" dirty="0" smtClean="0"/>
              <a:t>hodnotí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Učitelův vliv na třídu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3057148" cy="639762"/>
          </a:xfrm>
        </p:spPr>
        <p:txBody>
          <a:bodyPr/>
          <a:lstStyle/>
          <a:p>
            <a:r>
              <a:rPr lang="cs-CZ" dirty="0" smtClean="0"/>
              <a:t>záměrný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41721" y="2132856"/>
            <a:ext cx="3419856" cy="3677635"/>
          </a:xfrm>
        </p:spPr>
        <p:txBody>
          <a:bodyPr/>
          <a:lstStyle/>
          <a:p>
            <a:r>
              <a:rPr lang="cs-CZ" dirty="0" smtClean="0"/>
              <a:t>motivuje</a:t>
            </a:r>
          </a:p>
          <a:p>
            <a:r>
              <a:rPr lang="cs-CZ" dirty="0" smtClean="0"/>
              <a:t>vytváří plán, předkládá ho</a:t>
            </a:r>
          </a:p>
          <a:p>
            <a:r>
              <a:rPr lang="cs-CZ" dirty="0" smtClean="0"/>
              <a:t>odměňuje, trestá</a:t>
            </a:r>
          </a:p>
          <a:p>
            <a:r>
              <a:rPr lang="cs-CZ" dirty="0" smtClean="0"/>
              <a:t>prezentované postoje a názory</a:t>
            </a:r>
          </a:p>
          <a:p>
            <a:r>
              <a:rPr lang="cs-CZ" dirty="0" smtClean="0"/>
              <a:t>křik, zvýšení hlasu, ticho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412776"/>
            <a:ext cx="3055717" cy="639762"/>
          </a:xfrm>
        </p:spPr>
        <p:txBody>
          <a:bodyPr/>
          <a:lstStyle/>
          <a:p>
            <a:r>
              <a:rPr lang="cs-CZ" dirty="0" smtClean="0"/>
              <a:t>bezděčný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152" y="2204864"/>
            <a:ext cx="3419856" cy="3605627"/>
          </a:xfrm>
        </p:spPr>
        <p:txBody>
          <a:bodyPr/>
          <a:lstStyle/>
          <a:p>
            <a:r>
              <a:rPr lang="cs-CZ" dirty="0" smtClean="0"/>
              <a:t>postoje a názory „žité“</a:t>
            </a:r>
          </a:p>
          <a:p>
            <a:r>
              <a:rPr lang="cs-CZ" dirty="0" smtClean="0"/>
              <a:t>povaha, temperament</a:t>
            </a:r>
          </a:p>
          <a:p>
            <a:r>
              <a:rPr lang="cs-CZ" dirty="0" smtClean="0"/>
              <a:t>neverbální komunikace</a:t>
            </a:r>
          </a:p>
          <a:p>
            <a:r>
              <a:rPr lang="cs-CZ" smtClean="0"/>
              <a:t>oblečení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Učitelův vliv na třídu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3057148" cy="639762"/>
          </a:xfrm>
        </p:spPr>
        <p:txBody>
          <a:bodyPr/>
          <a:lstStyle/>
          <a:p>
            <a:r>
              <a:rPr lang="cs-CZ" dirty="0" smtClean="0"/>
              <a:t>záměrný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41721" y="2132856"/>
            <a:ext cx="3419856" cy="36776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uplatňování moci, trestá, upozorňuje, oceňuje, chválí</a:t>
            </a:r>
          </a:p>
          <a:p>
            <a:r>
              <a:rPr lang="cs-CZ" dirty="0" smtClean="0"/>
              <a:t>nastavuje pravidla</a:t>
            </a:r>
          </a:p>
          <a:p>
            <a:r>
              <a:rPr lang="cs-CZ" dirty="0" smtClean="0"/>
              <a:t>hraje roli – pojetí</a:t>
            </a:r>
          </a:p>
          <a:p>
            <a:r>
              <a:rPr lang="cs-CZ" dirty="0" smtClean="0"/>
              <a:t>záměrná motivace</a:t>
            </a:r>
          </a:p>
          <a:p>
            <a:r>
              <a:rPr lang="cs-CZ" dirty="0" smtClean="0"/>
              <a:t>dobrý příklad</a:t>
            </a:r>
          </a:p>
          <a:p>
            <a:r>
              <a:rPr lang="cs-CZ" dirty="0" smtClean="0"/>
              <a:t>podporuji dobré procesy</a:t>
            </a:r>
          </a:p>
          <a:p>
            <a:r>
              <a:rPr lang="cs-CZ" dirty="0" smtClean="0"/>
              <a:t>způsob komunikace</a:t>
            </a:r>
          </a:p>
          <a:p>
            <a:r>
              <a:rPr lang="cs-CZ" dirty="0" smtClean="0"/>
              <a:t>názory a postoje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412776"/>
            <a:ext cx="3055717" cy="639762"/>
          </a:xfrm>
        </p:spPr>
        <p:txBody>
          <a:bodyPr/>
          <a:lstStyle/>
          <a:p>
            <a:r>
              <a:rPr lang="cs-CZ" dirty="0" smtClean="0"/>
              <a:t>bezděčný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152" y="2204864"/>
            <a:ext cx="3419856" cy="360562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vzhledem</a:t>
            </a:r>
          </a:p>
          <a:p>
            <a:r>
              <a:rPr lang="cs-CZ" dirty="0" smtClean="0"/>
              <a:t>neverbální komunikace, pohyb po třídě</a:t>
            </a:r>
          </a:p>
          <a:p>
            <a:r>
              <a:rPr lang="cs-CZ" dirty="0" smtClean="0"/>
              <a:t>chování mimo školu</a:t>
            </a:r>
          </a:p>
          <a:p>
            <a:r>
              <a:rPr lang="cs-CZ" dirty="0" smtClean="0"/>
              <a:t>způsob komunikace</a:t>
            </a:r>
          </a:p>
          <a:p>
            <a:r>
              <a:rPr lang="cs-CZ" dirty="0" smtClean="0"/>
              <a:t>názory </a:t>
            </a:r>
            <a:r>
              <a:rPr lang="cs-CZ" smtClean="0"/>
              <a:t>a postoje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Učitelův vliv na třídu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3057148" cy="639762"/>
          </a:xfrm>
        </p:spPr>
        <p:txBody>
          <a:bodyPr/>
          <a:lstStyle/>
          <a:p>
            <a:r>
              <a:rPr lang="cs-CZ" dirty="0" smtClean="0"/>
              <a:t>záměrný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41721" y="2132856"/>
            <a:ext cx="3419856" cy="3677635"/>
          </a:xfrm>
        </p:spPr>
        <p:txBody>
          <a:bodyPr>
            <a:normAutofit/>
          </a:bodyPr>
          <a:lstStyle/>
          <a:p>
            <a:r>
              <a:rPr lang="cs-CZ" dirty="0" smtClean="0"/>
              <a:t>příkazy</a:t>
            </a:r>
          </a:p>
          <a:p>
            <a:r>
              <a:rPr lang="cs-CZ" dirty="0" smtClean="0"/>
              <a:t>tresty, odměny</a:t>
            </a:r>
          </a:p>
          <a:p>
            <a:r>
              <a:rPr lang="cs-CZ" dirty="0" smtClean="0"/>
              <a:t>způsob jednání</a:t>
            </a:r>
          </a:p>
          <a:p>
            <a:r>
              <a:rPr lang="cs-CZ" dirty="0" smtClean="0"/>
              <a:t>delegování pravomocí</a:t>
            </a:r>
          </a:p>
          <a:p>
            <a:r>
              <a:rPr lang="cs-CZ" dirty="0" smtClean="0"/>
              <a:t>nastavování pravidel</a:t>
            </a:r>
          </a:p>
          <a:p>
            <a:r>
              <a:rPr lang="cs-CZ" smtClean="0"/>
              <a:t>názory postoje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412776"/>
            <a:ext cx="3055717" cy="639762"/>
          </a:xfrm>
        </p:spPr>
        <p:txBody>
          <a:bodyPr/>
          <a:lstStyle/>
          <a:p>
            <a:r>
              <a:rPr lang="cs-CZ" dirty="0" smtClean="0"/>
              <a:t>bezděčný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152" y="2204864"/>
            <a:ext cx="3419856" cy="360562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způsob jednání</a:t>
            </a:r>
          </a:p>
          <a:p>
            <a:r>
              <a:rPr lang="cs-CZ" dirty="0" smtClean="0"/>
              <a:t>neverbální komunikace</a:t>
            </a:r>
          </a:p>
          <a:p>
            <a:r>
              <a:rPr lang="cs-CZ" dirty="0" smtClean="0"/>
              <a:t>celková povaha, temperament</a:t>
            </a:r>
          </a:p>
          <a:p>
            <a:r>
              <a:rPr lang="cs-CZ" dirty="0" smtClean="0"/>
              <a:t>zkušenosti</a:t>
            </a:r>
          </a:p>
          <a:p>
            <a:r>
              <a:rPr lang="cs-CZ" dirty="0" smtClean="0"/>
              <a:t>oblečení, vzhled</a:t>
            </a:r>
          </a:p>
          <a:p>
            <a:r>
              <a:rPr lang="cs-CZ" dirty="0" smtClean="0"/>
              <a:t>mluva a hlas</a:t>
            </a:r>
          </a:p>
          <a:p>
            <a:r>
              <a:rPr lang="cs-CZ" dirty="0" smtClean="0"/>
              <a:t>názory a postoje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Učitelův vliv na třídu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3057148" cy="639762"/>
          </a:xfrm>
        </p:spPr>
        <p:txBody>
          <a:bodyPr/>
          <a:lstStyle/>
          <a:p>
            <a:r>
              <a:rPr lang="cs-CZ" dirty="0" smtClean="0"/>
              <a:t>záměrný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41721" y="2132856"/>
            <a:ext cx="3419856" cy="36776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použití moci, autority</a:t>
            </a:r>
          </a:p>
          <a:p>
            <a:r>
              <a:rPr lang="cs-CZ" dirty="0" smtClean="0"/>
              <a:t>zájem, osobní komunikace </a:t>
            </a:r>
          </a:p>
          <a:p>
            <a:r>
              <a:rPr lang="cs-CZ" dirty="0" smtClean="0"/>
              <a:t>práce s výrazem, náladou</a:t>
            </a:r>
          </a:p>
          <a:p>
            <a:r>
              <a:rPr lang="cs-CZ" dirty="0" smtClean="0"/>
              <a:t>pohyb po třídě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názory</a:t>
            </a:r>
            <a:r>
              <a:rPr lang="cs-CZ" smtClean="0"/>
              <a:t>, postoje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412776"/>
            <a:ext cx="3055717" cy="639762"/>
          </a:xfrm>
        </p:spPr>
        <p:txBody>
          <a:bodyPr/>
          <a:lstStyle/>
          <a:p>
            <a:r>
              <a:rPr lang="cs-CZ" dirty="0" smtClean="0"/>
              <a:t>bezděčný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152" y="2204864"/>
            <a:ext cx="3419856" cy="360562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vzhled, oblečení</a:t>
            </a:r>
          </a:p>
          <a:p>
            <a:r>
              <a:rPr lang="cs-CZ" dirty="0" smtClean="0"/>
              <a:t>volba slov</a:t>
            </a:r>
          </a:p>
          <a:p>
            <a:r>
              <a:rPr lang="cs-CZ" dirty="0" smtClean="0"/>
              <a:t>parazitická slova</a:t>
            </a:r>
          </a:p>
          <a:p>
            <a:r>
              <a:rPr lang="cs-CZ" dirty="0" smtClean="0"/>
              <a:t>gesta</a:t>
            </a:r>
          </a:p>
          <a:p>
            <a:r>
              <a:rPr lang="cs-CZ" dirty="0" smtClean="0"/>
              <a:t>vůně, zápach</a:t>
            </a:r>
          </a:p>
          <a:p>
            <a:r>
              <a:rPr lang="cs-CZ" dirty="0" smtClean="0"/>
              <a:t>nálada</a:t>
            </a:r>
          </a:p>
          <a:p>
            <a:r>
              <a:rPr lang="cs-CZ" dirty="0" smtClean="0"/>
              <a:t>zkušenosti</a:t>
            </a:r>
          </a:p>
          <a:p>
            <a:r>
              <a:rPr lang="cs-CZ" dirty="0" smtClean="0"/>
              <a:t>prožívání</a:t>
            </a:r>
          </a:p>
          <a:p>
            <a:r>
              <a:rPr lang="cs-CZ" dirty="0" smtClean="0"/>
              <a:t>osobnost, charisma</a:t>
            </a:r>
          </a:p>
          <a:p>
            <a:r>
              <a:rPr lang="cs-CZ" dirty="0" smtClean="0"/>
              <a:t>vlastní motivace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hard</a:t>
            </a:r>
            <a:r>
              <a:rPr lang="cs-CZ" dirty="0" smtClean="0"/>
              <a:t> x soft </a:t>
            </a:r>
            <a:r>
              <a:rPr lang="cs-CZ" dirty="0" err="1" smtClean="0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tvrdé dovednosti </a:t>
            </a:r>
            <a:r>
              <a:rPr lang="cs-CZ" dirty="0" smtClean="0"/>
              <a:t>– jsou měřitelné, patří sem věci, které se lze naučit např. z učebnice či následováním nějakého ustáleného postupu, často odborné dovednosti (používání gramatických pravidel, vaření, mluvení cizím jazykem)</a:t>
            </a: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měkké dovednosti </a:t>
            </a:r>
            <a:r>
              <a:rPr lang="cs-CZ" dirty="0" smtClean="0"/>
              <a:t>– </a:t>
            </a:r>
            <a:r>
              <a:rPr lang="cs-CZ" smtClean="0"/>
              <a:t>obtížně měřitelné dovednosti </a:t>
            </a:r>
            <a:r>
              <a:rPr lang="cs-CZ" dirty="0" smtClean="0"/>
              <a:t>v oblasti sociální a sebeřízení – komunikativnost, efektivní komunikace, spolupráce, sebeprosazení, sebehodnocení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3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 smtClean="0"/>
              <a:t>11. domácí úkol (důležitý)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Velmi vážně a důkladně se zamyslete nad tím, jakého žáka / klienta chcete „vytvořit“.</a:t>
            </a:r>
          </a:p>
          <a:p>
            <a:pPr marL="68580" indent="0">
              <a:buNone/>
            </a:pPr>
            <a:r>
              <a:rPr lang="cs-CZ" dirty="0" smtClean="0"/>
              <a:t>Kam ho chcete vést, k čemu ho budete vychovávat. Nezapomeňte vzít v potaz svůj hodnotový žebříček.</a:t>
            </a:r>
          </a:p>
          <a:p>
            <a:pPr marL="68580" indent="0">
              <a:buNone/>
            </a:pPr>
            <a:r>
              <a:rPr lang="cs-CZ" dirty="0" smtClean="0"/>
              <a:t>Na základě této úvahy sepište profil svého absolventa. Věnujte se jak stránce vědomostí a dovedností oborových, ale (pro tento DÚ) dejte větší důraz na kompetence, sociální a komunikační a </a:t>
            </a:r>
            <a:r>
              <a:rPr lang="cs-CZ" dirty="0" err="1" smtClean="0"/>
              <a:t>sebevztahové</a:t>
            </a:r>
            <a:r>
              <a:rPr lang="cs-CZ" dirty="0" smtClean="0"/>
              <a:t> dovednosti.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hard </a:t>
            </a:r>
            <a:r>
              <a:rPr lang="cs-CZ" dirty="0" err="1" smtClean="0"/>
              <a:t>skills</a:t>
            </a:r>
            <a:r>
              <a:rPr lang="cs-CZ" dirty="0" smtClean="0"/>
              <a:t> ze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čtení</a:t>
            </a:r>
          </a:p>
          <a:p>
            <a:r>
              <a:rPr lang="cs-CZ" dirty="0" smtClean="0"/>
              <a:t>psaní</a:t>
            </a:r>
          </a:p>
          <a:p>
            <a:r>
              <a:rPr lang="cs-CZ" dirty="0" smtClean="0"/>
              <a:t>počítání, vč. složitějších operací</a:t>
            </a:r>
          </a:p>
          <a:p>
            <a:r>
              <a:rPr lang="cs-CZ" dirty="0" smtClean="0"/>
              <a:t>plavat, kotrmelec, přeskok přes kozu apod.</a:t>
            </a:r>
          </a:p>
          <a:p>
            <a:r>
              <a:rPr lang="cs-CZ" dirty="0" smtClean="0"/>
              <a:t>cizí jazyky</a:t>
            </a:r>
          </a:p>
          <a:p>
            <a:r>
              <a:rPr lang="cs-CZ" dirty="0" smtClean="0"/>
              <a:t>práce s PC</a:t>
            </a:r>
          </a:p>
          <a:p>
            <a:r>
              <a:rPr lang="cs-CZ" dirty="0" smtClean="0"/>
              <a:t>všeobecný přehled</a:t>
            </a:r>
          </a:p>
          <a:p>
            <a:r>
              <a:rPr lang="cs-CZ" dirty="0" smtClean="0"/>
              <a:t>ruční práce</a:t>
            </a:r>
          </a:p>
          <a:p>
            <a:r>
              <a:rPr lang="cs-CZ" dirty="0" smtClean="0"/>
              <a:t>pravopis a gramatika</a:t>
            </a:r>
          </a:p>
          <a:p>
            <a:r>
              <a:rPr lang="cs-CZ" dirty="0" smtClean="0"/>
              <a:t>…</a:t>
            </a:r>
          </a:p>
          <a:p>
            <a:pPr marL="68580" indent="0">
              <a:buNone/>
            </a:pPr>
            <a:endParaRPr lang="cs-CZ" sz="2200" i="1" dirty="0" smtClean="0"/>
          </a:p>
          <a:p>
            <a:pPr marL="68580" indent="0">
              <a:buNone/>
            </a:pPr>
            <a:r>
              <a:rPr lang="cs-CZ" sz="2200" b="1" i="1" dirty="0" smtClean="0">
                <a:solidFill>
                  <a:srgbClr val="7030A0"/>
                </a:solidFill>
              </a:rPr>
              <a:t>Co z toho bychom neuměli, kdybychom do školy nechodili?</a:t>
            </a:r>
            <a:endParaRPr lang="cs-CZ" sz="2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skills</a:t>
            </a:r>
            <a:r>
              <a:rPr lang="cs-CZ" dirty="0" smtClean="0"/>
              <a:t> ze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samostatnost</a:t>
            </a:r>
          </a:p>
          <a:p>
            <a:r>
              <a:rPr lang="cs-CZ" sz="1600" dirty="0" smtClean="0"/>
              <a:t>dovednost učit se</a:t>
            </a:r>
          </a:p>
          <a:p>
            <a:r>
              <a:rPr lang="cs-CZ" sz="1600" dirty="0" smtClean="0"/>
              <a:t>soužití a spolupráce s ostatními ( i těmi, které jsem si nevybral)</a:t>
            </a:r>
          </a:p>
          <a:p>
            <a:r>
              <a:rPr lang="cs-CZ" sz="1600" dirty="0" smtClean="0"/>
              <a:t>jednání s dospělými, s autoritami</a:t>
            </a:r>
          </a:p>
          <a:p>
            <a:r>
              <a:rPr lang="cs-CZ" sz="1600" dirty="0" smtClean="0"/>
              <a:t>udržování vztahů s vrstevníky i dětmi z jiných věkových skupin</a:t>
            </a:r>
          </a:p>
          <a:p>
            <a:r>
              <a:rPr lang="cs-CZ" sz="1600" dirty="0" err="1" smtClean="0"/>
              <a:t>timemanagement</a:t>
            </a:r>
            <a:endParaRPr lang="cs-CZ" sz="1600" dirty="0" smtClean="0"/>
          </a:p>
          <a:p>
            <a:r>
              <a:rPr lang="cs-CZ" sz="1600" dirty="0" smtClean="0"/>
              <a:t>zodpovědnost/poslušnost</a:t>
            </a:r>
          </a:p>
          <a:p>
            <a:r>
              <a:rPr lang="cs-CZ" sz="1600" dirty="0" smtClean="0"/>
              <a:t>řešení konfliktů</a:t>
            </a:r>
          </a:p>
          <a:p>
            <a:r>
              <a:rPr lang="cs-CZ" sz="1600" dirty="0" smtClean="0"/>
              <a:t>řešení problémů (ve významu složité sociální situace i otázky k</a:t>
            </a:r>
            <a:r>
              <a:rPr lang="cs-CZ" sz="1600" dirty="0" smtClean="0">
                <a:latin typeface="Calibri"/>
              </a:rPr>
              <a:t>  </a:t>
            </a:r>
            <a:r>
              <a:rPr lang="cs-CZ" sz="1600" dirty="0" smtClean="0"/>
              <a:t>řešení)</a:t>
            </a:r>
          </a:p>
          <a:p>
            <a:r>
              <a:rPr lang="cs-CZ" sz="1600" dirty="0" smtClean="0"/>
              <a:t>prezentační dovednosti</a:t>
            </a:r>
          </a:p>
          <a:p>
            <a:r>
              <a:rPr lang="cs-CZ" sz="1600" dirty="0" smtClean="0"/>
              <a:t>…</a:t>
            </a:r>
          </a:p>
          <a:p>
            <a:pPr marL="68580" indent="0">
              <a:buNone/>
            </a:pPr>
            <a:r>
              <a:rPr lang="cs-CZ" sz="1600" b="1" dirty="0" smtClean="0">
                <a:solidFill>
                  <a:srgbClr val="7030A0"/>
                </a:solidFill>
              </a:rPr>
              <a:t>Většinou je škola přímo neučí, rozvíjejí se (</a:t>
            </a:r>
            <a:r>
              <a:rPr lang="cs-CZ" sz="1600" b="1" dirty="0" err="1" smtClean="0">
                <a:solidFill>
                  <a:srgbClr val="7030A0"/>
                </a:solidFill>
              </a:rPr>
              <a:t>virálně</a:t>
            </a:r>
            <a:r>
              <a:rPr lang="cs-CZ" sz="1600" b="1" dirty="0" smtClean="0">
                <a:solidFill>
                  <a:srgbClr val="7030A0"/>
                </a:solidFill>
              </a:rPr>
              <a:t>) v jejím prostředí.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467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Inspirováni svými životními zkušenostmi a rozhovorem z 1. DÚ napište, co by dle vás měla škola (ZŠ </a:t>
            </a:r>
            <a:r>
              <a:rPr lang="cs-CZ" smtClean="0"/>
              <a:t>i SŠ) učit </a:t>
            </a:r>
            <a:r>
              <a:rPr lang="cs-CZ" dirty="0" smtClean="0"/>
              <a:t>v oblasti soft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smtClean="0"/>
              <a:t>Zkuste to formulovat jako otázky. Např. Jak být spokojený v práci?</a:t>
            </a:r>
          </a:p>
          <a:p>
            <a:r>
              <a:rPr lang="cs-CZ" dirty="0" smtClean="0"/>
              <a:t>očekávaný rozsah </a:t>
            </a:r>
            <a:r>
              <a:rPr lang="cs-CZ" dirty="0" smtClean="0">
                <a:latin typeface="Calibri"/>
              </a:rPr>
              <a:t>± 5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6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3033</TotalTime>
  <Words>3340</Words>
  <Application>Microsoft Office PowerPoint</Application>
  <PresentationFormat>Předvádění na obrazovce (4:3)</PresentationFormat>
  <Paragraphs>505</Paragraphs>
  <Slides>60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1" baseType="lpstr">
      <vt:lpstr>Austin</vt:lpstr>
      <vt:lpstr>psychologie ve školní praxi</vt:lpstr>
      <vt:lpstr>TEORETICKÁ TÉMATA</vt:lpstr>
      <vt:lpstr>PRAKTICKÁ APLIKACE</vt:lpstr>
      <vt:lpstr>ZÁKLADNÍ TÉMATA</vt:lpstr>
      <vt:lpstr>1. domácí úkol</vt:lpstr>
      <vt:lpstr>hard x soft skills</vt:lpstr>
      <vt:lpstr>hard skills ze ZŠ</vt:lpstr>
      <vt:lpstr>soft skills ze ZŠ</vt:lpstr>
      <vt:lpstr>2. domácí úkol</vt:lpstr>
      <vt:lpstr>SOFT SKILLS, KTERÉ BY MĚLA ŠKOLA CÍLENĚ UČIT (z vašich DÚ)</vt:lpstr>
      <vt:lpstr>SOFT SKILLS, KTERÉ BY MĚLA ŠKOLA CÍLENĚ UČIT (z vašich DÚ)</vt:lpstr>
      <vt:lpstr>SOFT SKILLS, KTERÉ BY MĚLA ŠKOLA CÍLENĚ UČIT (z vašich DÚ)</vt:lpstr>
      <vt:lpstr>SOFT SKILLS, KTERÉ BY MĚLA ŠKOLA CÍLENĚ UČIT</vt:lpstr>
      <vt:lpstr>VZTAH UČITELE A ŽÁKA</vt:lpstr>
      <vt:lpstr>Co ovlivňuje vztah už na počátku?</vt:lpstr>
      <vt:lpstr>Co ovlivňuje vztah už na počátku? DOSPĚLÝ x DÍTĚ</vt:lpstr>
      <vt:lpstr>výchovné přístupy současnosti</vt:lpstr>
      <vt:lpstr>výchovné přístupy současnost</vt:lpstr>
      <vt:lpstr>výchovné přístupy současnosti</vt:lpstr>
      <vt:lpstr>výchovné přístupy současnosti</vt:lpstr>
      <vt:lpstr>3. domácí úkol ze 4.3.</vt:lpstr>
      <vt:lpstr>Neefektivní způsoby komunikace</vt:lpstr>
      <vt:lpstr>Neefektivní způsoby komunikace</vt:lpstr>
      <vt:lpstr>Neefektivní způsoby komunikace</vt:lpstr>
      <vt:lpstr>Neefektivní způsoby komunikace</vt:lpstr>
      <vt:lpstr>Neefektivní způsoby komunikace</vt:lpstr>
      <vt:lpstr>Jak to vnímáte? (z DÚ)</vt:lpstr>
      <vt:lpstr>Jak to vnímáte? (z DÚ)2</vt:lpstr>
      <vt:lpstr>4. domácí úkol</vt:lpstr>
      <vt:lpstr>Efektivní a respektující způsoby komunikace</vt:lpstr>
      <vt:lpstr>Efektivní a respektující způsoby komunikace</vt:lpstr>
      <vt:lpstr>Na co si dát pozor</vt:lpstr>
      <vt:lpstr>5. domácí úkol</vt:lpstr>
      <vt:lpstr>Desatero pro komunikaci s rodiči</vt:lpstr>
      <vt:lpstr>Desatero pro komunikaci s rodiči</vt:lpstr>
      <vt:lpstr>z vašich komentářů</vt:lpstr>
      <vt:lpstr>z vašich komentářů</vt:lpstr>
      <vt:lpstr>5 rad pro rodiče a 5 rad pro učitele, jak dobře zvládnout vzájemnou komunikaci a spolupráci</vt:lpstr>
      <vt:lpstr>Třídní schůzky ANO</vt:lpstr>
      <vt:lpstr>Třídní schůzky NE</vt:lpstr>
      <vt:lpstr>6. domácí úkol</vt:lpstr>
      <vt:lpstr>Kam si učitelé chodí pro pomoc a vzdělání?</vt:lpstr>
      <vt:lpstr>Kam si učitelé chodí pro pomoc a vzdělání?</vt:lpstr>
      <vt:lpstr>Kam si učitelé chodí pro radu?</vt:lpstr>
      <vt:lpstr>okruhy vzdělávání</vt:lpstr>
      <vt:lpstr>komentáře ke vzdělávání</vt:lpstr>
      <vt:lpstr>7. domácí úkol</vt:lpstr>
      <vt:lpstr>8. domácí úkol</vt:lpstr>
      <vt:lpstr>třída jako sociální skupina</vt:lpstr>
      <vt:lpstr>třída jako sociální skupina</vt:lpstr>
      <vt:lpstr>fáze skupinové dynamiky</vt:lpstr>
      <vt:lpstr>Učitelovy činnosti při řízení třídy</vt:lpstr>
      <vt:lpstr>Učitelovy činnosti při řízení třídy</vt:lpstr>
      <vt:lpstr>Učitelovy činnosti při řízení třídy</vt:lpstr>
      <vt:lpstr>Učitelovy činnosti při řízení třídy</vt:lpstr>
      <vt:lpstr>Učitelův vliv na třídu</vt:lpstr>
      <vt:lpstr>Učitelův vliv na třídu</vt:lpstr>
      <vt:lpstr>Učitelův vliv na třídu</vt:lpstr>
      <vt:lpstr>Učitelův vliv na třídu</vt:lpstr>
      <vt:lpstr>11. domácí úkol (důležitý)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školní praxi</dc:title>
  <dc:creator>Blake</dc:creator>
  <cp:lastModifiedBy>Blake</cp:lastModifiedBy>
  <cp:revision>131</cp:revision>
  <dcterms:created xsi:type="dcterms:W3CDTF">2013-02-18T17:59:20Z</dcterms:created>
  <dcterms:modified xsi:type="dcterms:W3CDTF">2013-05-07T19:31:18Z</dcterms:modified>
</cp:coreProperties>
</file>