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3" r:id="rId5"/>
    <p:sldId id="262" r:id="rId6"/>
    <p:sldId id="258" r:id="rId7"/>
    <p:sldId id="264" r:id="rId8"/>
    <p:sldId id="265" r:id="rId9"/>
    <p:sldId id="267" r:id="rId10"/>
    <p:sldId id="266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>
            <a:lvl1pPr>
              <a:defRPr lang="en-US" smtClean="0"/>
            </a:lvl1pPr>
          </a:lstStyle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>
            <a:lvl1pPr>
              <a:defRPr lang="en-US" smtClean="0"/>
            </a:lvl1pPr>
          </a:lstStyle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>
            <a:lvl1pPr>
              <a:defRPr lang="en-US" smtClean="0"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94B13799-B0D6-475E-BB08-E90E3A31BE3E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/>
          <a:lstStyle/>
          <a:p>
            <a:fld id="{6B955FBA-DF97-424E-B1A3-E90F8C159F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Century" pitchFamily="18" charset="0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spcAft>
          <a:spcPts val="600"/>
        </a:spcAft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spcAft>
          <a:spcPts val="600"/>
        </a:spcAft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spcAft>
          <a:spcPts val="600"/>
        </a:spcAft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spcAft>
          <a:spcPts val="600"/>
        </a:spcAft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spcAft>
          <a:spcPts val="600"/>
        </a:spcAft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Legislativní a kurikulární dokumenty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Gajzlerová Lenka</a:t>
            </a:r>
          </a:p>
          <a:p>
            <a:r>
              <a:rPr lang="cs-CZ" dirty="0" smtClean="0"/>
              <a:t>jaro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31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Najdi rozdíly mezi </a:t>
            </a:r>
            <a:r>
              <a:rPr lang="cs-CZ" dirty="0" smtClean="0"/>
              <a:t>jednotlivými RVP </a:t>
            </a:r>
            <a:r>
              <a:rPr lang="cs-CZ" dirty="0" smtClean="0"/>
              <a:t>v oblasti VV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107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Využití kartiček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820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známe?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Vypište jaké známe legislativní a kurikulární dokumenty /opatření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313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Výčet legislativních a kurikulárních dokumentů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Bílá Kniha – Národní program rozvoje vzdělávání </a:t>
            </a:r>
            <a:r>
              <a:rPr lang="cs-CZ" sz="2200" dirty="0" smtClean="0"/>
              <a:t>(2001)</a:t>
            </a:r>
          </a:p>
          <a:p>
            <a:r>
              <a:rPr lang="cs-CZ" sz="2200" dirty="0" smtClean="0"/>
              <a:t>ratifikovaná </a:t>
            </a:r>
            <a:r>
              <a:rPr lang="cs-CZ" sz="2200" b="1" i="1" dirty="0" smtClean="0"/>
              <a:t>Úmluva o právech osob se zdravotním postižením </a:t>
            </a:r>
            <a:r>
              <a:rPr lang="cs-CZ" sz="2200" dirty="0" smtClean="0"/>
              <a:t>(podzim 2009) </a:t>
            </a:r>
          </a:p>
          <a:p>
            <a:r>
              <a:rPr lang="cs-CZ" sz="2200" dirty="0" smtClean="0"/>
              <a:t>na základě ratifikace byl zpracován </a:t>
            </a:r>
            <a:r>
              <a:rPr lang="cs-CZ" sz="2200" b="1" i="1" dirty="0" smtClean="0"/>
              <a:t>Národní plán vytváření rovných příležitostí pro osoby se zdravotním postižením</a:t>
            </a:r>
            <a:r>
              <a:rPr lang="cs-CZ" sz="2200" dirty="0" smtClean="0"/>
              <a:t> (2010–2014)</a:t>
            </a:r>
          </a:p>
          <a:p>
            <a:r>
              <a:rPr lang="cs-CZ" sz="2200" dirty="0" smtClean="0"/>
              <a:t>koncipován </a:t>
            </a:r>
            <a:r>
              <a:rPr lang="cs-CZ" sz="2200" b="1" i="1" dirty="0" smtClean="0"/>
              <a:t>Národní akční plán vzdělávání</a:t>
            </a:r>
            <a:r>
              <a:rPr lang="cs-CZ" sz="2200" dirty="0" smtClean="0"/>
              <a:t> (NAPIV) z března roku 2010</a:t>
            </a:r>
          </a:p>
          <a:p>
            <a:r>
              <a:rPr lang="cs-CZ" sz="2200" b="1" dirty="0" smtClean="0"/>
              <a:t>Školský zákon </a:t>
            </a:r>
            <a:r>
              <a:rPr lang="cs-CZ" sz="2200" dirty="0" smtClean="0"/>
              <a:t>č. 561/2004 Sb. ve znění pozdějších předpisů (poslední novela zákona č. 472/2011 Sb</a:t>
            </a:r>
            <a:r>
              <a:rPr lang="cs-CZ" sz="2200" dirty="0" smtClean="0"/>
              <a:t>.)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1176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Bílá kniha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Formuluje základní </a:t>
            </a:r>
            <a:endParaRPr lang="cs-CZ" sz="2600" dirty="0" smtClean="0"/>
          </a:p>
          <a:p>
            <a:pPr lvl="1"/>
            <a:r>
              <a:rPr lang="cs-CZ" dirty="0" smtClean="0"/>
              <a:t>východiska</a:t>
            </a:r>
            <a:r>
              <a:rPr lang="cs-CZ" dirty="0" smtClean="0"/>
              <a:t>, předpoklady rozvoje vzdělávací soustavy v krátkodobém, střednědobém a dlouhodobém časovém horizontu</a:t>
            </a:r>
          </a:p>
          <a:p>
            <a:r>
              <a:rPr lang="cs-CZ" sz="2600" dirty="0" smtClean="0"/>
              <a:t>Základní otázky předškolního, základního a středního vzdělávání </a:t>
            </a:r>
          </a:p>
          <a:p>
            <a:pPr lvl="1"/>
            <a:r>
              <a:rPr lang="cs-CZ" dirty="0" smtClean="0"/>
              <a:t>Změny cílů a obsahů vzdělávání, zvyšování kvality vzdělávání, vzdělávání mimořádně nadaných, sociálně znevýhodněných a zdravotně postižených</a:t>
            </a:r>
          </a:p>
          <a:p>
            <a:r>
              <a:rPr lang="cs-CZ" sz="2600" dirty="0" smtClean="0"/>
              <a:t>Terciární vzdělávání</a:t>
            </a:r>
          </a:p>
          <a:p>
            <a:pPr lvl="1"/>
            <a:r>
              <a:rPr lang="cs-CZ" dirty="0" smtClean="0"/>
              <a:t>Cíle a struktura terciárního vzdělávání, přístup ke vzdělávání a péči o studenty</a:t>
            </a:r>
          </a:p>
          <a:p>
            <a:r>
              <a:rPr lang="cs-CZ" sz="2600" dirty="0" smtClean="0"/>
              <a:t>Vzdělávání dospělých</a:t>
            </a:r>
          </a:p>
          <a:p>
            <a:pPr lvl="1"/>
            <a:r>
              <a:rPr lang="cs-CZ" dirty="0" smtClean="0"/>
              <a:t>Studium dospělých na VŠ, rekvalifikační vzdělávání, další profesní vzdělávání, zájmové vzdělávání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388620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Rámcové vzdělávací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znáte </a:t>
            </a:r>
            <a:r>
              <a:rPr lang="cs-CZ" dirty="0" err="1" smtClean="0"/>
              <a:t>RVP</a:t>
            </a:r>
            <a:r>
              <a:rPr lang="cs-CZ" dirty="0" smtClean="0"/>
              <a:t>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Co definují</a:t>
            </a:r>
          </a:p>
        </p:txBody>
      </p:sp>
    </p:spTree>
    <p:extLst>
      <p:ext uri="{BB962C8B-B14F-4D97-AF65-F5344CB8AC3E}">
        <p14:creationId xmlns:p14="http://schemas.microsoft.com/office/powerpoint/2010/main" xmlns="" val="97472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Jaký je systém kurikulárních dokumentů?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12741" y="1977989"/>
            <a:ext cx="6318517" cy="3770384"/>
          </a:xfrm>
        </p:spPr>
      </p:pic>
    </p:spTree>
    <p:extLst>
      <p:ext uri="{BB962C8B-B14F-4D97-AF65-F5344CB8AC3E}">
        <p14:creationId xmlns:p14="http://schemas.microsoft.com/office/powerpoint/2010/main" xmlns="" val="412772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373" y="1600200"/>
            <a:ext cx="6965254" cy="4525963"/>
          </a:xfrm>
        </p:spPr>
      </p:pic>
    </p:spTree>
    <p:extLst>
      <p:ext uri="{BB962C8B-B14F-4D97-AF65-F5344CB8AC3E}">
        <p14:creationId xmlns:p14="http://schemas.microsoft.com/office/powerpoint/2010/main" xmlns="" val="33795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6200000">
            <a:off x="-2295143" y="3114585"/>
            <a:ext cx="6163102" cy="6584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Rámcové vzdělávací programy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1115616" y="547468"/>
            <a:ext cx="3651840" cy="639762"/>
          </a:xfrm>
        </p:spPr>
        <p:txBody>
          <a:bodyPr>
            <a:normAutofit/>
          </a:bodyPr>
          <a:lstStyle/>
          <a:p>
            <a:r>
              <a:rPr lang="cs-CZ" dirty="0" smtClean="0"/>
              <a:t>Obsah </a:t>
            </a:r>
            <a:r>
              <a:rPr lang="cs-CZ" dirty="0" err="1" smtClean="0"/>
              <a:t>RVP</a:t>
            </a:r>
            <a:r>
              <a:rPr lang="cs-CZ" dirty="0" smtClean="0"/>
              <a:t> ZV - </a:t>
            </a:r>
            <a:r>
              <a:rPr lang="cs-CZ" dirty="0" err="1" smtClean="0"/>
              <a:t>LMP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1115616" y="1322362"/>
            <a:ext cx="3651840" cy="4800600"/>
          </a:xfrm>
        </p:spPr>
        <p:txBody>
          <a:bodyPr>
            <a:normAutofit/>
          </a:bodyPr>
          <a:lstStyle/>
          <a:p>
            <a:r>
              <a:rPr lang="cs-CZ" dirty="0" smtClean="0"/>
              <a:t>navíc příloha</a:t>
            </a:r>
          </a:p>
          <a:p>
            <a:r>
              <a:rPr lang="cs-CZ" dirty="0" smtClean="0"/>
              <a:t>pojetí a cíle</a:t>
            </a:r>
          </a:p>
          <a:p>
            <a:r>
              <a:rPr lang="cs-CZ" dirty="0" smtClean="0"/>
              <a:t>klíčové kompetence </a:t>
            </a:r>
          </a:p>
          <a:p>
            <a:r>
              <a:rPr lang="cs-CZ" dirty="0" smtClean="0"/>
              <a:t>vzdělávací oblasti</a:t>
            </a:r>
          </a:p>
          <a:p>
            <a:r>
              <a:rPr lang="cs-CZ" dirty="0" smtClean="0"/>
              <a:t>průřezová témata</a:t>
            </a:r>
          </a:p>
          <a:p>
            <a:r>
              <a:rPr lang="cs-CZ" dirty="0" smtClean="0"/>
              <a:t>rámcový učební plán</a:t>
            </a:r>
          </a:p>
          <a:p>
            <a:r>
              <a:rPr lang="cs-CZ" dirty="0" smtClean="0"/>
              <a:t>Část D</a:t>
            </a:r>
          </a:p>
          <a:p>
            <a:pPr lvl="1"/>
            <a:r>
              <a:rPr lang="cs-CZ" dirty="0" smtClean="0"/>
              <a:t>SVP</a:t>
            </a:r>
          </a:p>
          <a:p>
            <a:pPr lvl="1"/>
            <a:r>
              <a:rPr lang="cs-CZ" dirty="0" smtClean="0"/>
              <a:t>nadaní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860286" y="547468"/>
            <a:ext cx="3651840" cy="63976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Obsah </a:t>
            </a:r>
            <a:r>
              <a:rPr lang="cs-CZ" dirty="0" err="1" smtClean="0"/>
              <a:t>RVP</a:t>
            </a:r>
            <a:r>
              <a:rPr lang="cs-CZ" dirty="0" smtClean="0"/>
              <a:t> – obor vzdělání </a:t>
            </a:r>
            <a:r>
              <a:rPr lang="cs-CZ" dirty="0" err="1" smtClean="0"/>
              <a:t>ZŠS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860286" y="1322362"/>
            <a:ext cx="3960186" cy="4800600"/>
          </a:xfrm>
        </p:spPr>
        <p:txBody>
          <a:bodyPr>
            <a:normAutofit/>
          </a:bodyPr>
          <a:lstStyle/>
          <a:p>
            <a:r>
              <a:rPr lang="cs-CZ" dirty="0" smtClean="0"/>
              <a:t>rozdělen na I. a II. </a:t>
            </a:r>
            <a:r>
              <a:rPr lang="cs-CZ" dirty="0" err="1" smtClean="0"/>
              <a:t>d</a:t>
            </a:r>
            <a:r>
              <a:rPr lang="cs-CZ" dirty="0" smtClean="0"/>
              <a:t>. </a:t>
            </a:r>
            <a:endParaRPr lang="cs-CZ" dirty="0" smtClean="0"/>
          </a:p>
          <a:p>
            <a:pPr lvl="1"/>
            <a:r>
              <a:rPr lang="cs-CZ" dirty="0" err="1" smtClean="0"/>
              <a:t>STMP</a:t>
            </a:r>
            <a:r>
              <a:rPr lang="cs-CZ" dirty="0" smtClean="0"/>
              <a:t> x </a:t>
            </a:r>
            <a:r>
              <a:rPr lang="cs-CZ" dirty="0" err="1" smtClean="0"/>
              <a:t>TMP</a:t>
            </a:r>
            <a:endParaRPr lang="cs-CZ" dirty="0" smtClean="0"/>
          </a:p>
          <a:p>
            <a:r>
              <a:rPr lang="cs-CZ" dirty="0" smtClean="0"/>
              <a:t>pojetí a cíle I. a II. </a:t>
            </a:r>
            <a:r>
              <a:rPr lang="cs-CZ" dirty="0" err="1" smtClean="0"/>
              <a:t>d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klíčové kompetence I. a II. </a:t>
            </a:r>
            <a:r>
              <a:rPr lang="cs-CZ" dirty="0" err="1" smtClean="0"/>
              <a:t>d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vzdělávací oblasti I. a II. </a:t>
            </a:r>
            <a:r>
              <a:rPr lang="cs-CZ" dirty="0" err="1" smtClean="0"/>
              <a:t>d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průřezová témata I. </a:t>
            </a:r>
            <a:r>
              <a:rPr lang="cs-CZ" dirty="0" err="1" smtClean="0"/>
              <a:t>d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rámcový učební plán I. a II. </a:t>
            </a:r>
            <a:r>
              <a:rPr lang="cs-CZ" dirty="0" err="1" smtClean="0"/>
              <a:t>d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Část D</a:t>
            </a:r>
          </a:p>
          <a:p>
            <a:pPr lvl="1"/>
            <a:r>
              <a:rPr lang="cs-CZ" dirty="0" smtClean="0"/>
              <a:t>kombi postižení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3901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jsou specifika v části D – </a:t>
            </a:r>
            <a:r>
              <a:rPr lang="cs-CZ" dirty="0" err="1" smtClean="0"/>
              <a:t>RVP</a:t>
            </a:r>
            <a:r>
              <a:rPr lang="cs-CZ" dirty="0" smtClean="0"/>
              <a:t> ZV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RVP</a:t>
            </a:r>
            <a:r>
              <a:rPr lang="cs-CZ" dirty="0" smtClean="0"/>
              <a:t> ZV</a:t>
            </a:r>
          </a:p>
          <a:p>
            <a:r>
              <a:rPr lang="cs-CZ" dirty="0" smtClean="0"/>
              <a:t>vzdělávání žáků se speciálními vzdělávacími potřebami</a:t>
            </a:r>
          </a:p>
          <a:p>
            <a:r>
              <a:rPr lang="cs-CZ" dirty="0" smtClean="0"/>
              <a:t>žáků se zdravotním postižením a zdravotním znevýhodněním</a:t>
            </a:r>
          </a:p>
          <a:p>
            <a:r>
              <a:rPr lang="cs-CZ" dirty="0" smtClean="0"/>
              <a:t>žáků se sociálním znevýhodněním</a:t>
            </a:r>
          </a:p>
          <a:p>
            <a:r>
              <a:rPr lang="cs-CZ" dirty="0" smtClean="0"/>
              <a:t>Podmínky vzdělávání ž. se </a:t>
            </a:r>
            <a:r>
              <a:rPr lang="cs-CZ" dirty="0" err="1" smtClean="0"/>
              <a:t>ZP</a:t>
            </a:r>
            <a:r>
              <a:rPr lang="cs-CZ" dirty="0" smtClean="0"/>
              <a:t> a </a:t>
            </a:r>
            <a:r>
              <a:rPr lang="cs-CZ" dirty="0" err="1" smtClean="0"/>
              <a:t>ZZn</a:t>
            </a:r>
            <a:r>
              <a:rPr lang="cs-CZ" dirty="0" smtClean="0"/>
              <a:t>, sociálním znevýhodněním</a:t>
            </a:r>
          </a:p>
          <a:p>
            <a:pPr marL="0" indent="0">
              <a:buNone/>
            </a:pPr>
            <a:r>
              <a:rPr lang="cs-CZ" dirty="0" err="1" smtClean="0"/>
              <a:t>RVP</a:t>
            </a:r>
            <a:r>
              <a:rPr lang="cs-CZ" dirty="0" smtClean="0"/>
              <a:t> </a:t>
            </a:r>
            <a:r>
              <a:rPr lang="cs-CZ" dirty="0" err="1" smtClean="0"/>
              <a:t>ZŠS</a:t>
            </a:r>
            <a:endParaRPr lang="cs-CZ" dirty="0" smtClean="0"/>
          </a:p>
          <a:p>
            <a:r>
              <a:rPr lang="cs-CZ" dirty="0" smtClean="0"/>
              <a:t>Vzdělávání žáků s kombinací postižení</a:t>
            </a:r>
            <a:endParaRPr lang="cs-CZ" dirty="0"/>
          </a:p>
          <a:p>
            <a:r>
              <a:rPr lang="cs-CZ" dirty="0" smtClean="0"/>
              <a:t>Podmínky vzdělávání žáků  s kombinací postižení</a:t>
            </a:r>
          </a:p>
        </p:txBody>
      </p:sp>
    </p:spTree>
    <p:extLst>
      <p:ext uri="{BB962C8B-B14F-4D97-AF65-F5344CB8AC3E}">
        <p14:creationId xmlns:p14="http://schemas.microsoft.com/office/powerpoint/2010/main" xmlns="" val="36694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Karnevalový motiv</Template>
  <TotalTime>96</TotalTime>
  <Words>319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Carnival</vt:lpstr>
      <vt:lpstr>Legislativní a kurikulární dokumenty</vt:lpstr>
      <vt:lpstr>Jaké známe?</vt:lpstr>
      <vt:lpstr>Výčet legislativních a kurikulárních dokumentů</vt:lpstr>
      <vt:lpstr>Bílá kniha</vt:lpstr>
      <vt:lpstr>Rámcové vzdělávací programy</vt:lpstr>
      <vt:lpstr>Jaký je systém kurikulárních dokumentů?</vt:lpstr>
      <vt:lpstr>Snímek 7</vt:lpstr>
      <vt:lpstr>Rámcové vzdělávací programy</vt:lpstr>
      <vt:lpstr>Jaké jsou specifika v části D – RVP ZV</vt:lpstr>
      <vt:lpstr>Najdi rozdíly mezi jednotlivými RVP v oblasti VV</vt:lpstr>
      <vt:lpstr>Využití kartiček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a kurikulární dokumenty</dc:title>
  <dc:creator>Gajzlerova</dc:creator>
  <cp:lastModifiedBy>Lenka Gajzlerová</cp:lastModifiedBy>
  <cp:revision>8</cp:revision>
  <dcterms:created xsi:type="dcterms:W3CDTF">2013-03-28T07:42:19Z</dcterms:created>
  <dcterms:modified xsi:type="dcterms:W3CDTF">2013-03-28T09:56:10Z</dcterms:modified>
</cp:coreProperties>
</file>