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4" r:id="rId1"/>
  </p:sldMasterIdLst>
  <p:sldIdLst>
    <p:sldId id="256" r:id="rId2"/>
    <p:sldId id="268" r:id="rId3"/>
    <p:sldId id="269" r:id="rId4"/>
    <p:sldId id="277" r:id="rId5"/>
    <p:sldId id="270" r:id="rId6"/>
    <p:sldId id="271" r:id="rId7"/>
    <p:sldId id="278" r:id="rId8"/>
    <p:sldId id="272" r:id="rId9"/>
    <p:sldId id="273" r:id="rId10"/>
    <p:sldId id="274" r:id="rId11"/>
    <p:sldId id="275" r:id="rId12"/>
    <p:sldId id="276" r:id="rId13"/>
    <p:sldId id="27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667" autoAdjust="0"/>
  </p:normalViewPr>
  <p:slideViewPr>
    <p:cSldViewPr>
      <p:cViewPr varScale="1">
        <p:scale>
          <a:sx n="106" d="100"/>
          <a:sy n="106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rotWithShape="1">
          <a:gsLst>
            <a:gs pos="0">
              <a:schemeClr val="accent1">
                <a:lumMod val="20000"/>
                <a:lumOff val="80000"/>
              </a:schemeClr>
            </a:gs>
            <a:gs pos="20000">
              <a:schemeClr val="bg2">
                <a:tint val="100000"/>
                <a:shade val="100000"/>
                <a:hueMod val="100000"/>
                <a:satMod val="500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 anchor="ctr"/>
          <a:lstStyle>
            <a:lvl1pPr algn="r">
              <a:defRPr b="1" cap="none" spc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kumimoji="0" lang="cs-CZ" dirty="0" smtClean="0"/>
              <a:t>Kliknutím lze upravit styl.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cs-CZ" dirty="0" smtClean="0"/>
              <a:t>Kliknutím lze upravit styl předlohy.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AB95-5E12-44B0-A19F-FF17E0CD9CAA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1CAE-165D-451F-8E40-EB6E212BAE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AB95-5E12-44B0-A19F-FF17E0CD9CAA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1CAE-165D-451F-8E40-EB6E212BAE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AB95-5E12-44B0-A19F-FF17E0CD9CAA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1CAE-165D-451F-8E40-EB6E212BAE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10" name="Chevron 9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AB95-5E12-44B0-A19F-FF17E0CD9CAA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1CAE-165D-451F-8E40-EB6E212BAE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1" cap="small" spc="0" baseline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kumimoji="0" lang="cs-CZ" dirty="0" smtClean="0"/>
              <a:t>Kliknutím lze upravit styl.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AB95-5E12-44B0-A19F-FF17E0CD9CAA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1CAE-165D-451F-8E40-EB6E212BAE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9" name="Chevron 8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AB95-5E12-44B0-A19F-FF17E0CD9CAA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1CAE-165D-451F-8E40-EB6E212BAE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11" name="Chevron 10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AB95-5E12-44B0-A19F-FF17E0CD9CAA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1CAE-165D-451F-8E40-EB6E212BAE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7" name="Chevron 6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AB95-5E12-44B0-A19F-FF17E0CD9CAA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1CAE-165D-451F-8E40-EB6E212BAE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AB95-5E12-44B0-A19F-FF17E0CD9CAA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1CAE-165D-451F-8E40-EB6E212BAE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 anchor="ctr">
            <a:normAutofit/>
          </a:bodyPr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AB95-5E12-44B0-A19F-FF17E0CD9CAA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1CAE-165D-451F-8E40-EB6E212BAE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 anchor="ctr">
            <a:normAutofit/>
          </a:bodyPr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4AB95-5E12-44B0-A19F-FF17E0CD9CAA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1CAE-165D-451F-8E40-EB6E212BAE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rtl="0" eaLnBrk="1" latinLnBrk="0" hangingPunct="1"/>
            <a:endParaRPr kumimoji="0" lang="zh-CN" alt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17"/>
          <p:cNvGrpSpPr/>
          <p:nvPr/>
        </p:nvGrpSpPr>
        <p:grpSpPr>
          <a:xfrm>
            <a:off x="0" y="6570024"/>
            <a:ext cx="9144000" cy="288000"/>
            <a:chOff x="0" y="6353387"/>
            <a:chExt cx="9144000" cy="361763"/>
          </a:xfrm>
        </p:grpSpPr>
        <p:grpSp>
          <p:nvGrpSpPr>
            <p:cNvPr id="9" name="Group 16"/>
            <p:cNvGrpSpPr/>
            <p:nvPr/>
          </p:nvGrpSpPr>
          <p:grpSpPr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00" y="6354583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248" y="635515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116" y="635500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cs-CZ" dirty="0" smtClean="0"/>
              <a:t>Kliknutím lze upravit styl.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8229600" cy="496855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cs-CZ" dirty="0" smtClean="0"/>
              <a:t>Kliknutím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000"/>
            <a:ext cx="1643042" cy="288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4AB95-5E12-44B0-A19F-FF17E0CD9CAA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42" y="6570000"/>
            <a:ext cx="4214842" cy="288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28" y="6570000"/>
            <a:ext cx="571472" cy="288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58B91CAE-165D-451F-8E40-EB6E212BAEE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lang="zh-CN" altLang="en-US" sz="4400" b="1" kern="1200" cap="none" spc="0" dirty="0">
          <a:ln w="10541" cmpd="sng">
            <a:solidFill>
              <a:schemeClr val="accent1">
                <a:shade val="88000"/>
                <a:satMod val="110000"/>
              </a:schemeClr>
            </a:solidFill>
            <a:prstDash val="solid"/>
          </a:ln>
          <a:gradFill>
            <a:gsLst>
              <a:gs pos="0">
                <a:schemeClr val="accent1">
                  <a:tint val="40000"/>
                  <a:satMod val="250000"/>
                </a:schemeClr>
              </a:gs>
              <a:gs pos="9000">
                <a:schemeClr val="accent1">
                  <a:tint val="52000"/>
                  <a:satMod val="300000"/>
                </a:schemeClr>
              </a:gs>
              <a:gs pos="50000">
                <a:schemeClr val="accent1">
                  <a:shade val="20000"/>
                  <a:satMod val="300000"/>
                </a:schemeClr>
              </a:gs>
              <a:gs pos="79000">
                <a:schemeClr val="accent1">
                  <a:tint val="52000"/>
                  <a:satMod val="300000"/>
                </a:schemeClr>
              </a:gs>
              <a:gs pos="100000">
                <a:schemeClr val="accent1">
                  <a:tint val="40000"/>
                  <a:satMod val="250000"/>
                </a:schemeClr>
              </a:gs>
            </a:gsLst>
            <a:lin ang="5400000"/>
          </a:gradFill>
          <a:effectLst/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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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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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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Výukové metody</a:t>
            </a:r>
            <a:br>
              <a:rPr lang="cs-CZ" dirty="0" smtClean="0"/>
            </a:br>
            <a:r>
              <a:rPr lang="cs-CZ" dirty="0" smtClean="0"/>
              <a:t>Intuitivní výukové metody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Lenka Gajzlerová</a:t>
            </a:r>
          </a:p>
          <a:p>
            <a:r>
              <a:rPr lang="cs-CZ" dirty="0" smtClean="0"/>
              <a:t>jaro 2013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5228652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Výuka dramatem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využití základních principů a postupů dramatu a divadla</a:t>
            </a:r>
          </a:p>
          <a:p>
            <a:r>
              <a:rPr lang="cs-CZ" dirty="0" smtClean="0"/>
              <a:t>od divadla rozdíl v edukačním zaměření</a:t>
            </a:r>
          </a:p>
          <a:p>
            <a:r>
              <a:rPr lang="cs-CZ" dirty="0" smtClean="0"/>
              <a:t>improvizace</a:t>
            </a:r>
          </a:p>
          <a:p>
            <a:r>
              <a:rPr lang="cs-CZ" dirty="0" smtClean="0"/>
              <a:t>orientace na vnitřní proces práce</a:t>
            </a:r>
          </a:p>
          <a:p>
            <a:r>
              <a:rPr lang="cs-CZ" dirty="0" smtClean="0"/>
              <a:t>hraní, reflektování lidské zkušenosti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kritického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nástroj k </a:t>
            </a:r>
          </a:p>
          <a:p>
            <a:pPr lvl="1"/>
            <a:r>
              <a:rPr lang="cs-CZ" dirty="0" smtClean="0"/>
              <a:t>porozumění učiva, odhalování vztahů mezi jevy, fakty, vytváření vlastního názoru, hloubkovému učivu</a:t>
            </a:r>
          </a:p>
          <a:p>
            <a:r>
              <a:rPr lang="cs-CZ" dirty="0" smtClean="0"/>
              <a:t>příklady podmínek</a:t>
            </a:r>
            <a:endParaRPr lang="cs-CZ" dirty="0" smtClean="0"/>
          </a:p>
          <a:p>
            <a:pPr lvl="1"/>
            <a:r>
              <a:rPr lang="cs-CZ" dirty="0" smtClean="0"/>
              <a:t>konkrétní cíl</a:t>
            </a:r>
          </a:p>
          <a:p>
            <a:pPr lvl="1"/>
            <a:r>
              <a:rPr lang="cs-CZ" dirty="0" smtClean="0"/>
              <a:t>prostor pro vyslovení nápadů, názorů</a:t>
            </a:r>
          </a:p>
          <a:p>
            <a:pPr lvl="1"/>
            <a:r>
              <a:rPr lang="cs-CZ" dirty="0" smtClean="0"/>
              <a:t>oceňovat, kriticky myslet</a:t>
            </a:r>
          </a:p>
          <a:p>
            <a:pPr lvl="1"/>
            <a:r>
              <a:rPr lang="cs-CZ" dirty="0" smtClean="0"/>
              <a:t>budovat zdravé sebevědomí</a:t>
            </a:r>
          </a:p>
          <a:p>
            <a:pPr lvl="1"/>
            <a:r>
              <a:rPr lang="cs-CZ" dirty="0" smtClean="0"/>
              <a:t>žáci </a:t>
            </a:r>
            <a:r>
              <a:rPr lang="cs-CZ" dirty="0" smtClean="0"/>
              <a:t>musí být připraveni a schopni formulovat vlastní názory</a:t>
            </a:r>
          </a:p>
          <a:p>
            <a:endParaRPr lang="cs-CZ" dirty="0" smtClean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kritického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třífázový model učení</a:t>
            </a:r>
          </a:p>
          <a:p>
            <a:r>
              <a:rPr lang="cs-CZ" dirty="0" smtClean="0"/>
              <a:t>brainstorming</a:t>
            </a:r>
          </a:p>
          <a:p>
            <a:r>
              <a:rPr lang="cs-CZ" dirty="0" smtClean="0"/>
              <a:t>myšlenková mapa</a:t>
            </a:r>
          </a:p>
          <a:p>
            <a:r>
              <a:rPr lang="cs-CZ" dirty="0" smtClean="0"/>
              <a:t>metoda I.N.S.E.R.T.</a:t>
            </a:r>
          </a:p>
          <a:p>
            <a:r>
              <a:rPr lang="cs-CZ" dirty="0" smtClean="0"/>
              <a:t>pětilístek</a:t>
            </a:r>
          </a:p>
          <a:p>
            <a:r>
              <a:rPr lang="cs-CZ" dirty="0" smtClean="0"/>
              <a:t>předvídání</a:t>
            </a:r>
          </a:p>
          <a:p>
            <a:r>
              <a:rPr lang="cs-CZ" dirty="0" smtClean="0"/>
              <a:t>řízené čtení</a:t>
            </a:r>
          </a:p>
          <a:p>
            <a:r>
              <a:rPr lang="cs-CZ" dirty="0" smtClean="0"/>
              <a:t>zpřeházené věty</a:t>
            </a:r>
          </a:p>
          <a:p>
            <a:r>
              <a:rPr lang="cs-CZ" dirty="0" smtClean="0"/>
              <a:t>volné psaní</a:t>
            </a:r>
          </a:p>
          <a:p>
            <a:r>
              <a:rPr lang="cs-CZ" dirty="0" smtClean="0"/>
              <a:t>vím – chci se dozvědět – dozvěděl jsem se</a:t>
            </a:r>
          </a:p>
          <a:p>
            <a:r>
              <a:rPr lang="cs-CZ" dirty="0" smtClean="0"/>
              <a:t>podvojný deník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b="1" dirty="0" smtClean="0"/>
              <a:t>vymyslet</a:t>
            </a:r>
            <a:r>
              <a:rPr lang="cs-CZ" dirty="0" smtClean="0"/>
              <a:t> a </a:t>
            </a:r>
            <a:r>
              <a:rPr lang="cs-CZ" b="1" dirty="0" smtClean="0"/>
              <a:t>zpracovat</a:t>
            </a:r>
            <a:r>
              <a:rPr lang="cs-CZ" dirty="0" smtClean="0"/>
              <a:t> příklad činností na jednu z </a:t>
            </a:r>
            <a:r>
              <a:rPr lang="cs-CZ" b="1" dirty="0" smtClean="0"/>
              <a:t>metod kritického myšlení</a:t>
            </a:r>
          </a:p>
          <a:p>
            <a:r>
              <a:rPr lang="cs-CZ" dirty="0" smtClean="0"/>
              <a:t>přinést zpracované do </a:t>
            </a:r>
            <a:r>
              <a:rPr lang="cs-CZ" b="1" dirty="0" smtClean="0"/>
              <a:t>2.4.</a:t>
            </a:r>
            <a:endParaRPr lang="cs-CZ" b="1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Výčet metod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 numCol="1">
            <a:normAutofit/>
          </a:bodyPr>
          <a:lstStyle/>
          <a:p>
            <a:r>
              <a:rPr lang="cs-CZ" dirty="0" smtClean="0"/>
              <a:t>Samostatná práce žáků</a:t>
            </a:r>
          </a:p>
          <a:p>
            <a:r>
              <a:rPr lang="cs-CZ" dirty="0" smtClean="0"/>
              <a:t>Diferencované vyučování</a:t>
            </a:r>
          </a:p>
          <a:p>
            <a:r>
              <a:rPr lang="cs-CZ" dirty="0" smtClean="0"/>
              <a:t>Skupinová výuka</a:t>
            </a:r>
          </a:p>
          <a:p>
            <a:r>
              <a:rPr lang="cs-CZ" dirty="0" smtClean="0"/>
              <a:t>Projektová výuka</a:t>
            </a:r>
          </a:p>
          <a:p>
            <a:r>
              <a:rPr lang="cs-CZ" dirty="0" smtClean="0"/>
              <a:t>Týmové vyučování</a:t>
            </a:r>
          </a:p>
          <a:p>
            <a:r>
              <a:rPr lang="cs-CZ" dirty="0" smtClean="0"/>
              <a:t>Výuka dramatem</a:t>
            </a:r>
          </a:p>
          <a:p>
            <a:r>
              <a:rPr lang="cs-CZ" dirty="0" smtClean="0"/>
              <a:t>Metody kritického myšlení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" y="1484784"/>
            <a:ext cx="8229600" cy="1224136"/>
          </a:xfrm>
          <a:prstGeom prst="rect">
            <a:avLst/>
          </a:prstGeom>
        </p:spPr>
        <p:txBody>
          <a:bodyPr vert="horz" numCol="1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Pct val="50000"/>
              <a:buFont typeface="Wingdings 2"/>
              <a:buChar char=""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najdi metodu a načrtni</a:t>
            </a:r>
            <a:r>
              <a:rPr kumimoji="0" lang="cs-CZ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tak, aby ji kolegové poznali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147815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Samostatná práce žáků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samostatnost napodobující</a:t>
            </a:r>
          </a:p>
          <a:p>
            <a:pPr lvl="1"/>
            <a:r>
              <a:rPr lang="cs-CZ" dirty="0" smtClean="0"/>
              <a:t>opis textů</a:t>
            </a:r>
          </a:p>
          <a:p>
            <a:pPr lvl="1"/>
            <a:r>
              <a:rPr lang="cs-CZ" dirty="0" smtClean="0"/>
              <a:t>překreslování nákresů</a:t>
            </a:r>
          </a:p>
          <a:p>
            <a:r>
              <a:rPr lang="cs-CZ" dirty="0" smtClean="0"/>
              <a:t>reprodukující</a:t>
            </a:r>
          </a:p>
          <a:p>
            <a:pPr lvl="1"/>
            <a:r>
              <a:rPr lang="cs-CZ" dirty="0" smtClean="0"/>
              <a:t>napodobování druhé osoby dle vzoru</a:t>
            </a:r>
          </a:p>
          <a:p>
            <a:pPr lvl="1"/>
            <a:r>
              <a:rPr lang="cs-CZ" dirty="0" smtClean="0"/>
              <a:t>vliv osobnostní přístup</a:t>
            </a:r>
          </a:p>
          <a:p>
            <a:pPr lvl="1"/>
            <a:r>
              <a:rPr lang="cs-CZ" dirty="0" smtClean="0"/>
              <a:t>reprodukce prostudovaného textu</a:t>
            </a:r>
          </a:p>
          <a:p>
            <a:r>
              <a:rPr lang="cs-CZ" dirty="0" smtClean="0"/>
              <a:t>produkující</a:t>
            </a:r>
          </a:p>
          <a:p>
            <a:pPr lvl="1"/>
            <a:r>
              <a:rPr lang="cs-CZ" dirty="0" smtClean="0"/>
              <a:t>tvorba nového produktu vycházející z vnitřních zdrojů</a:t>
            </a:r>
          </a:p>
          <a:p>
            <a:pPr lvl="1"/>
            <a:r>
              <a:rPr lang="cs-CZ" dirty="0" smtClean="0"/>
              <a:t>řešení problémové úlohy, zhotovení výrobku</a:t>
            </a:r>
          </a:p>
          <a:p>
            <a:r>
              <a:rPr lang="cs-CZ" dirty="0" smtClean="0"/>
              <a:t>přetvářející</a:t>
            </a:r>
          </a:p>
          <a:p>
            <a:pPr lvl="1"/>
            <a:r>
              <a:rPr lang="cs-CZ" dirty="0" smtClean="0"/>
              <a:t>přiblížení tvůrčímu procesu, vznik nového</a:t>
            </a:r>
          </a:p>
          <a:p>
            <a:pPr lvl="1"/>
            <a:r>
              <a:rPr lang="cs-CZ" dirty="0" smtClean="0"/>
              <a:t>řešení problémového příkladu bez předchozí zkušenosti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Samostatná práce žáků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výhody</a:t>
            </a:r>
          </a:p>
          <a:p>
            <a:pPr lvl="1"/>
            <a:r>
              <a:rPr lang="cs-CZ" dirty="0" smtClean="0"/>
              <a:t>individuální zapojení</a:t>
            </a:r>
          </a:p>
          <a:p>
            <a:pPr lvl="1"/>
            <a:r>
              <a:rPr lang="cs-CZ" dirty="0" smtClean="0"/>
              <a:t>realizace myšlenek, plánů</a:t>
            </a:r>
          </a:p>
          <a:p>
            <a:pPr lvl="1"/>
            <a:r>
              <a:rPr lang="cs-CZ" dirty="0" smtClean="0"/>
              <a:t>výuka k plánování</a:t>
            </a:r>
          </a:p>
          <a:p>
            <a:pPr lvl="1"/>
            <a:r>
              <a:rPr lang="cs-CZ" dirty="0" smtClean="0"/>
              <a:t>prostor pro názory, postoje</a:t>
            </a:r>
          </a:p>
          <a:p>
            <a:pPr lvl="1"/>
            <a:r>
              <a:rPr lang="cs-CZ" dirty="0" smtClean="0"/>
              <a:t>výuka k zodpovědnosti</a:t>
            </a:r>
          </a:p>
          <a:p>
            <a:pPr lvl="1"/>
            <a:r>
              <a:rPr lang="cs-CZ" dirty="0" smtClean="0"/>
              <a:t>vlastní tempo práce</a:t>
            </a:r>
          </a:p>
          <a:p>
            <a:pPr lvl="1"/>
            <a:r>
              <a:rPr lang="cs-CZ" dirty="0" smtClean="0"/>
              <a:t>vnitřní diferenciace třídy</a:t>
            </a:r>
          </a:p>
          <a:p>
            <a:pPr lvl="1"/>
            <a:r>
              <a:rPr lang="cs-CZ" dirty="0" smtClean="0"/>
              <a:t>respektování specifických předpokladů</a:t>
            </a:r>
          </a:p>
          <a:p>
            <a:r>
              <a:rPr lang="cs-CZ" dirty="0" smtClean="0"/>
              <a:t>nevýhody</a:t>
            </a:r>
          </a:p>
          <a:p>
            <a:pPr lvl="1"/>
            <a:r>
              <a:rPr lang="cs-CZ" dirty="0" smtClean="0"/>
              <a:t>malá vzájemná komunikace</a:t>
            </a:r>
          </a:p>
          <a:p>
            <a:pPr lvl="1"/>
            <a:r>
              <a:rPr lang="cs-CZ" dirty="0" smtClean="0"/>
              <a:t>není podpora sociálních vztahů 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Diferencované vyučování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cíl</a:t>
            </a:r>
          </a:p>
          <a:p>
            <a:pPr lvl="1"/>
            <a:r>
              <a:rPr lang="cs-CZ" dirty="0" smtClean="0"/>
              <a:t>vytvoření vhodných podmínek pro každého žáka</a:t>
            </a:r>
            <a:endParaRPr lang="cs-CZ" dirty="0" smtClean="0"/>
          </a:p>
          <a:p>
            <a:r>
              <a:rPr lang="cs-CZ" dirty="0" smtClean="0"/>
              <a:t>přiměřena </a:t>
            </a:r>
            <a:endParaRPr lang="cs-CZ" dirty="0" smtClean="0"/>
          </a:p>
          <a:p>
            <a:pPr lvl="1"/>
            <a:r>
              <a:rPr lang="cs-CZ" dirty="0" smtClean="0"/>
              <a:t>schopnostem, dovednostem, zvláštnostem </a:t>
            </a:r>
            <a:r>
              <a:rPr lang="cs-CZ" dirty="0" err="1" smtClean="0"/>
              <a:t>ž</a:t>
            </a:r>
            <a:r>
              <a:rPr lang="cs-CZ" dirty="0" smtClean="0"/>
              <a:t>.</a:t>
            </a:r>
          </a:p>
          <a:p>
            <a:r>
              <a:rPr lang="cs-CZ" dirty="0" smtClean="0"/>
              <a:t>dle typu </a:t>
            </a:r>
            <a:r>
              <a:rPr lang="cs-CZ" dirty="0" smtClean="0"/>
              <a:t>školy v rámci jednoho stupně</a:t>
            </a:r>
            <a:endParaRPr lang="cs-CZ" dirty="0" smtClean="0"/>
          </a:p>
          <a:p>
            <a:r>
              <a:rPr lang="cs-CZ" dirty="0" smtClean="0"/>
              <a:t>dle </a:t>
            </a:r>
            <a:r>
              <a:rPr lang="cs-CZ" dirty="0" smtClean="0"/>
              <a:t>obsahu</a:t>
            </a:r>
          </a:p>
          <a:p>
            <a:pPr lvl="1"/>
            <a:r>
              <a:rPr lang="cs-CZ" dirty="0" smtClean="0"/>
              <a:t>větve, volitelné předměty, </a:t>
            </a:r>
          </a:p>
          <a:p>
            <a:pPr lvl="1"/>
            <a:r>
              <a:rPr lang="cs-CZ" dirty="0" smtClean="0"/>
              <a:t>obsahové varianty v rámci jednoho předmětu</a:t>
            </a:r>
            <a:endParaRPr lang="cs-CZ" dirty="0" smtClean="0"/>
          </a:p>
          <a:p>
            <a:r>
              <a:rPr lang="cs-CZ" dirty="0" smtClean="0"/>
              <a:t>dle schopností a výkonnosti nebo zájmů </a:t>
            </a:r>
            <a:r>
              <a:rPr lang="cs-CZ" dirty="0" err="1" smtClean="0"/>
              <a:t>ž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homogenní třídy dle talentu</a:t>
            </a:r>
          </a:p>
          <a:p>
            <a:pPr lvl="1"/>
            <a:r>
              <a:rPr lang="cs-CZ" dirty="0" smtClean="0"/>
              <a:t>záměrné heterogenní třídy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Skupinová 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seskupení do menších celků</a:t>
            </a:r>
          </a:p>
          <a:p>
            <a:r>
              <a:rPr lang="cs-CZ" dirty="0" smtClean="0"/>
              <a:t>společná práce na náročnějším úkolu</a:t>
            </a:r>
          </a:p>
          <a:p>
            <a:r>
              <a:rPr lang="cs-CZ" dirty="0" smtClean="0"/>
              <a:t>učitel role poradce, pomocníka</a:t>
            </a:r>
          </a:p>
          <a:p>
            <a:r>
              <a:rPr lang="cs-CZ" dirty="0" smtClean="0"/>
              <a:t>minimálně 2 </a:t>
            </a:r>
            <a:r>
              <a:rPr lang="cs-CZ" dirty="0" err="1" smtClean="0"/>
              <a:t>ž</a:t>
            </a:r>
            <a:r>
              <a:rPr lang="cs-CZ" dirty="0" smtClean="0"/>
              <a:t>. (</a:t>
            </a:r>
            <a:r>
              <a:rPr lang="cs-CZ" dirty="0" smtClean="0"/>
              <a:t>označována jako </a:t>
            </a:r>
            <a:r>
              <a:rPr lang="cs-CZ" dirty="0" smtClean="0"/>
              <a:t>párová výuka)</a:t>
            </a:r>
          </a:p>
          <a:p>
            <a:r>
              <a:rPr lang="cs-CZ" dirty="0" smtClean="0"/>
              <a:t>optimum 3-5 (malá skupina) </a:t>
            </a:r>
          </a:p>
          <a:p>
            <a:r>
              <a:rPr lang="cs-CZ" dirty="0" smtClean="0"/>
              <a:t>homogenní – společného prožití úspěch</a:t>
            </a:r>
          </a:p>
          <a:p>
            <a:r>
              <a:rPr lang="cs-CZ" dirty="0" smtClean="0"/>
              <a:t>heterogenní – vzájemné učení se</a:t>
            </a:r>
          </a:p>
          <a:p>
            <a:r>
              <a:rPr lang="cs-CZ" dirty="0" smtClean="0"/>
              <a:t>skupinově problémová metoda </a:t>
            </a:r>
          </a:p>
          <a:p>
            <a:pPr lvl="1"/>
            <a:r>
              <a:rPr lang="cs-CZ" dirty="0" smtClean="0"/>
              <a:t>připojení problémové metody, brainstorming, diskuse</a:t>
            </a:r>
          </a:p>
          <a:p>
            <a:r>
              <a:rPr lang="cs-CZ" dirty="0" smtClean="0"/>
              <a:t>trénink </a:t>
            </a:r>
          </a:p>
          <a:p>
            <a:pPr lvl="1"/>
            <a:r>
              <a:rPr lang="cs-CZ" dirty="0" smtClean="0"/>
              <a:t>řešení problémů, organizace, naplnění cílů, plánování, komunikace, výměna názorů, hodnocení členů, odpovědnosti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smtClean="0"/>
              <a:t>přednosti – viz text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Projektová 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systém činností učitele a žáků</a:t>
            </a:r>
          </a:p>
          <a:p>
            <a:r>
              <a:rPr lang="cs-CZ" dirty="0" smtClean="0"/>
              <a:t>hlavní roli aktivity žáků </a:t>
            </a:r>
          </a:p>
          <a:p>
            <a:r>
              <a:rPr lang="cs-CZ" dirty="0" smtClean="0"/>
              <a:t>komplexnost činností</a:t>
            </a:r>
          </a:p>
          <a:p>
            <a:r>
              <a:rPr lang="cs-CZ" dirty="0" smtClean="0"/>
              <a:t>využití různých metody výuky a forem práce</a:t>
            </a:r>
          </a:p>
          <a:p>
            <a:r>
              <a:rPr lang="cs-CZ" dirty="0" smtClean="0"/>
              <a:t>využití praktických činností, cílů</a:t>
            </a:r>
          </a:p>
          <a:p>
            <a:r>
              <a:rPr lang="cs-CZ" dirty="0" smtClean="0"/>
              <a:t>samostatné zpracování zadaného úkolu, výrobku, praktické řešení</a:t>
            </a:r>
          </a:p>
          <a:p>
            <a:pPr>
              <a:buNone/>
            </a:pPr>
            <a:r>
              <a:rPr lang="cs-CZ" dirty="0" smtClean="0"/>
              <a:t>--------------------------------------------- vypsat---------</a:t>
            </a:r>
          </a:p>
          <a:p>
            <a:r>
              <a:rPr lang="cs-CZ" dirty="0" smtClean="0"/>
              <a:t>rysy </a:t>
            </a:r>
            <a:r>
              <a:rPr lang="cs-CZ" dirty="0" smtClean="0"/>
              <a:t>projektu</a:t>
            </a:r>
            <a:endParaRPr lang="cs-CZ" dirty="0" smtClean="0"/>
          </a:p>
          <a:p>
            <a:r>
              <a:rPr lang="cs-CZ" dirty="0" smtClean="0"/>
              <a:t>kroky </a:t>
            </a:r>
            <a:r>
              <a:rPr lang="cs-CZ" dirty="0" smtClean="0"/>
              <a:t>projektu</a:t>
            </a:r>
            <a:endParaRPr lang="cs-CZ" dirty="0" smtClean="0"/>
          </a:p>
          <a:p>
            <a:r>
              <a:rPr lang="cs-CZ" dirty="0" smtClean="0"/>
              <a:t>vliv výuky na osobnost </a:t>
            </a:r>
            <a:r>
              <a:rPr lang="cs-CZ" dirty="0" smtClean="0"/>
              <a:t>dítěte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Týmové vyučování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diferenciace a užší specializace funkcí učitele, kteří společně </a:t>
            </a:r>
            <a:r>
              <a:rPr lang="cs-CZ" dirty="0" smtClean="0"/>
              <a:t>plánují, </a:t>
            </a:r>
            <a:r>
              <a:rPr lang="cs-CZ" dirty="0" smtClean="0"/>
              <a:t>realizují a vyhodnocují vyučování</a:t>
            </a:r>
          </a:p>
          <a:p>
            <a:r>
              <a:rPr lang="cs-CZ" dirty="0" smtClean="0"/>
              <a:t>velké skupiny žáků</a:t>
            </a:r>
          </a:p>
          <a:p>
            <a:r>
              <a:rPr lang="cs-CZ" dirty="0" smtClean="0"/>
              <a:t>kombinace </a:t>
            </a:r>
          </a:p>
          <a:p>
            <a:pPr lvl="1"/>
            <a:r>
              <a:rPr lang="cs-CZ" dirty="0" smtClean="0"/>
              <a:t>velké přednášky (100-150 </a:t>
            </a:r>
            <a:r>
              <a:rPr lang="cs-CZ" dirty="0" err="1" smtClean="0"/>
              <a:t>ž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běžné třídy k procvičování (30 ž)</a:t>
            </a:r>
          </a:p>
          <a:p>
            <a:pPr lvl="1"/>
            <a:r>
              <a:rPr lang="cs-CZ" dirty="0" smtClean="0"/>
              <a:t>seminární skupiny s odborníky (5-7 ž)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Welcome">
  <a:themeElements>
    <a:clrScheme name="Twilight">
      <a:dk1>
        <a:sysClr val="windowText" lastClr="000000"/>
      </a:dk1>
      <a:lt1>
        <a:sysClr val="window" lastClr="FFFFFF"/>
      </a:lt1>
      <a:dk2>
        <a:srgbClr val="461455"/>
      </a:dk2>
      <a:lt2>
        <a:srgbClr val="FFFFD2"/>
      </a:lt2>
      <a:accent1>
        <a:srgbClr val="B94B2D"/>
      </a:accent1>
      <a:accent2>
        <a:srgbClr val="B95F91"/>
      </a:accent2>
      <a:accent3>
        <a:srgbClr val="C8AF3C"/>
      </a:accent3>
      <a:accent4>
        <a:srgbClr val="78AA64"/>
      </a:accent4>
      <a:accent5>
        <a:srgbClr val="8264AA"/>
      </a:accent5>
      <a:accent6>
        <a:srgbClr val="D29B46"/>
      </a:accent6>
      <a:hlink>
        <a:srgbClr val="0000FF"/>
      </a:hlink>
      <a:folHlink>
        <a:srgbClr val="800080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Teplo</Template>
  <TotalTime>366</TotalTime>
  <Words>463</Words>
  <Application>Microsoft Office PowerPoint</Application>
  <PresentationFormat>Předvádění na obrazovce (4:3)</PresentationFormat>
  <Paragraphs>113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Welcome</vt:lpstr>
      <vt:lpstr>Výukové metody Intuitivní výukové metody 2</vt:lpstr>
      <vt:lpstr>Výčet metod</vt:lpstr>
      <vt:lpstr>Samostatná práce žáků</vt:lpstr>
      <vt:lpstr>Samostatná práce žáků</vt:lpstr>
      <vt:lpstr>Diferencované vyučování </vt:lpstr>
      <vt:lpstr>Skupinová výuka</vt:lpstr>
      <vt:lpstr>Skupinová výuka</vt:lpstr>
      <vt:lpstr>Projektová výuka</vt:lpstr>
      <vt:lpstr>Týmové vyučování</vt:lpstr>
      <vt:lpstr>Výuka dramatem</vt:lpstr>
      <vt:lpstr>Metody kritického myšlení</vt:lpstr>
      <vt:lpstr>Metody kritického myšlení</vt:lpstr>
      <vt:lpstr>Úkol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Rámcový vzdělávací program pro obor vzdělání praktická škola jednoletá a dvouletá</dc:title>
  <dc:creator>Gajzlerova</dc:creator>
  <cp:lastModifiedBy>Lenka Gajzlerová</cp:lastModifiedBy>
  <cp:revision>37</cp:revision>
  <dcterms:created xsi:type="dcterms:W3CDTF">2013-04-03T19:28:04Z</dcterms:created>
  <dcterms:modified xsi:type="dcterms:W3CDTF">2013-04-25T08:18:44Z</dcterms:modified>
</cp:coreProperties>
</file>